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C237EE0-CF6F-42AC-92DE-D982E685597A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46E677B-9079-4F4B-A0AC-F537489E1C33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omenzone.cz/files/encyclopedia/images/Pixmac000013908045.jpg" TargetMode="External"/><Relationship Id="rId2" Type="http://schemas.openxmlformats.org/officeDocument/2006/relationships/hyperlink" Target="http://www.womenzone.cz/encyklopedie/druhy-antikoncepc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5" y="3212976"/>
            <a:ext cx="7707065" cy="2952328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b="1" dirty="0">
                <a:solidFill>
                  <a:schemeClr val="tx1"/>
                </a:solidFill>
              </a:rPr>
              <a:t>Název školy:   Základní škola speciální Litvínov, Šafaříkova 991</a:t>
            </a:r>
          </a:p>
          <a:p>
            <a:pPr algn="l"/>
            <a:endParaRPr lang="cs-CZ" b="1" dirty="0">
              <a:solidFill>
                <a:schemeClr val="tx1"/>
              </a:solidFill>
            </a:endParaRPr>
          </a:p>
          <a:p>
            <a:pPr algn="l"/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Autor:  Mgr. Jaroslava Stejskalová</a:t>
            </a:r>
          </a:p>
          <a:p>
            <a:pPr algn="l"/>
            <a:endParaRPr lang="cs-CZ" b="1" dirty="0">
              <a:solidFill>
                <a:schemeClr val="tx1"/>
              </a:solidFill>
            </a:endParaRP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Název materiálu:  </a:t>
            </a:r>
            <a:r>
              <a:rPr lang="cs-CZ" b="1" dirty="0" smtClean="0">
                <a:solidFill>
                  <a:schemeClr val="tx1"/>
                </a:solidFill>
              </a:rPr>
              <a:t>VY_32_INOVACE_45_Člověk </a:t>
            </a:r>
            <a:r>
              <a:rPr lang="cs-CZ" b="1" dirty="0">
                <a:solidFill>
                  <a:schemeClr val="tx1"/>
                </a:solidFill>
              </a:rPr>
              <a:t>a společnost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                                                                                                     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Téma:  </a:t>
            </a:r>
            <a:r>
              <a:rPr lang="cs-CZ" b="1" dirty="0" smtClean="0">
                <a:solidFill>
                  <a:schemeClr val="tx1"/>
                </a:solidFill>
              </a:rPr>
              <a:t>  Ochrana před otěhotněním ,nebezpečí pohlavních chorob               </a:t>
            </a:r>
            <a:endParaRPr lang="cs-CZ" b="1" dirty="0">
              <a:solidFill>
                <a:schemeClr val="tx1"/>
              </a:solidFill>
            </a:endParaRP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                                                   </a:t>
            </a: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Číslo projektu:   CZ.1.07/1.4./00/21.1535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8139113" cy="1515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0402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32656"/>
            <a:ext cx="8205787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916832"/>
            <a:ext cx="653447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</a:t>
            </a:r>
          </a:p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Autor: Mgr. Jaroslava Stejskalová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</a:t>
            </a:r>
          </a:p>
          <a:p>
            <a:r>
              <a:rPr lang="cs-CZ" dirty="0" smtClean="0"/>
              <a:t>Speciální vzdělávací potřeby: žádné</a:t>
            </a:r>
          </a:p>
          <a:p>
            <a:r>
              <a:rPr lang="cs-CZ" dirty="0" smtClean="0"/>
              <a:t>Klíčová slova: </a:t>
            </a:r>
          </a:p>
          <a:p>
            <a:r>
              <a:rPr lang="cs-CZ" dirty="0" smtClean="0"/>
              <a:t>Druh učebního materiálu: prezentace</a:t>
            </a:r>
          </a:p>
          <a:p>
            <a:r>
              <a:rPr lang="cs-CZ" dirty="0" smtClean="0"/>
              <a:t>Druh interaktivity: aktivita</a:t>
            </a:r>
          </a:p>
          <a:p>
            <a:r>
              <a:rPr lang="cs-CZ" dirty="0" smtClean="0"/>
              <a:t>Cílová skupina:  žáci 2.stupně základní školy praktické</a:t>
            </a:r>
          </a:p>
          <a:p>
            <a:r>
              <a:rPr lang="cs-CZ" dirty="0" smtClean="0"/>
              <a:t>Stupeň a typ vzdělávání:  základní vzdělávání - lehké mentální postižení</a:t>
            </a:r>
          </a:p>
          <a:p>
            <a:r>
              <a:rPr lang="cs-CZ" dirty="0" smtClean="0"/>
              <a:t>Typická věková skupina: 13-15let</a:t>
            </a:r>
          </a:p>
          <a:p>
            <a:r>
              <a:rPr lang="cs-CZ" dirty="0" smtClean="0"/>
              <a:t>Celková velikost:  kB</a:t>
            </a:r>
          </a:p>
          <a:p>
            <a:r>
              <a:rPr lang="cs-CZ" dirty="0" smtClean="0"/>
              <a:t>Datum: 22.6.2013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460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8088" y="2060848"/>
            <a:ext cx="4048125" cy="26860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4591" y="692696"/>
            <a:ext cx="47291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Význam antikoncepce</a:t>
            </a:r>
            <a:endParaRPr lang="cs-CZ" sz="32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591" y="1556792"/>
            <a:ext cx="5673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* </a:t>
            </a:r>
            <a:r>
              <a:rPr lang="cs-CZ" b="1" dirty="0" smtClean="0"/>
              <a:t>různé</a:t>
            </a:r>
            <a:r>
              <a:rPr lang="cs-CZ" dirty="0" smtClean="0"/>
              <a:t> </a:t>
            </a:r>
            <a:r>
              <a:rPr lang="cs-CZ" b="1" dirty="0" smtClean="0"/>
              <a:t>prostředky, které zabrání početí miminka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11769" y="2528029"/>
            <a:ext cx="50963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* </a:t>
            </a:r>
            <a:r>
              <a:rPr lang="cs-CZ" b="1" dirty="0" smtClean="0"/>
              <a:t>vhodnou antikoncepci by nám měl určit náš gynekolog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344885" y="396818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* </a:t>
            </a:r>
            <a:r>
              <a:rPr lang="cs-CZ" b="1" dirty="0" smtClean="0"/>
              <a:t>při výběru se dívá na věk, zdravotní stav a prodělané nemoci ženy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9785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332656"/>
            <a:ext cx="40879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Hormonální antikoncepce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97640" y="794321"/>
            <a:ext cx="79928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* </a:t>
            </a:r>
            <a:r>
              <a:rPr lang="cs-CZ" b="1" dirty="0" smtClean="0"/>
              <a:t>tato velmi spolehlivá antikoncepce je vhodná pro delší užívání. Užívají se hormony vlastní ženskému tělu . Zabraňují zrání a uvolňování vajíček a zároveň ovlivňují změny hlenu v děloze. Vzniká proto velmi hustý hlen a spermie přes něho neprojdou. </a:t>
            </a:r>
          </a:p>
          <a:p>
            <a:endParaRPr lang="cs-CZ" b="1" dirty="0"/>
          </a:p>
          <a:p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52936"/>
            <a:ext cx="3649699" cy="364057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57776" y="2622103"/>
            <a:ext cx="51716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Bariérová antikoncepce pro ženy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2630" y="3501008"/>
            <a:ext cx="507463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* </a:t>
            </a:r>
            <a:r>
              <a:rPr lang="cs-CZ" b="1" dirty="0" smtClean="0"/>
              <a:t>výhodou je možnost jejího opakovaného použití a zdravotní nezávadnost</a:t>
            </a:r>
          </a:p>
          <a:p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* naopak nevýhodou je obtížné zavádění, manipulace před stykem, zručnost nácviku</a:t>
            </a:r>
          </a:p>
          <a:p>
            <a:r>
              <a:rPr lang="cs-CZ" b="1" dirty="0" smtClean="0"/>
              <a:t> </a:t>
            </a:r>
          </a:p>
          <a:p>
            <a:r>
              <a:rPr lang="cs-CZ" b="1" dirty="0"/>
              <a:t> </a:t>
            </a:r>
            <a:r>
              <a:rPr lang="cs-CZ" b="1" dirty="0" smtClean="0"/>
              <a:t>* mohou způsobit infekce močových cest a nechrání před pohlavními chorobami.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07630" y="3028310"/>
            <a:ext cx="870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PESAR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131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548681"/>
            <a:ext cx="65527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Spermicidní čípky, krémy a pěny - chemická metoda antikoncepce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03648" y="1195013"/>
            <a:ext cx="640871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* </a:t>
            </a:r>
            <a:r>
              <a:rPr lang="cs-CZ" b="1" dirty="0" smtClean="0"/>
              <a:t>tato metoda znehybňuje nebo zabíjí spermie. Aplikují se do pochvy před každým stykem, účinnost je 2 -10 hodin, je možno k dostání bez lékařského předpisu</a:t>
            </a:r>
          </a:p>
          <a:p>
            <a:endParaRPr lang="cs-CZ" b="1" dirty="0" smtClean="0"/>
          </a:p>
          <a:p>
            <a:r>
              <a:rPr lang="cs-CZ" b="1" dirty="0" smtClean="0"/>
              <a:t> * nevýhodou jsou alergické reakce, malá účinnost a nechránění před pohlavními nemocemi</a:t>
            </a:r>
          </a:p>
          <a:p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547664" y="3670400"/>
            <a:ext cx="387543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E40059">
                    <a:lumMod val="60000"/>
                    <a:lumOff val="40000"/>
                  </a:srgbClr>
                </a:solidFill>
              </a:rPr>
              <a:t>Nitroděložní tělísko</a:t>
            </a:r>
            <a:endParaRPr lang="cs-CZ" sz="2000" b="1" dirty="0">
              <a:solidFill>
                <a:srgbClr val="E40059">
                  <a:lumMod val="60000"/>
                  <a:lumOff val="40000"/>
                </a:srgb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4221089"/>
            <a:ext cx="71287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 smtClean="0"/>
              <a:t>       * </a:t>
            </a:r>
            <a:r>
              <a:rPr lang="pl-PL" b="1" dirty="0" smtClean="0"/>
              <a:t>tato metoda je založena na zavádění tělísek do dělohy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666" y="4729795"/>
            <a:ext cx="3659266" cy="17588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290750" y="6488668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*po zavedení naruší pohyb spermií a vajíčka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447438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404664"/>
            <a:ext cx="4572000" cy="415498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Přirozená antikoncepce</a:t>
            </a:r>
          </a:p>
          <a:p>
            <a:endParaRPr lang="cs-CZ" sz="24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b="1" dirty="0" smtClean="0"/>
              <a:t>◦ metoda plodných a neplodných dnů</a:t>
            </a:r>
          </a:p>
          <a:p>
            <a:endParaRPr lang="cs-CZ" b="1" dirty="0" smtClean="0"/>
          </a:p>
          <a:p>
            <a:r>
              <a:rPr lang="cs-CZ" b="1" dirty="0" smtClean="0"/>
              <a:t>◦metoda kontroly děložního hlenu a čípku</a:t>
            </a:r>
          </a:p>
          <a:p>
            <a:endParaRPr lang="cs-CZ" b="1" dirty="0" smtClean="0"/>
          </a:p>
          <a:p>
            <a:r>
              <a:rPr lang="cs-CZ" b="1" dirty="0" smtClean="0"/>
              <a:t>◦ metoda sexuální abstinence</a:t>
            </a:r>
          </a:p>
          <a:p>
            <a:endParaRPr lang="cs-CZ" b="1" dirty="0" smtClean="0"/>
          </a:p>
          <a:p>
            <a:r>
              <a:rPr lang="cs-CZ" b="1" dirty="0" smtClean="0"/>
              <a:t>◦ přerušovaný pohlavní styk</a:t>
            </a:r>
          </a:p>
          <a:p>
            <a:endParaRPr lang="cs-CZ" b="1" dirty="0" smtClean="0"/>
          </a:p>
          <a:p>
            <a:r>
              <a:rPr lang="cs-CZ" b="1" dirty="0" smtClean="0"/>
              <a:t>◦ metoda měření bazální teploty</a:t>
            </a:r>
          </a:p>
          <a:p>
            <a:endParaRPr lang="cs-CZ" b="1" dirty="0" smtClean="0"/>
          </a:p>
          <a:p>
            <a:r>
              <a:rPr lang="cs-CZ" b="1" dirty="0" smtClean="0"/>
              <a:t>◦ laktace jako antikoncepce</a:t>
            </a:r>
            <a:endParaRPr lang="cs-CZ" b="1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45024"/>
            <a:ext cx="3816424" cy="252221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 flipH="1">
            <a:off x="251521" y="5844073"/>
            <a:ext cx="6444715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KONDOM</a:t>
            </a:r>
          </a:p>
          <a:p>
            <a:r>
              <a:rPr lang="cs-CZ" b="1" dirty="0"/>
              <a:t>o</a:t>
            </a:r>
            <a:r>
              <a:rPr lang="cs-CZ" b="1" dirty="0" smtClean="0"/>
              <a:t>chrana před otěhotněním a pohlavními chorobami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926817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0301">
            <a:off x="6012160" y="454205"/>
            <a:ext cx="2643733" cy="3818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71600" y="297080"/>
            <a:ext cx="408797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Pohlavní choroby</a:t>
            </a:r>
            <a:endParaRPr lang="cs-CZ" sz="36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134076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Kapavka </a:t>
            </a:r>
          </a:p>
          <a:p>
            <a:r>
              <a:rPr lang="cs-CZ" b="1" dirty="0" smtClean="0"/>
              <a:t>* je v současné době jednou z nejrozšířenějších pohlavních chorob 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833055" y="2280461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 * zánětlivé onemocnění pohlavních cest a močové trubice</a:t>
            </a:r>
          </a:p>
          <a:p>
            <a:r>
              <a:rPr lang="cs-CZ" b="1" dirty="0"/>
              <a:t> </a:t>
            </a:r>
            <a:r>
              <a:rPr lang="cs-CZ" b="1" dirty="0" smtClean="0"/>
              <a:t>* typicky se projevuje pálením při močení a výtokem z ústí močové roury</a:t>
            </a:r>
          </a:p>
          <a:p>
            <a:r>
              <a:rPr lang="cs-CZ" b="1" dirty="0" smtClean="0"/>
              <a:t>* přenos pohlavním stykem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971600" y="3976743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Syfilis </a:t>
            </a:r>
          </a:p>
          <a:p>
            <a:pPr marL="285750" indent="-285750">
              <a:buFont typeface="Arial" charset="0"/>
              <a:buChar char="•"/>
            </a:pPr>
            <a:r>
              <a:rPr lang="cs-CZ" b="1" dirty="0" smtClean="0"/>
              <a:t>je nebezpečné bakteriální onemocnění  </a:t>
            </a:r>
          </a:p>
          <a:p>
            <a:pPr marL="285750" indent="-285750">
              <a:buFont typeface="Arial" charset="0"/>
              <a:buChar char="•"/>
            </a:pPr>
            <a:r>
              <a:rPr lang="cs-CZ" b="1" dirty="0"/>
              <a:t>s</a:t>
            </a:r>
            <a:r>
              <a:rPr lang="cs-CZ" b="1" dirty="0" smtClean="0"/>
              <a:t>yfilis může poškodit mozek, nervový systém a srdce, může být smrtelný</a:t>
            </a:r>
          </a:p>
          <a:p>
            <a:pPr marL="285750" indent="-285750">
              <a:buFont typeface="Arial" charset="0"/>
              <a:buChar char="•"/>
            </a:pPr>
            <a:endParaRPr lang="cs-CZ" b="1" dirty="0" smtClean="0"/>
          </a:p>
          <a:p>
            <a:pPr marL="285750" indent="-285750">
              <a:buFont typeface="Arial" charset="0"/>
              <a:buChar char="•"/>
            </a:pPr>
            <a:r>
              <a:rPr lang="cs-CZ" b="1" dirty="0"/>
              <a:t>p</a:t>
            </a:r>
            <a:r>
              <a:rPr lang="cs-CZ" b="1" dirty="0" smtClean="0"/>
              <a:t>řenos pohlavním stykem </a:t>
            </a:r>
          </a:p>
          <a:p>
            <a:pPr marL="285750" indent="-285750">
              <a:buFont typeface="Arial" charset="0"/>
              <a:buChar char="•"/>
            </a:pPr>
            <a:endParaRPr lang="cs-CZ" b="1" dirty="0" smtClean="0"/>
          </a:p>
          <a:p>
            <a:pPr marL="285750" indent="-285750">
              <a:buFont typeface="Arial" charset="0"/>
              <a:buChar char="•"/>
            </a:pPr>
            <a:endParaRPr lang="cs-CZ" b="1" dirty="0" smtClean="0"/>
          </a:p>
          <a:p>
            <a:r>
              <a:rPr lang="cs-CZ" b="1" dirty="0" smtClean="0"/>
              <a:t> </a:t>
            </a:r>
          </a:p>
          <a:p>
            <a:pPr marL="285750" indent="-285750">
              <a:buFont typeface="Arial" charset="0"/>
              <a:buChar char="•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57016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841146"/>
            <a:ext cx="806489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* nachází  se v krvi, ve spermatu a v poševní tekutině, někdy také ve slinách a v mateřském mléce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 *přenos pohlavním stykem nebo infikovanými předměty (jehlami) či krví a sekrety 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40466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</a:rPr>
              <a:t>AIDS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872471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Chlamydie </a:t>
            </a:r>
          </a:p>
          <a:p>
            <a:r>
              <a:rPr lang="cs-CZ" dirty="0" smtClean="0"/>
              <a:t> * je méně známá pohlavně přenosná choroba</a:t>
            </a:r>
          </a:p>
          <a:p>
            <a:endParaRPr lang="cs-CZ" dirty="0"/>
          </a:p>
          <a:p>
            <a:r>
              <a:rPr lang="cs-CZ" dirty="0" smtClean="0"/>
              <a:t> * přenos pohlavním stykem, kontaminovanými předměty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630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161" y="548680"/>
            <a:ext cx="6429375" cy="3000375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242864" y="4221088"/>
            <a:ext cx="696652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 b="1" dirty="0" smtClean="0"/>
              <a:t>počet pohlavních chorob v dnešní společnosti stoupá, hlavně u mladých lidí</a:t>
            </a:r>
          </a:p>
          <a:p>
            <a:pPr marL="285750" indent="-285750">
              <a:buFont typeface="Arial" charset="0"/>
              <a:buChar char="•"/>
            </a:pPr>
            <a:r>
              <a:rPr lang="cs-CZ" b="1" dirty="0"/>
              <a:t>p</a:t>
            </a:r>
            <a:r>
              <a:rPr lang="cs-CZ" b="1" dirty="0" smtClean="0"/>
              <a:t>roto je potřeba znát a snažit se dodržovat určité zásady</a:t>
            </a:r>
          </a:p>
          <a:p>
            <a:pPr marL="285750" indent="-285750">
              <a:buFont typeface="Arial" charset="0"/>
              <a:buChar char="•"/>
            </a:pPr>
            <a:r>
              <a:rPr lang="cs-CZ" b="1" dirty="0"/>
              <a:t>j</a:t>
            </a:r>
            <a:r>
              <a:rPr lang="cs-CZ" b="1" dirty="0" smtClean="0"/>
              <a:t>ednou z nich je používání  </a:t>
            </a:r>
            <a:r>
              <a:rPr lang="cs-CZ" b="1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kondomu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smtClean="0"/>
              <a:t>který dokáže výrazně snížit riziko přenosu nemoci</a:t>
            </a:r>
          </a:p>
          <a:p>
            <a:pPr marL="285750" indent="-285750">
              <a:buFont typeface="Arial" charset="0"/>
              <a:buChar char="•"/>
            </a:pPr>
            <a:r>
              <a:rPr lang="cs-CZ" b="1" dirty="0" smtClean="0"/>
              <a:t> </a:t>
            </a:r>
            <a:r>
              <a:rPr lang="cs-CZ" b="1" dirty="0"/>
              <a:t>d</a:t>
            </a:r>
            <a:r>
              <a:rPr lang="cs-CZ" b="1" dirty="0" smtClean="0"/>
              <a:t>ále je důležité omezit počet sexuálních partnerů, s jejich střídáním se zvyšuje riziko nákazy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26954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9612" y="76470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ZDROJE</a:t>
            </a: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http://www.womenzone.cz/encyklopedie/druhy-antikoncepce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http://www.womenzone.cz/files/encyclopedia/images/Pixmac000013908045.jpg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79612" y="4797152"/>
            <a:ext cx="5670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http://www.womenzone.cz/files/encyclopedia/images/Public_IUD_Diagram_V2_488.jpg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9612" y="354736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http://cs.medixa.org/nemoci/pohlavni-nemoci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50963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76</TotalTime>
  <Words>525</Words>
  <Application>Microsoft Office PowerPoint</Application>
  <PresentationFormat>Předvádění na obrazovce (4:3)</PresentationFormat>
  <Paragraphs>94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Stejskalovi</dc:creator>
  <cp:lastModifiedBy>Stejskalovi</cp:lastModifiedBy>
  <cp:revision>6</cp:revision>
  <dcterms:created xsi:type="dcterms:W3CDTF">2013-06-23T14:03:08Z</dcterms:created>
  <dcterms:modified xsi:type="dcterms:W3CDTF">2013-06-23T15:19:26Z</dcterms:modified>
</cp:coreProperties>
</file>