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3" r:id="rId3"/>
    <p:sldId id="288" r:id="rId4"/>
    <p:sldId id="289" r:id="rId5"/>
    <p:sldId id="258" r:id="rId6"/>
    <p:sldId id="290" r:id="rId7"/>
    <p:sldId id="286" r:id="rId8"/>
    <p:sldId id="283" r:id="rId9"/>
    <p:sldId id="266" r:id="rId10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23.6.2013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</a:t>
              </a:r>
              <a:r>
                <a:rPr lang="cs-CZ" sz="1200" b="0" i="0" u="none" strike="noStrike" kern="1200" cap="none" spc="0" baseline="0" dirty="0">
                  <a:uFillTx/>
                  <a:latin typeface="Calibri"/>
                </a:rPr>
                <a:t>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</a:t>
              </a:r>
              <a:r>
                <a:rPr lang="cs-CZ" sz="1200" kern="0" dirty="0" smtClean="0">
                  <a:latin typeface="Calibri"/>
                </a:rPr>
                <a:t>16 </a:t>
              </a:r>
              <a:r>
                <a:rPr lang="cs-CZ" sz="1200" kern="0" dirty="0" smtClean="0">
                  <a:latin typeface="Calibri"/>
                </a:rPr>
                <a:t>Značky fyzikálních veličin – test </a:t>
              </a:r>
              <a:r>
                <a:rPr lang="cs-CZ" sz="1200" kern="0" dirty="0" smtClean="0">
                  <a:latin typeface="Calibri"/>
                </a:rPr>
                <a:t>B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chemeClr val="tx1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8. a 9.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žáků. V případě potřeby je možné některé otázky vynechat a dle toho také upravit celkové hodnocení. Na úvodní procvičení je možné použít řešení testu.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 ZNAČKY FYZIKÁLNÍCH  VELIČIN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Speciální potřeby : </a:t>
            </a:r>
            <a:r>
              <a:rPr lang="cs-CZ" sz="1400" dirty="0" smtClean="0">
                <a:solidFill>
                  <a:schemeClr val="tx1"/>
                </a:solidFill>
              </a:rPr>
              <a:t>žádné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</a:t>
            </a:r>
            <a:r>
              <a:rPr lang="cs-CZ" sz="1400" dirty="0" smtClean="0">
                <a:solidFill>
                  <a:schemeClr val="tx1"/>
                </a:solidFill>
              </a:rPr>
              <a:t>prezentace, pracovní list 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Stupeň a typ vzdělávání : základní vzdělávání 2. stupeň </a:t>
            </a:r>
            <a:r>
              <a:rPr lang="cs-CZ" sz="1400" dirty="0" smtClean="0">
                <a:solidFill>
                  <a:schemeClr val="tx1"/>
                </a:solidFill>
              </a:rPr>
              <a:t>2.období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13 - 15 let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Žáci reagovali při procvičování učiva dle očekávání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Značky fyzikálních veličin, 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1 </a:t>
            </a:r>
            <a:r>
              <a:rPr lang="cs-CZ" sz="2000" b="1" u="sng" dirty="0">
                <a:solidFill>
                  <a:srgbClr val="0000FF"/>
                </a:solidFill>
              </a:rPr>
              <a:t/>
            </a:r>
            <a:br>
              <a:rPr lang="cs-CZ" sz="2000" b="1" u="sng" dirty="0">
                <a:solidFill>
                  <a:srgbClr val="0000FF"/>
                </a:solidFill>
              </a:rPr>
            </a:br>
            <a:r>
              <a:rPr lang="cs-CZ" sz="2000" b="1" u="sng" dirty="0" smtClean="0">
                <a:solidFill>
                  <a:srgbClr val="0000FF"/>
                </a:solidFill>
              </a:rPr>
              <a:t>B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 </a:t>
            </a:r>
            <a:r>
              <a:rPr lang="cs-CZ" sz="1600" b="1" u="sng" dirty="0">
                <a:latin typeface="Calibri"/>
              </a:rPr>
              <a:t>Úkol 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Nabídka </a:t>
            </a:r>
            <a:r>
              <a:rPr lang="cs-CZ" sz="1600" b="1" u="sng" dirty="0">
                <a:latin typeface="Calibri"/>
              </a:rPr>
              <a:t>odpovědí       </a:t>
            </a:r>
            <a:r>
              <a:rPr lang="cs-CZ" sz="1600" b="1" u="sng" dirty="0" smtClean="0">
                <a:latin typeface="Calibri"/>
              </a:rPr>
              <a:t>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1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Značka času :</a:t>
            </a:r>
            <a:r>
              <a:rPr lang="cs-CZ" sz="2000" dirty="0" smtClean="0">
                <a:latin typeface="Calibri"/>
              </a:rPr>
              <a:t>              A/  </a:t>
            </a:r>
            <a:r>
              <a:rPr lang="cs-CZ" sz="2000" b="1" dirty="0">
                <a:latin typeface="Calibri"/>
              </a:rPr>
              <a:t>s</a:t>
            </a:r>
            <a:r>
              <a:rPr lang="cs-CZ" sz="2000" dirty="0" smtClean="0">
                <a:latin typeface="Calibri"/>
              </a:rPr>
              <a:t>                </a:t>
            </a:r>
            <a:r>
              <a:rPr lang="cs-CZ" sz="2000" b="1" dirty="0">
                <a:latin typeface="Calibri"/>
              </a:rPr>
              <a:t>5</a:t>
            </a:r>
            <a:r>
              <a:rPr lang="cs-CZ" sz="2000" b="1" dirty="0" smtClean="0">
                <a:latin typeface="Calibri"/>
              </a:rPr>
              <a:t>.        Značka </a:t>
            </a:r>
            <a:r>
              <a:rPr lang="cs-CZ" sz="2000" b="1" dirty="0" smtClean="0">
                <a:latin typeface="Calibri"/>
              </a:rPr>
              <a:t>polohové       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>
                <a:latin typeface="Calibri"/>
              </a:rPr>
              <a:t>v</a:t>
            </a:r>
            <a:r>
              <a:rPr lang="cs-CZ" sz="2000" b="1" dirty="0" smtClean="0">
                <a:latin typeface="Calibri"/>
              </a:rPr>
              <a:t>                           energie :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err="1">
                <a:latin typeface="Calibri"/>
              </a:rPr>
              <a:t>E</a:t>
            </a:r>
            <a:r>
              <a:rPr lang="cs-CZ" sz="2000" b="1" baseline="-25000" dirty="0" err="1">
                <a:latin typeface="Calibri"/>
              </a:rPr>
              <a:t>k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C/  </a:t>
            </a:r>
            <a:r>
              <a:rPr lang="cs-CZ" sz="2000" b="1" dirty="0">
                <a:latin typeface="Calibri"/>
              </a:rPr>
              <a:t>t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B/  </a:t>
            </a:r>
            <a:r>
              <a:rPr lang="cs-CZ" sz="2000" b="1" dirty="0" err="1">
                <a:latin typeface="Calibri"/>
              </a:rPr>
              <a:t>E</a:t>
            </a:r>
            <a:r>
              <a:rPr lang="cs-CZ" sz="2000" b="1" baseline="-25000" dirty="0" err="1">
                <a:latin typeface="Calibri"/>
              </a:rPr>
              <a:t>p</a:t>
            </a:r>
            <a:r>
              <a:rPr lang="cs-CZ" sz="2000" dirty="0" smtClean="0">
                <a:latin typeface="Calibri"/>
              </a:rPr>
              <a:t>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C</a:t>
            </a:r>
            <a:r>
              <a:rPr lang="cs-CZ" sz="2000" dirty="0">
                <a:latin typeface="Calibri"/>
              </a:rPr>
              <a:t>/  </a:t>
            </a:r>
            <a:r>
              <a:rPr lang="cs-CZ" sz="2000" b="1" dirty="0" err="1" smtClean="0">
                <a:latin typeface="Calibri"/>
              </a:rPr>
              <a:t>E</a:t>
            </a:r>
            <a:r>
              <a:rPr lang="cs-CZ" sz="2000" b="1" baseline="-25000" dirty="0" err="1" smtClean="0">
                <a:latin typeface="Calibri"/>
              </a:rPr>
              <a:t>h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2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Značka práce :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P      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6</a:t>
            </a:r>
            <a:r>
              <a:rPr lang="cs-CZ" sz="2000" b="1" dirty="0" smtClean="0">
                <a:latin typeface="Calibri"/>
              </a:rPr>
              <a:t>.      </a:t>
            </a:r>
            <a:r>
              <a:rPr lang="cs-CZ" sz="2000" b="1" dirty="0" smtClean="0">
                <a:latin typeface="Calibri"/>
              </a:rPr>
              <a:t>Značka tlaku :        </a:t>
            </a:r>
            <a:r>
              <a:rPr lang="cs-CZ" sz="2000" b="1" dirty="0" smtClean="0">
                <a:latin typeface="Calibri"/>
              </a:rPr>
              <a:t>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p</a:t>
            </a:r>
            <a:r>
              <a:rPr lang="cs-CZ" sz="2000" b="1" dirty="0" smtClean="0">
                <a:latin typeface="Calibri"/>
              </a:rPr>
              <a:t>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</a:t>
            </a:r>
            <a:r>
              <a:rPr lang="cs-CZ" sz="2000" dirty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J</a:t>
            </a:r>
            <a:r>
              <a:rPr lang="cs-CZ" sz="2000" b="1" dirty="0" smtClean="0">
                <a:latin typeface="Calibri"/>
              </a:rPr>
              <a:t>                         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>
                <a:latin typeface="Calibri"/>
              </a:rPr>
              <a:t>P</a:t>
            </a:r>
            <a:r>
              <a:rPr lang="cs-CZ" sz="2000" b="1" dirty="0" smtClean="0">
                <a:latin typeface="Calibri"/>
              </a:rPr>
              <a:t>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</a:t>
            </a:r>
            <a:r>
              <a:rPr lang="cs-CZ" sz="2000" dirty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W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C/  </a:t>
            </a:r>
            <a:r>
              <a:rPr lang="cs-CZ" sz="2000" b="1" dirty="0" smtClean="0">
                <a:latin typeface="Calibri"/>
              </a:rPr>
              <a:t>Pa</a:t>
            </a:r>
            <a:r>
              <a:rPr lang="cs-CZ" sz="2000" dirty="0" smtClean="0">
                <a:latin typeface="Calibri"/>
              </a:rPr>
              <a:t>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3</a:t>
            </a:r>
            <a:r>
              <a:rPr lang="cs-CZ" sz="2000" b="1" dirty="0" smtClean="0">
                <a:latin typeface="Calibri"/>
              </a:rPr>
              <a:t>.    </a:t>
            </a:r>
            <a:r>
              <a:rPr lang="cs-CZ" sz="2000" b="1" dirty="0" smtClean="0">
                <a:latin typeface="Calibri"/>
              </a:rPr>
              <a:t>Značka výkonu :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J</a:t>
            </a:r>
            <a:r>
              <a:rPr lang="cs-CZ" sz="2000" dirty="0" smtClean="0">
                <a:latin typeface="Calibri"/>
              </a:rPr>
              <a:t>                </a:t>
            </a:r>
            <a:r>
              <a:rPr lang="cs-CZ" sz="2000" b="1" dirty="0">
                <a:latin typeface="Calibri"/>
              </a:rPr>
              <a:t>7</a:t>
            </a:r>
            <a:r>
              <a:rPr lang="cs-CZ" sz="2000" b="1" dirty="0" smtClean="0">
                <a:latin typeface="Calibri"/>
              </a:rPr>
              <a:t>.     </a:t>
            </a:r>
            <a:r>
              <a:rPr lang="cs-CZ" sz="2000" b="1" dirty="0" smtClean="0">
                <a:latin typeface="Calibri"/>
              </a:rPr>
              <a:t>Značka tepla  :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T</a:t>
            </a:r>
            <a:r>
              <a:rPr lang="cs-CZ" sz="2000" b="1" dirty="0" smtClean="0">
                <a:latin typeface="Calibri"/>
              </a:rPr>
              <a:t>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>
                <a:latin typeface="Calibri"/>
              </a:rPr>
              <a:t>W</a:t>
            </a:r>
            <a:r>
              <a:rPr lang="cs-CZ" sz="2000" b="1" dirty="0" smtClean="0">
                <a:latin typeface="Calibri"/>
              </a:rPr>
              <a:t>                         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>
                <a:latin typeface="Calibri"/>
              </a:rPr>
              <a:t>Q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C/  </a:t>
            </a:r>
            <a:r>
              <a:rPr lang="cs-CZ" sz="2000" b="1" dirty="0">
                <a:latin typeface="Calibri"/>
              </a:rPr>
              <a:t>P</a:t>
            </a:r>
            <a:r>
              <a:rPr lang="cs-CZ" sz="2000" dirty="0" smtClean="0">
                <a:latin typeface="Calibri"/>
              </a:rPr>
              <a:t>                                                                 C/  </a:t>
            </a:r>
            <a:r>
              <a:rPr lang="cs-CZ" sz="2000" b="1" dirty="0">
                <a:latin typeface="Calibri"/>
              </a:rPr>
              <a:t>t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4</a:t>
            </a:r>
            <a:r>
              <a:rPr lang="cs-CZ" sz="2000" b="1" dirty="0" smtClean="0">
                <a:latin typeface="Calibri"/>
              </a:rPr>
              <a:t>.      Značka </a:t>
            </a:r>
            <a:r>
              <a:rPr lang="cs-CZ" sz="2000" b="1" dirty="0" smtClean="0">
                <a:latin typeface="Calibri"/>
              </a:rPr>
              <a:t>pohybové                               </a:t>
            </a:r>
            <a:r>
              <a:rPr lang="cs-CZ" sz="2000" b="1" dirty="0">
                <a:latin typeface="Calibri"/>
              </a:rPr>
              <a:t>8</a:t>
            </a:r>
            <a:r>
              <a:rPr lang="cs-CZ" sz="2000" b="1" dirty="0" smtClean="0">
                <a:latin typeface="Calibri"/>
              </a:rPr>
              <a:t>.       Značka </a:t>
            </a:r>
            <a:r>
              <a:rPr lang="cs-CZ" sz="2000" b="1" dirty="0" smtClean="0">
                <a:latin typeface="Calibri"/>
              </a:rPr>
              <a:t>měrné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energie :       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err="1" smtClean="0">
                <a:latin typeface="Calibri"/>
              </a:rPr>
              <a:t>E</a:t>
            </a:r>
            <a:r>
              <a:rPr lang="cs-CZ" sz="2000" b="1" baseline="-25000" dirty="0" err="1" smtClean="0">
                <a:latin typeface="Calibri"/>
              </a:rPr>
              <a:t>p</a:t>
            </a:r>
            <a:r>
              <a:rPr lang="cs-CZ" sz="2000" b="1" dirty="0" smtClean="0">
                <a:latin typeface="Calibri"/>
              </a:rPr>
              <a:t>                         tepelné kapacity :      </a:t>
            </a:r>
            <a:r>
              <a:rPr lang="cs-CZ" sz="2000" dirty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</a:t>
            </a:r>
            <a:r>
              <a:rPr lang="cs-CZ" sz="2000" b="1" dirty="0" smtClean="0">
                <a:latin typeface="Calibri"/>
              </a:rPr>
              <a:t>m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 smtClean="0">
                <a:latin typeface="Calibri"/>
              </a:rPr>
              <a:t>E</a:t>
            </a:r>
            <a:r>
              <a:rPr lang="cs-CZ" sz="2000" b="1" baseline="-25000" dirty="0" smtClean="0">
                <a:latin typeface="Calibri"/>
              </a:rPr>
              <a:t>m</a:t>
            </a:r>
            <a:r>
              <a:rPr lang="cs-CZ" sz="2000" dirty="0" smtClean="0">
                <a:latin typeface="Calibri"/>
              </a:rPr>
              <a:t>                                                               </a:t>
            </a:r>
            <a:r>
              <a:rPr lang="cs-CZ" sz="2000" dirty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/ </a:t>
            </a:r>
            <a:r>
              <a:rPr lang="cs-CZ" sz="2000" b="1" dirty="0" smtClean="0">
                <a:latin typeface="Calibri"/>
              </a:rPr>
              <a:t> c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C/  </a:t>
            </a:r>
            <a:r>
              <a:rPr lang="cs-CZ" sz="2000" b="1" dirty="0" err="1" smtClean="0">
                <a:latin typeface="Calibri"/>
              </a:rPr>
              <a:t>E</a:t>
            </a:r>
            <a:r>
              <a:rPr lang="cs-CZ" sz="2000" b="1" baseline="-25000" dirty="0" err="1" smtClean="0">
                <a:latin typeface="Calibri"/>
              </a:rPr>
              <a:t>k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C/  </a:t>
            </a:r>
            <a:r>
              <a:rPr lang="cs-CZ" sz="2000" b="1" dirty="0" smtClean="0">
                <a:latin typeface="Calibri"/>
              </a:rPr>
              <a:t>t</a:t>
            </a:r>
            <a:endParaRPr lang="cs-CZ" sz="2000" b="1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1321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Značky fyzikálních veličin, 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2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B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 </a:t>
            </a:r>
            <a:r>
              <a:rPr lang="cs-CZ" sz="1600" b="1" u="sng" dirty="0">
                <a:latin typeface="Calibri"/>
              </a:rPr>
              <a:t>Úkol 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Nabídka </a:t>
            </a:r>
            <a:r>
              <a:rPr lang="cs-CZ" sz="1600" b="1" u="sng" dirty="0">
                <a:latin typeface="Calibri"/>
              </a:rPr>
              <a:t>odpovědí       </a:t>
            </a:r>
            <a:r>
              <a:rPr lang="cs-CZ" sz="1600" b="1" u="sng" dirty="0" smtClean="0">
                <a:latin typeface="Calibri"/>
              </a:rPr>
              <a:t>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9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b="1" dirty="0" smtClean="0">
                <a:latin typeface="Calibri"/>
              </a:rPr>
              <a:t>Značka </a:t>
            </a:r>
            <a:r>
              <a:rPr lang="cs-CZ" sz="2000" b="1" dirty="0" smtClean="0">
                <a:latin typeface="Calibri"/>
              </a:rPr>
              <a:t>skupenského</a:t>
            </a:r>
            <a:r>
              <a:rPr lang="cs-CZ" sz="2000" dirty="0" smtClean="0">
                <a:latin typeface="Calibri"/>
              </a:rPr>
              <a:t>                         </a:t>
            </a:r>
            <a:r>
              <a:rPr lang="cs-CZ" sz="2000" b="1" dirty="0" smtClean="0">
                <a:latin typeface="Calibri"/>
              </a:rPr>
              <a:t>13</a:t>
            </a:r>
            <a:r>
              <a:rPr lang="cs-CZ" sz="2000" b="1" dirty="0" smtClean="0">
                <a:latin typeface="Calibri"/>
              </a:rPr>
              <a:t>.      </a:t>
            </a:r>
            <a:r>
              <a:rPr lang="cs-CZ" sz="2000" b="1" dirty="0" smtClean="0">
                <a:latin typeface="Calibri"/>
              </a:rPr>
              <a:t>Značka elektrického       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tepla</a:t>
            </a:r>
            <a:r>
              <a:rPr lang="cs-CZ" sz="2000" dirty="0" smtClean="0">
                <a:latin typeface="Calibri"/>
              </a:rPr>
              <a:t> :                                  A/  </a:t>
            </a:r>
            <a:r>
              <a:rPr lang="cs-CZ" sz="2000" b="1" dirty="0" smtClean="0">
                <a:latin typeface="Calibri"/>
              </a:rPr>
              <a:t>L                     proudu :      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I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B/ </a:t>
            </a:r>
            <a:r>
              <a:rPr lang="cs-CZ" sz="2000" b="1" dirty="0" smtClean="0">
                <a:latin typeface="Calibri"/>
              </a:rPr>
              <a:t> Q</a:t>
            </a:r>
            <a:r>
              <a:rPr lang="cs-CZ" sz="2000" dirty="0" smtClean="0">
                <a:latin typeface="Calibri"/>
              </a:rPr>
              <a:t>                                                         B/  </a:t>
            </a:r>
            <a:r>
              <a:rPr lang="cs-CZ" sz="2000" b="1" dirty="0">
                <a:latin typeface="Calibri"/>
              </a:rPr>
              <a:t>R</a:t>
            </a:r>
            <a:r>
              <a:rPr lang="cs-CZ" sz="2000" dirty="0" smtClean="0">
                <a:latin typeface="Calibri"/>
              </a:rPr>
              <a:t>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C/  </a:t>
            </a:r>
            <a:r>
              <a:rPr lang="cs-CZ" sz="2000" b="1" dirty="0" smtClean="0">
                <a:latin typeface="Calibri"/>
              </a:rPr>
              <a:t>T</a:t>
            </a:r>
            <a:r>
              <a:rPr lang="cs-CZ" sz="2000" dirty="0" smtClean="0">
                <a:latin typeface="Calibri"/>
              </a:rPr>
              <a:t>                                                          C</a:t>
            </a:r>
            <a:r>
              <a:rPr lang="cs-CZ" sz="2000" dirty="0">
                <a:latin typeface="Calibri"/>
              </a:rPr>
              <a:t>/  </a:t>
            </a:r>
            <a:r>
              <a:rPr lang="cs-CZ" sz="2000" b="1" dirty="0">
                <a:latin typeface="Calibri"/>
              </a:rPr>
              <a:t>U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10.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Značka teploty :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T</a:t>
            </a:r>
            <a:r>
              <a:rPr lang="cs-CZ" sz="2000" b="1" dirty="0" smtClean="0">
                <a:latin typeface="Calibri"/>
              </a:rPr>
              <a:t>                </a:t>
            </a:r>
            <a:r>
              <a:rPr lang="cs-CZ" sz="2000" b="1" dirty="0" smtClean="0">
                <a:latin typeface="Calibri"/>
              </a:rPr>
              <a:t>14</a:t>
            </a:r>
            <a:r>
              <a:rPr lang="cs-CZ" sz="2000" b="1" dirty="0" smtClean="0">
                <a:latin typeface="Calibri"/>
              </a:rPr>
              <a:t>.   </a:t>
            </a:r>
            <a:r>
              <a:rPr lang="cs-CZ" sz="2000" b="1" dirty="0" smtClean="0">
                <a:latin typeface="Calibri"/>
              </a:rPr>
              <a:t>Značka elektrického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>
                <a:latin typeface="Calibri"/>
              </a:rPr>
              <a:t>Q</a:t>
            </a:r>
            <a:r>
              <a:rPr lang="cs-CZ" sz="2000" b="1" dirty="0" smtClean="0">
                <a:latin typeface="Calibri"/>
              </a:rPr>
              <a:t>                        odporu :        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U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                                      </a:t>
            </a:r>
            <a:r>
              <a:rPr lang="cs-CZ" sz="2000" dirty="0" smtClean="0">
                <a:latin typeface="Calibri"/>
              </a:rPr>
              <a:t>C/  </a:t>
            </a:r>
            <a:r>
              <a:rPr lang="cs-CZ" sz="2000" b="1" dirty="0">
                <a:latin typeface="Calibri"/>
              </a:rPr>
              <a:t>t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B/  </a:t>
            </a:r>
            <a:r>
              <a:rPr lang="cs-CZ" sz="2000" b="1" dirty="0" smtClean="0">
                <a:latin typeface="Calibri"/>
              </a:rPr>
              <a:t>R</a:t>
            </a:r>
            <a:r>
              <a:rPr lang="cs-CZ" sz="2000" dirty="0" smtClean="0">
                <a:latin typeface="Calibri"/>
              </a:rPr>
              <a:t>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C/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I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11.   </a:t>
            </a:r>
            <a:r>
              <a:rPr lang="cs-CZ" sz="2000" b="1" dirty="0" smtClean="0">
                <a:latin typeface="Calibri"/>
              </a:rPr>
              <a:t>Značka elektrického</a:t>
            </a: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b="1" dirty="0" smtClean="0">
                <a:latin typeface="Calibri"/>
              </a:rPr>
              <a:t>15</a:t>
            </a:r>
            <a:r>
              <a:rPr lang="cs-CZ" sz="2000" b="1" dirty="0" smtClean="0">
                <a:latin typeface="Calibri"/>
              </a:rPr>
              <a:t>.     </a:t>
            </a:r>
            <a:r>
              <a:rPr lang="cs-CZ" sz="2000" b="1" dirty="0" smtClean="0">
                <a:latin typeface="Calibri"/>
              </a:rPr>
              <a:t>Značka elektrické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 smtClean="0">
                <a:latin typeface="Calibri"/>
              </a:rPr>
              <a:t>náboje :</a:t>
            </a:r>
            <a:r>
              <a:rPr lang="cs-CZ" sz="2000" dirty="0" smtClean="0">
                <a:latin typeface="Calibri"/>
              </a:rPr>
              <a:t>                          A/  </a:t>
            </a:r>
            <a:r>
              <a:rPr lang="cs-CZ" sz="2000" b="1" dirty="0">
                <a:latin typeface="Calibri"/>
              </a:rPr>
              <a:t>Q</a:t>
            </a:r>
            <a:r>
              <a:rPr lang="cs-CZ" sz="2000" b="1" dirty="0" smtClean="0">
                <a:latin typeface="Calibri"/>
              </a:rPr>
              <a:t>                       práce :            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P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B/  </a:t>
            </a:r>
            <a:r>
              <a:rPr lang="cs-CZ" sz="2000" b="1" dirty="0">
                <a:latin typeface="Calibri"/>
              </a:rPr>
              <a:t>e</a:t>
            </a:r>
            <a:r>
              <a:rPr lang="cs-CZ" sz="2000" dirty="0" smtClean="0">
                <a:latin typeface="Calibri"/>
              </a:rPr>
              <a:t>                                                               B/  </a:t>
            </a:r>
            <a:r>
              <a:rPr lang="cs-CZ" sz="2000" b="1" dirty="0">
                <a:latin typeface="Calibri"/>
              </a:rPr>
              <a:t>W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</a:t>
            </a:r>
            <a:r>
              <a:rPr lang="cs-CZ" sz="2000" dirty="0" smtClean="0">
                <a:latin typeface="Calibri"/>
              </a:rPr>
              <a:t>C/  </a:t>
            </a:r>
            <a:r>
              <a:rPr lang="cs-CZ" sz="2000" b="1" dirty="0" smtClean="0">
                <a:latin typeface="Calibri"/>
              </a:rPr>
              <a:t>T                                                               </a:t>
            </a:r>
            <a:r>
              <a:rPr lang="cs-CZ" sz="2000" dirty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J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12</a:t>
            </a:r>
            <a:r>
              <a:rPr lang="cs-CZ" sz="2000" b="1" dirty="0" smtClean="0">
                <a:latin typeface="Calibri"/>
              </a:rPr>
              <a:t>.    </a:t>
            </a:r>
            <a:r>
              <a:rPr lang="cs-CZ" sz="2000" b="1" dirty="0" smtClean="0">
                <a:latin typeface="Calibri"/>
              </a:rPr>
              <a:t>Značka elektrického                          </a:t>
            </a:r>
            <a:r>
              <a:rPr lang="cs-CZ" sz="2000" b="1" dirty="0" smtClean="0">
                <a:latin typeface="Calibri"/>
              </a:rPr>
              <a:t>16</a:t>
            </a:r>
            <a:r>
              <a:rPr lang="cs-CZ" sz="2000" b="1" dirty="0" smtClean="0">
                <a:latin typeface="Calibri"/>
              </a:rPr>
              <a:t>.     </a:t>
            </a:r>
            <a:r>
              <a:rPr lang="cs-CZ" sz="2000" b="1" dirty="0" smtClean="0">
                <a:latin typeface="Calibri"/>
              </a:rPr>
              <a:t>Značka elektrického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napětí :                 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>
                <a:latin typeface="Calibri"/>
              </a:rPr>
              <a:t>R</a:t>
            </a:r>
            <a:r>
              <a:rPr lang="cs-CZ" sz="2000" b="1" dirty="0" smtClean="0">
                <a:latin typeface="Calibri"/>
              </a:rPr>
              <a:t>                         výkonu :                         </a:t>
            </a:r>
            <a:r>
              <a:rPr lang="cs-CZ" sz="2000" dirty="0" smtClean="0">
                <a:latin typeface="Calibri"/>
              </a:rPr>
              <a:t>A/ </a:t>
            </a:r>
            <a:r>
              <a:rPr lang="cs-CZ" sz="2000" b="1" dirty="0">
                <a:latin typeface="Calibri"/>
              </a:rPr>
              <a:t>W</a:t>
            </a:r>
            <a:r>
              <a:rPr lang="cs-CZ" sz="2000" b="1" dirty="0" smtClean="0">
                <a:latin typeface="Calibri"/>
              </a:rPr>
              <a:t>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B/  </a:t>
            </a:r>
            <a:r>
              <a:rPr lang="cs-CZ" sz="2000" b="1" dirty="0" smtClean="0">
                <a:latin typeface="Calibri"/>
              </a:rPr>
              <a:t>I</a:t>
            </a:r>
            <a:r>
              <a:rPr lang="cs-CZ" sz="2000" dirty="0" smtClean="0">
                <a:latin typeface="Calibri"/>
              </a:rPr>
              <a:t>                                                                   B/ </a:t>
            </a:r>
            <a:r>
              <a:rPr lang="cs-CZ" sz="2000" b="1" dirty="0" smtClean="0">
                <a:latin typeface="Calibri"/>
              </a:rPr>
              <a:t> J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C/  </a:t>
            </a:r>
            <a:r>
              <a:rPr lang="cs-CZ" sz="2000" b="1" dirty="0">
                <a:latin typeface="Calibri"/>
              </a:rPr>
              <a:t>U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C/  </a:t>
            </a:r>
            <a:r>
              <a:rPr lang="cs-CZ" sz="2000" b="1" dirty="0">
                <a:latin typeface="Calibri"/>
              </a:rPr>
              <a:t>P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499599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Značky fyzikálních veličin, 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3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B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  </a:t>
            </a:r>
            <a:r>
              <a:rPr lang="cs-CZ" sz="1600" b="1" u="sng" dirty="0">
                <a:latin typeface="Calibri"/>
              </a:rPr>
              <a:t>Úkol 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Nabídka </a:t>
            </a:r>
            <a:r>
              <a:rPr lang="cs-CZ" sz="1600" b="1" u="sng" dirty="0">
                <a:latin typeface="Calibri"/>
              </a:rPr>
              <a:t>odpovědí       </a:t>
            </a:r>
            <a:r>
              <a:rPr lang="cs-CZ" sz="1600" b="1" u="sng" dirty="0" smtClean="0">
                <a:latin typeface="Calibri"/>
              </a:rPr>
              <a:t>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17.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b="1" dirty="0" smtClean="0">
                <a:latin typeface="Calibri"/>
              </a:rPr>
              <a:t>Značka </a:t>
            </a:r>
            <a:r>
              <a:rPr lang="cs-CZ" sz="2000" b="1" dirty="0" smtClean="0">
                <a:latin typeface="Calibri"/>
              </a:rPr>
              <a:t>síly :</a:t>
            </a:r>
            <a:r>
              <a:rPr lang="cs-CZ" sz="2000" dirty="0" smtClean="0">
                <a:latin typeface="Calibri"/>
              </a:rPr>
              <a:t>                A/  </a:t>
            </a:r>
            <a:r>
              <a:rPr lang="cs-CZ" sz="2000" b="1" dirty="0" smtClean="0">
                <a:latin typeface="Calibri"/>
              </a:rPr>
              <a:t>P</a:t>
            </a:r>
            <a:r>
              <a:rPr lang="cs-CZ" sz="2000" dirty="0" smtClean="0">
                <a:latin typeface="Calibri"/>
              </a:rPr>
              <a:t>               </a:t>
            </a:r>
            <a:r>
              <a:rPr lang="cs-CZ" sz="2000" b="1" dirty="0" smtClean="0">
                <a:latin typeface="Calibri"/>
              </a:rPr>
              <a:t>21</a:t>
            </a:r>
            <a:r>
              <a:rPr lang="cs-CZ" sz="2000" b="1" dirty="0" smtClean="0">
                <a:latin typeface="Calibri"/>
              </a:rPr>
              <a:t>.     Značka </a:t>
            </a:r>
            <a:r>
              <a:rPr lang="cs-CZ" sz="2000" b="1" dirty="0" smtClean="0">
                <a:latin typeface="Calibri"/>
              </a:rPr>
              <a:t>objemu :       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V</a:t>
            </a: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 smtClean="0">
                <a:latin typeface="Calibri"/>
              </a:rPr>
              <a:t>F                           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 smtClean="0">
                <a:latin typeface="Calibri"/>
              </a:rPr>
              <a:t>o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C/  </a:t>
            </a:r>
            <a:r>
              <a:rPr lang="cs-CZ" sz="2000" b="1" dirty="0" smtClean="0">
                <a:latin typeface="Calibri"/>
              </a:rPr>
              <a:t>W</a:t>
            </a:r>
            <a:r>
              <a:rPr lang="cs-CZ" sz="2000" dirty="0" smtClean="0">
                <a:latin typeface="Calibri"/>
              </a:rPr>
              <a:t>                                                               C/  </a:t>
            </a:r>
            <a:r>
              <a:rPr lang="cs-CZ" sz="2000" b="1" dirty="0" smtClean="0">
                <a:latin typeface="Calibri"/>
              </a:rPr>
              <a:t>S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18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b="1" dirty="0" smtClean="0">
                <a:latin typeface="Calibri"/>
              </a:rPr>
              <a:t>Značka gravitačního                          </a:t>
            </a:r>
            <a:r>
              <a:rPr lang="cs-CZ" sz="2000" b="1" dirty="0" smtClean="0">
                <a:latin typeface="Calibri"/>
              </a:rPr>
              <a:t>22</a:t>
            </a:r>
            <a:r>
              <a:rPr lang="cs-CZ" sz="2000" b="1" dirty="0" smtClean="0">
                <a:latin typeface="Calibri"/>
              </a:rPr>
              <a:t>.      </a:t>
            </a:r>
            <a:r>
              <a:rPr lang="cs-CZ" sz="2000" b="1" dirty="0" smtClean="0">
                <a:latin typeface="Calibri"/>
              </a:rPr>
              <a:t>Značka povrchu :  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s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</a:t>
            </a:r>
            <a:r>
              <a:rPr lang="cs-CZ" sz="2000" b="1" dirty="0" smtClean="0">
                <a:latin typeface="Calibri"/>
              </a:rPr>
              <a:t>  zrychlení </a:t>
            </a:r>
            <a:r>
              <a:rPr lang="cs-CZ" sz="2000" b="1" dirty="0" smtClean="0">
                <a:latin typeface="Calibri"/>
              </a:rPr>
              <a:t>:               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z                                                                 </a:t>
            </a:r>
            <a:r>
              <a:rPr lang="cs-CZ" sz="2000" dirty="0" smtClean="0">
                <a:latin typeface="Calibri"/>
              </a:rPr>
              <a:t>B/  </a:t>
            </a:r>
            <a:r>
              <a:rPr lang="cs-CZ" sz="2000" b="1" dirty="0" smtClean="0">
                <a:latin typeface="Calibri"/>
              </a:rPr>
              <a:t>p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B/  </a:t>
            </a:r>
            <a:r>
              <a:rPr lang="cs-CZ" sz="2000" b="1" dirty="0" smtClean="0">
                <a:latin typeface="Calibri"/>
              </a:rPr>
              <a:t>g </a:t>
            </a:r>
            <a:r>
              <a:rPr lang="cs-CZ" sz="2000" dirty="0" smtClean="0">
                <a:latin typeface="Calibri"/>
              </a:rPr>
              <a:t>                                                                C/  </a:t>
            </a:r>
            <a:r>
              <a:rPr lang="cs-CZ" sz="2000" b="1" dirty="0" smtClean="0">
                <a:latin typeface="Calibri"/>
              </a:rPr>
              <a:t>S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C/  </a:t>
            </a:r>
            <a:r>
              <a:rPr lang="cs-CZ" sz="2000" b="1" dirty="0" smtClean="0">
                <a:latin typeface="Calibri"/>
              </a:rPr>
              <a:t>v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19</a:t>
            </a:r>
            <a:r>
              <a:rPr lang="cs-CZ" sz="2000" b="1" dirty="0" smtClean="0">
                <a:latin typeface="Calibri"/>
              </a:rPr>
              <a:t>.    </a:t>
            </a:r>
            <a:r>
              <a:rPr lang="cs-CZ" sz="2000" b="1" dirty="0" smtClean="0">
                <a:latin typeface="Calibri"/>
              </a:rPr>
              <a:t>Značka hmotnosti :</a:t>
            </a:r>
            <a:r>
              <a:rPr lang="cs-CZ" sz="2000" dirty="0" smtClean="0">
                <a:latin typeface="Calibri"/>
              </a:rPr>
              <a:t>    A/  </a:t>
            </a:r>
            <a:r>
              <a:rPr lang="cs-CZ" sz="2000" b="1" dirty="0" smtClean="0">
                <a:latin typeface="Calibri"/>
              </a:rPr>
              <a:t>kg</a:t>
            </a:r>
            <a:r>
              <a:rPr lang="cs-CZ" sz="2000" dirty="0" smtClean="0">
                <a:latin typeface="Calibri"/>
              </a:rPr>
              <a:t>              </a:t>
            </a:r>
            <a:r>
              <a:rPr lang="cs-CZ" sz="2000" b="1" dirty="0" smtClean="0">
                <a:latin typeface="Calibri"/>
              </a:rPr>
              <a:t>23.     </a:t>
            </a:r>
            <a:r>
              <a:rPr lang="cs-CZ" sz="2000" b="1" dirty="0" smtClean="0">
                <a:latin typeface="Calibri"/>
              </a:rPr>
              <a:t>Značka dráhy  :      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s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</a:t>
            </a:r>
            <a:r>
              <a:rPr lang="cs-CZ" sz="2000" dirty="0" smtClean="0">
                <a:latin typeface="Calibri"/>
              </a:rPr>
              <a:t> B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m                                                               </a:t>
            </a:r>
            <a:r>
              <a:rPr lang="cs-CZ" sz="2000" dirty="0" smtClean="0">
                <a:latin typeface="Calibri"/>
              </a:rPr>
              <a:t> B/  </a:t>
            </a:r>
            <a:r>
              <a:rPr lang="cs-CZ" sz="2000" b="1" dirty="0" smtClean="0">
                <a:latin typeface="Calibri"/>
              </a:rPr>
              <a:t>t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C/  </a:t>
            </a:r>
            <a:r>
              <a:rPr lang="cs-CZ" sz="2000" b="1" dirty="0" smtClean="0">
                <a:latin typeface="Calibri"/>
              </a:rPr>
              <a:t>h</a:t>
            </a:r>
            <a:r>
              <a:rPr lang="cs-CZ" sz="2000" dirty="0" smtClean="0">
                <a:latin typeface="Calibri"/>
              </a:rPr>
              <a:t>                                                                 C/  </a:t>
            </a:r>
            <a:r>
              <a:rPr lang="cs-CZ" sz="2000" b="1" dirty="0" smtClean="0">
                <a:latin typeface="Calibri"/>
              </a:rPr>
              <a:t>v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20.    </a:t>
            </a:r>
            <a:r>
              <a:rPr lang="cs-CZ" sz="2000" b="1" dirty="0" smtClean="0">
                <a:latin typeface="Calibri"/>
              </a:rPr>
              <a:t>Značka hustoty                                    </a:t>
            </a:r>
            <a:r>
              <a:rPr lang="cs-CZ" sz="2000" b="1" dirty="0" smtClean="0">
                <a:latin typeface="Calibri"/>
              </a:rPr>
              <a:t>24.     </a:t>
            </a:r>
            <a:r>
              <a:rPr lang="cs-CZ" sz="2000" b="1" dirty="0" smtClean="0">
                <a:latin typeface="Calibri"/>
              </a:rPr>
              <a:t>Značka rychlosti :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A/  </a:t>
            </a:r>
            <a:r>
              <a:rPr lang="cs-CZ" sz="2000" b="1" dirty="0" smtClean="0">
                <a:latin typeface="Calibri"/>
              </a:rPr>
              <a:t>v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je </a:t>
            </a:r>
            <a:r>
              <a:rPr lang="cs-CZ" sz="2000" b="1" dirty="0" smtClean="0">
                <a:latin typeface="Calibri"/>
              </a:rPr>
              <a:t>z řeckého :              </a:t>
            </a:r>
            <a:r>
              <a:rPr lang="cs-CZ" sz="2000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/  </a:t>
            </a:r>
            <a:r>
              <a:rPr lang="cs-CZ" sz="2000" b="1" dirty="0" smtClean="0">
                <a:latin typeface="Calibri"/>
              </a:rPr>
              <a:t>pí                                                               </a:t>
            </a:r>
            <a:r>
              <a:rPr lang="cs-CZ" sz="2000" dirty="0" smtClean="0">
                <a:latin typeface="Calibri"/>
              </a:rPr>
              <a:t> B/  </a:t>
            </a:r>
            <a:r>
              <a:rPr lang="cs-CZ" sz="2000" b="1" dirty="0" smtClean="0">
                <a:latin typeface="Calibri"/>
              </a:rPr>
              <a:t>s                                                                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B/  </a:t>
            </a:r>
            <a:r>
              <a:rPr lang="cs-CZ" sz="2000" b="1" dirty="0" err="1" smtClean="0">
                <a:latin typeface="Calibri"/>
              </a:rPr>
              <a:t>óm</a:t>
            </a:r>
            <a:r>
              <a:rPr lang="cs-CZ" sz="2000" dirty="0" smtClean="0">
                <a:latin typeface="Calibri"/>
              </a:rPr>
              <a:t>                                                              C/ </a:t>
            </a:r>
            <a:r>
              <a:rPr lang="cs-CZ" sz="2000" b="1" dirty="0" smtClean="0">
                <a:latin typeface="Calibri"/>
              </a:rPr>
              <a:t> t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C/  </a:t>
            </a:r>
            <a:r>
              <a:rPr lang="cs-CZ" sz="2000" b="1" dirty="0" smtClean="0">
                <a:latin typeface="Calibri"/>
              </a:rPr>
              <a:t>ró</a:t>
            </a:r>
            <a:r>
              <a:rPr lang="cs-CZ" sz="2000" dirty="0" smtClean="0">
                <a:latin typeface="Calibri"/>
              </a:rPr>
              <a:t>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46770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Značky fyzikálních veličin, řešení – </a:t>
            </a:r>
            <a:r>
              <a:rPr lang="cs-CZ" sz="2000" b="1" u="sng" dirty="0" smtClean="0">
                <a:solidFill>
                  <a:srgbClr val="FF0000"/>
                </a:solidFill>
              </a:rPr>
              <a:t>List</a:t>
            </a:r>
            <a:r>
              <a:rPr lang="cs-CZ" sz="2000" b="1" u="sng" dirty="0" smtClean="0">
                <a:solidFill>
                  <a:schemeClr val="tx1"/>
                </a:solidFill>
              </a:rPr>
              <a:t> </a:t>
            </a:r>
            <a:r>
              <a:rPr lang="cs-CZ" sz="2000" b="1" u="sng" dirty="0" smtClean="0">
                <a:solidFill>
                  <a:srgbClr val="FF0000"/>
                </a:solidFill>
              </a:rPr>
              <a:t>4</a:t>
            </a:r>
            <a:r>
              <a:rPr lang="cs-CZ" sz="2000" b="1" u="sng" dirty="0" smtClean="0">
                <a:solidFill>
                  <a:srgbClr val="FF0000"/>
                </a:solidFill>
              </a:rPr>
              <a:t/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000" b="1" u="sng" dirty="0">
                <a:solidFill>
                  <a:srgbClr val="FF0000"/>
                </a:solidFill>
              </a:rPr>
              <a:t>B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76664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   odpověď                        Úkol </a:t>
            </a:r>
            <a:r>
              <a:rPr lang="cs-CZ" sz="1600" b="1" u="sng" dirty="0">
                <a:latin typeface="Calibri"/>
              </a:rPr>
              <a:t>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             odpověď        </a:t>
            </a:r>
            <a:endParaRPr lang="cs-CZ" sz="2000" b="1" dirty="0" smtClean="0">
              <a:latin typeface="Calibri"/>
            </a:endParaRP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1.</a:t>
            </a:r>
            <a:r>
              <a:rPr lang="cs-CZ" sz="2000" dirty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Značka času :</a:t>
            </a:r>
            <a:r>
              <a:rPr lang="cs-CZ" sz="2000" dirty="0">
                <a:latin typeface="Calibri"/>
              </a:rPr>
              <a:t>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t       </a:t>
            </a:r>
            <a:r>
              <a:rPr lang="cs-CZ" sz="2000" b="1" dirty="0">
                <a:solidFill>
                  <a:schemeClr val="tx1"/>
                </a:solidFill>
                <a:latin typeface="Calibri"/>
              </a:rPr>
              <a:t>(C</a:t>
            </a:r>
            <a:r>
              <a:rPr lang="cs-CZ" sz="2000" b="1" dirty="0" smtClean="0">
                <a:solidFill>
                  <a:schemeClr val="tx1"/>
                </a:solidFill>
                <a:latin typeface="Calibri"/>
              </a:rPr>
              <a:t>)                 </a:t>
            </a:r>
            <a:r>
              <a:rPr lang="cs-CZ" sz="2000" b="1" dirty="0" smtClean="0">
                <a:latin typeface="Calibri"/>
              </a:rPr>
              <a:t>9</a:t>
            </a:r>
            <a:r>
              <a:rPr lang="cs-CZ" sz="2000" b="1" dirty="0">
                <a:latin typeface="Calibri"/>
              </a:rPr>
              <a:t>.   </a:t>
            </a:r>
            <a:r>
              <a:rPr lang="cs-CZ" sz="2000" b="1" dirty="0" smtClean="0">
                <a:latin typeface="Calibri"/>
              </a:rPr>
              <a:t>    Značka </a:t>
            </a:r>
            <a:r>
              <a:rPr lang="cs-CZ" sz="2000" b="1" dirty="0">
                <a:latin typeface="Calibri"/>
              </a:rPr>
              <a:t>skupenského</a:t>
            </a:r>
            <a:r>
              <a:rPr lang="cs-CZ" sz="2000" dirty="0">
                <a:latin typeface="Calibri"/>
              </a:rPr>
              <a:t> </a:t>
            </a:r>
            <a:endParaRPr lang="cs-CZ" sz="2000" b="1" dirty="0">
              <a:solidFill>
                <a:schemeClr val="tx1"/>
              </a:solidFill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              tepla </a:t>
            </a:r>
            <a:r>
              <a:rPr lang="cs-CZ" sz="2000" b="1" dirty="0">
                <a:latin typeface="Calibri"/>
              </a:rPr>
              <a:t>:     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L</a:t>
            </a:r>
            <a:r>
              <a:rPr lang="cs-CZ" sz="2000" b="1" dirty="0">
                <a:latin typeface="Calibri"/>
              </a:rPr>
              <a:t>      (B)</a:t>
            </a:r>
            <a:endParaRPr lang="cs-CZ" sz="2000" b="1" dirty="0" smtClean="0">
              <a:latin typeface="Calibri"/>
            </a:endParaRP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2.</a:t>
            </a:r>
            <a:r>
              <a:rPr lang="cs-CZ" sz="2000" dirty="0">
                <a:latin typeface="Calibri"/>
              </a:rPr>
              <a:t>    </a:t>
            </a:r>
            <a:r>
              <a:rPr lang="cs-CZ" sz="2000" b="1" dirty="0">
                <a:latin typeface="Calibri"/>
              </a:rPr>
              <a:t>Značka práce :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W</a:t>
            </a:r>
            <a:r>
              <a:rPr lang="cs-CZ" sz="2000" b="1" dirty="0">
                <a:latin typeface="Calibri"/>
              </a:rPr>
              <a:t>      (C</a:t>
            </a:r>
            <a:r>
              <a:rPr lang="cs-CZ" sz="2000" b="1" dirty="0" smtClean="0">
                <a:latin typeface="Calibri"/>
              </a:rPr>
              <a:t>)              ---------------------------------------------------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  10</a:t>
            </a:r>
            <a:r>
              <a:rPr lang="cs-CZ" sz="2000" b="1" dirty="0">
                <a:latin typeface="Calibri"/>
              </a:rPr>
              <a:t>.    Značka teploty :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t       </a:t>
            </a:r>
            <a:r>
              <a:rPr lang="cs-CZ" sz="2000" b="1" dirty="0">
                <a:latin typeface="Calibri"/>
              </a:rPr>
              <a:t>(C)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3.    Značka výkonu :</a:t>
            </a:r>
            <a:r>
              <a:rPr lang="cs-CZ" sz="2000" dirty="0">
                <a:latin typeface="Calibri"/>
              </a:rPr>
              <a:t>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P</a:t>
            </a:r>
            <a:r>
              <a:rPr lang="cs-CZ" sz="2000" dirty="0">
                <a:latin typeface="Calibri"/>
              </a:rPr>
              <a:t>         </a:t>
            </a:r>
            <a:r>
              <a:rPr lang="cs-CZ" sz="2000" b="1" dirty="0">
                <a:latin typeface="Calibri"/>
              </a:rPr>
              <a:t>(C)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---------------------------------------------------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11</a:t>
            </a:r>
            <a:r>
              <a:rPr lang="cs-CZ" sz="2000" b="1" dirty="0">
                <a:latin typeface="Calibri"/>
              </a:rPr>
              <a:t>.   Značka elektrického</a:t>
            </a:r>
            <a:endParaRPr lang="cs-CZ" sz="2000" dirty="0" smtClean="0">
              <a:latin typeface="Calibri"/>
            </a:endParaRPr>
          </a:p>
          <a:p>
            <a:pPr marL="457200" lvl="0" indent="-4572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AutoNum type="arabicPeriod" startAt="4"/>
            </a:pPr>
            <a:r>
              <a:rPr lang="cs-CZ" sz="2000" b="1" dirty="0" smtClean="0">
                <a:latin typeface="Calibri"/>
              </a:rPr>
              <a:t>Značka pohybové                                         náboje </a:t>
            </a:r>
            <a:r>
              <a:rPr lang="cs-CZ" sz="2000" b="1" dirty="0">
                <a:latin typeface="Calibri"/>
              </a:rPr>
              <a:t>: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Q</a:t>
            </a:r>
            <a:r>
              <a:rPr lang="cs-CZ" sz="2000" b="1" dirty="0">
                <a:latin typeface="Calibri"/>
              </a:rPr>
              <a:t>     (A)</a:t>
            </a:r>
            <a:r>
              <a:rPr lang="cs-CZ" sz="2000" dirty="0">
                <a:latin typeface="Calibri"/>
              </a:rPr>
              <a:t>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</a:t>
            </a:r>
            <a:r>
              <a:rPr lang="cs-CZ" sz="2000" b="1" dirty="0">
                <a:latin typeface="Calibri"/>
              </a:rPr>
              <a:t> energie :                </a:t>
            </a:r>
            <a:r>
              <a:rPr lang="cs-CZ" sz="2000" dirty="0">
                <a:latin typeface="Calibri"/>
              </a:rPr>
              <a:t>  </a:t>
            </a:r>
            <a:r>
              <a:rPr lang="cs-CZ" sz="2000" b="1" dirty="0" err="1">
                <a:solidFill>
                  <a:srgbClr val="FF0000"/>
                </a:solidFill>
                <a:latin typeface="Calibri"/>
              </a:rPr>
              <a:t>E</a:t>
            </a:r>
            <a:r>
              <a:rPr lang="cs-CZ" sz="2000" b="1" baseline="-25000" dirty="0" err="1">
                <a:solidFill>
                  <a:srgbClr val="FF0000"/>
                </a:solidFill>
                <a:latin typeface="Calibri"/>
              </a:rPr>
              <a:t>k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       (C) </a:t>
            </a:r>
            <a:r>
              <a:rPr lang="cs-CZ" sz="2000" b="1" dirty="0" smtClean="0">
                <a:latin typeface="Calibri"/>
              </a:rPr>
              <a:t>          ---------------------------------------------------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12</a:t>
            </a:r>
            <a:r>
              <a:rPr lang="cs-CZ" sz="2000" b="1" dirty="0">
                <a:latin typeface="Calibri"/>
              </a:rPr>
              <a:t>.   Značka elektrického                                </a:t>
            </a:r>
            <a:endParaRPr lang="cs-CZ" sz="2000" b="1" dirty="0" smtClean="0">
              <a:latin typeface="Calibri"/>
            </a:endParaRPr>
          </a:p>
          <a:p>
            <a:pPr marL="457200" indent="-4572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Font typeface="StarSymbol"/>
              <a:buAutoNum type="arabicPeriod" startAt="5"/>
            </a:pPr>
            <a:r>
              <a:rPr lang="cs-CZ" sz="2000" b="1" dirty="0" smtClean="0">
                <a:latin typeface="Calibri"/>
              </a:rPr>
              <a:t>Značka polohové                                          </a:t>
            </a:r>
            <a:r>
              <a:rPr lang="cs-CZ" sz="2000" b="1" dirty="0">
                <a:latin typeface="Calibri"/>
              </a:rPr>
              <a:t>napětí :  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U       </a:t>
            </a:r>
            <a:r>
              <a:rPr lang="cs-CZ" sz="2000" b="1" dirty="0">
                <a:latin typeface="Calibri"/>
              </a:rPr>
              <a:t>(C)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</a:t>
            </a:r>
            <a:r>
              <a:rPr lang="cs-CZ" sz="2000" b="1" dirty="0">
                <a:latin typeface="Calibri"/>
              </a:rPr>
              <a:t>energie :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err="1">
                <a:solidFill>
                  <a:srgbClr val="FF0000"/>
                </a:solidFill>
                <a:latin typeface="Calibri"/>
              </a:rPr>
              <a:t>E</a:t>
            </a:r>
            <a:r>
              <a:rPr lang="cs-CZ" sz="2000" b="1" baseline="-25000" dirty="0" err="1">
                <a:solidFill>
                  <a:srgbClr val="FF0000"/>
                </a:solidFill>
                <a:latin typeface="Calibri"/>
              </a:rPr>
              <a:t>p</a:t>
            </a:r>
            <a:r>
              <a:rPr lang="cs-CZ" sz="2000" b="1" baseline="-25000" dirty="0">
                <a:solidFill>
                  <a:srgbClr val="FF0000"/>
                </a:solidFill>
                <a:latin typeface="Calibri"/>
              </a:rPr>
              <a:t>          </a:t>
            </a:r>
            <a:r>
              <a:rPr lang="cs-CZ" sz="2000" b="1" dirty="0">
                <a:latin typeface="Calibri"/>
              </a:rPr>
              <a:t>(B</a:t>
            </a:r>
            <a:r>
              <a:rPr lang="cs-CZ" sz="2000" b="1" dirty="0" smtClean="0">
                <a:latin typeface="Calibri"/>
              </a:rPr>
              <a:t>)         ---------------------------------------------------</a:t>
            </a:r>
            <a:endParaRPr lang="cs-CZ" sz="2000" dirty="0">
              <a:latin typeface="Calibri"/>
            </a:endParaRP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---------------------------------------------------  </a:t>
            </a:r>
            <a:r>
              <a:rPr lang="cs-CZ" sz="2000" b="1" dirty="0" smtClean="0">
                <a:latin typeface="Calibri"/>
              </a:rPr>
              <a:t> 13</a:t>
            </a:r>
            <a:r>
              <a:rPr lang="cs-CZ" sz="2000" b="1" dirty="0">
                <a:latin typeface="Calibri"/>
              </a:rPr>
              <a:t>.     Značka </a:t>
            </a:r>
            <a:r>
              <a:rPr lang="cs-CZ" sz="2000" b="1" dirty="0" smtClean="0">
                <a:latin typeface="Calibri"/>
              </a:rPr>
              <a:t>elektrického</a:t>
            </a:r>
            <a:endParaRPr lang="cs-CZ" sz="2000" dirty="0" smtClean="0">
              <a:latin typeface="Calibri"/>
            </a:endParaRPr>
          </a:p>
          <a:p>
            <a:pPr marL="343082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6</a:t>
            </a:r>
            <a:r>
              <a:rPr lang="cs-CZ" sz="2000" b="1" dirty="0">
                <a:latin typeface="Calibri"/>
              </a:rPr>
              <a:t>.    </a:t>
            </a:r>
            <a:r>
              <a:rPr lang="cs-CZ" sz="2000" b="1" dirty="0" smtClean="0">
                <a:latin typeface="Calibri"/>
              </a:rPr>
              <a:t>Značka </a:t>
            </a:r>
            <a:r>
              <a:rPr lang="cs-CZ" sz="2000" b="1" dirty="0">
                <a:latin typeface="Calibri"/>
              </a:rPr>
              <a:t>tlaku :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p       </a:t>
            </a:r>
            <a:r>
              <a:rPr lang="cs-CZ" sz="2000" b="1" dirty="0">
                <a:latin typeface="Calibri"/>
              </a:rPr>
              <a:t>(A)</a:t>
            </a:r>
            <a:r>
              <a:rPr lang="cs-CZ" sz="2000" dirty="0" smtClean="0">
                <a:latin typeface="Calibri"/>
              </a:rPr>
              <a:t>                           </a:t>
            </a:r>
            <a:r>
              <a:rPr lang="cs-CZ" sz="2000" b="1" dirty="0" smtClean="0">
                <a:latin typeface="Calibri"/>
              </a:rPr>
              <a:t>proudu </a:t>
            </a:r>
            <a:r>
              <a:rPr lang="cs-CZ" sz="2000" b="1" dirty="0">
                <a:latin typeface="Calibri"/>
              </a:rPr>
              <a:t>: 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I </a:t>
            </a:r>
            <a:r>
              <a:rPr lang="cs-CZ" sz="2000" b="1" dirty="0">
                <a:latin typeface="Calibri"/>
              </a:rPr>
              <a:t>     (A</a:t>
            </a:r>
            <a:r>
              <a:rPr lang="cs-CZ" sz="2000" b="1" dirty="0" smtClean="0">
                <a:latin typeface="Calibri"/>
              </a:rPr>
              <a:t>)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---------------------------------------------------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7.</a:t>
            </a:r>
            <a:r>
              <a:rPr lang="cs-CZ" sz="2000" dirty="0">
                <a:latin typeface="Calibri"/>
              </a:rPr>
              <a:t>    </a:t>
            </a:r>
            <a:r>
              <a:rPr lang="cs-CZ" sz="2000" b="1" dirty="0">
                <a:latin typeface="Calibri"/>
              </a:rPr>
              <a:t>Značka tepla :</a:t>
            </a:r>
            <a:r>
              <a:rPr lang="cs-CZ" sz="2000" dirty="0">
                <a:latin typeface="Calibri"/>
              </a:rPr>
              <a:t>      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Q</a:t>
            </a:r>
            <a:r>
              <a:rPr lang="cs-CZ" sz="2000" b="1" dirty="0" smtClean="0">
                <a:latin typeface="Calibri"/>
              </a:rPr>
              <a:t>           </a:t>
            </a:r>
            <a:r>
              <a:rPr lang="cs-CZ" sz="2000" b="1" dirty="0">
                <a:latin typeface="Calibri"/>
              </a:rPr>
              <a:t>(B)</a:t>
            </a:r>
            <a:r>
              <a:rPr lang="cs-CZ" sz="2000" b="1" dirty="0" smtClean="0">
                <a:latin typeface="Calibri"/>
              </a:rPr>
              <a:t>         14</a:t>
            </a:r>
            <a:r>
              <a:rPr lang="cs-CZ" sz="2000" b="1" dirty="0">
                <a:latin typeface="Calibri"/>
              </a:rPr>
              <a:t>.    Značka elektrického</a:t>
            </a:r>
            <a:r>
              <a:rPr lang="cs-CZ" sz="2000" b="1" dirty="0" smtClean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</a:t>
            </a:r>
            <a:endParaRPr lang="cs-CZ" sz="2000" b="1" dirty="0" smtClean="0">
              <a:latin typeface="Calibri"/>
            </a:endParaRP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             </a:t>
            </a:r>
            <a:r>
              <a:rPr lang="cs-CZ" sz="2000" b="1" dirty="0" smtClean="0">
                <a:latin typeface="Calibri"/>
              </a:rPr>
              <a:t>odporu </a:t>
            </a:r>
            <a:r>
              <a:rPr lang="cs-CZ" sz="2000" b="1" dirty="0">
                <a:latin typeface="Calibri"/>
              </a:rPr>
              <a:t>: 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R</a:t>
            </a:r>
            <a:r>
              <a:rPr lang="cs-CZ" sz="2000" b="1" dirty="0">
                <a:latin typeface="Calibri"/>
              </a:rPr>
              <a:t>      (B)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8.   Značka </a:t>
            </a:r>
            <a:r>
              <a:rPr lang="cs-CZ" sz="2000" b="1" dirty="0" smtClean="0">
                <a:latin typeface="Calibri"/>
              </a:rPr>
              <a:t>měrné                                     ---------------------------------------------------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</a:t>
            </a:r>
            <a:r>
              <a:rPr lang="cs-CZ" sz="2000" b="1" dirty="0">
                <a:latin typeface="Calibri"/>
              </a:rPr>
              <a:t>tepelné kapacity :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c</a:t>
            </a:r>
            <a:r>
              <a:rPr lang="cs-CZ" sz="2000" b="1" dirty="0">
                <a:latin typeface="Calibri"/>
              </a:rPr>
              <a:t>      (</a:t>
            </a:r>
            <a:r>
              <a:rPr lang="cs-CZ" sz="2000" b="1" dirty="0" smtClean="0">
                <a:latin typeface="Calibri"/>
              </a:rPr>
              <a:t>B)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</a:t>
            </a: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766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71233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Značky fyzikálních veličin, řešení – </a:t>
            </a:r>
            <a:r>
              <a:rPr lang="cs-CZ" sz="2000" b="1" u="sng" dirty="0" smtClean="0">
                <a:solidFill>
                  <a:srgbClr val="FF0000"/>
                </a:solidFill>
              </a:rPr>
              <a:t>List</a:t>
            </a:r>
            <a:r>
              <a:rPr lang="cs-CZ" sz="2000" b="1" u="sng" dirty="0">
                <a:solidFill>
                  <a:schemeClr val="tx1"/>
                </a:solidFill>
              </a:rPr>
              <a:t> </a:t>
            </a:r>
            <a:r>
              <a:rPr lang="cs-CZ" sz="2000" b="1" u="sng" dirty="0" smtClean="0">
                <a:solidFill>
                  <a:srgbClr val="FF0000"/>
                </a:solidFill>
              </a:rPr>
              <a:t>5</a:t>
            </a:r>
            <a:r>
              <a:rPr lang="cs-CZ" sz="2000" b="1" u="sng" dirty="0" smtClean="0">
                <a:solidFill>
                  <a:srgbClr val="FF0000"/>
                </a:solidFill>
              </a:rPr>
              <a:t/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000" b="1" u="sng" dirty="0">
                <a:solidFill>
                  <a:srgbClr val="FF0000"/>
                </a:solidFill>
              </a:rPr>
              <a:t>B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764704"/>
            <a:ext cx="8229600" cy="5904656"/>
          </a:xfrm>
        </p:spPr>
        <p:txBody>
          <a:bodyPr lIns="91440" tIns="45720" rIns="91440" bIns="45720"/>
          <a:lstStyle/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Zadání                   </a:t>
            </a:r>
            <a:r>
              <a:rPr lang="cs-CZ" sz="1600" b="1" u="sng" dirty="0" smtClean="0">
                <a:latin typeface="Calibri"/>
              </a:rPr>
              <a:t>        </a:t>
            </a:r>
            <a:r>
              <a:rPr lang="cs-CZ" sz="1600" b="1" u="sng" dirty="0" smtClean="0">
                <a:latin typeface="Calibri"/>
              </a:rPr>
              <a:t>odpověď                </a:t>
            </a:r>
            <a:r>
              <a:rPr lang="cs-CZ" sz="1600" b="1" u="sng" dirty="0" smtClean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Úkol </a:t>
            </a:r>
            <a:r>
              <a:rPr lang="cs-CZ" sz="1600" b="1" u="sng" dirty="0">
                <a:latin typeface="Calibri"/>
              </a:rPr>
              <a:t>č.   </a:t>
            </a:r>
            <a:r>
              <a:rPr lang="cs-CZ" sz="1600" b="1" u="sng" dirty="0" smtClean="0">
                <a:latin typeface="Calibri"/>
              </a:rPr>
              <a:t>   </a:t>
            </a:r>
            <a:r>
              <a:rPr lang="cs-CZ" sz="1600" b="1" u="sng" dirty="0">
                <a:latin typeface="Calibri"/>
              </a:rPr>
              <a:t>Zadání     </a:t>
            </a:r>
            <a:r>
              <a:rPr lang="cs-CZ" sz="1600" b="1" u="sng" dirty="0" smtClean="0">
                <a:latin typeface="Calibri"/>
              </a:rPr>
              <a:t>                        odpověď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15.  Značka elektrické                                   </a:t>
            </a:r>
            <a:r>
              <a:rPr lang="cs-CZ" sz="2000" b="1" dirty="0">
                <a:latin typeface="Calibri"/>
              </a:rPr>
              <a:t>22.      Značka povrchu :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 S       </a:t>
            </a:r>
            <a:r>
              <a:rPr lang="cs-CZ" sz="2000" b="1" dirty="0">
                <a:latin typeface="Calibri"/>
              </a:rPr>
              <a:t>(C</a:t>
            </a:r>
            <a:r>
              <a:rPr lang="cs-CZ" sz="2000" b="1" dirty="0" smtClean="0">
                <a:latin typeface="Calibri"/>
              </a:rPr>
              <a:t>)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</a:t>
            </a:r>
            <a:r>
              <a:rPr lang="cs-CZ" sz="2000" b="1" dirty="0" smtClean="0">
                <a:latin typeface="Calibri"/>
              </a:rPr>
              <a:t>práce </a:t>
            </a:r>
            <a:r>
              <a:rPr lang="cs-CZ" sz="2000" b="1" dirty="0">
                <a:latin typeface="Calibri"/>
              </a:rPr>
              <a:t>:</a:t>
            </a:r>
            <a:r>
              <a:rPr lang="cs-CZ" sz="2000" dirty="0">
                <a:latin typeface="Calibri"/>
              </a:rPr>
              <a:t>              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W</a:t>
            </a:r>
            <a:r>
              <a:rPr lang="cs-CZ" sz="2000" dirty="0">
                <a:latin typeface="Calibri"/>
              </a:rPr>
              <a:t>      </a:t>
            </a:r>
            <a:r>
              <a:rPr lang="cs-CZ" sz="2000" b="1" dirty="0">
                <a:latin typeface="Calibri"/>
              </a:rPr>
              <a:t>(B</a:t>
            </a:r>
            <a:r>
              <a:rPr lang="cs-CZ" sz="2000" b="1" dirty="0" smtClean="0">
                <a:latin typeface="Calibri"/>
              </a:rPr>
              <a:t>)         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--------------------------------------------------- </a:t>
            </a:r>
            <a:r>
              <a:rPr lang="cs-CZ" sz="2000" b="1" dirty="0" smtClean="0">
                <a:latin typeface="Calibri"/>
              </a:rPr>
              <a:t>    23</a:t>
            </a:r>
            <a:r>
              <a:rPr lang="cs-CZ" sz="2000" b="1" dirty="0">
                <a:latin typeface="Calibri"/>
              </a:rPr>
              <a:t>.     Značka dráhy  :       </a:t>
            </a:r>
            <a:r>
              <a:rPr lang="cs-CZ" sz="2000" dirty="0">
                <a:latin typeface="Calibri"/>
              </a:rPr>
              <a:t>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s</a:t>
            </a:r>
            <a:r>
              <a:rPr lang="cs-CZ" sz="2000" b="1" dirty="0">
                <a:latin typeface="Calibri"/>
              </a:rPr>
              <a:t>       (A) </a:t>
            </a:r>
            <a:endParaRPr lang="cs-CZ" sz="2000" b="1" dirty="0" smtClean="0">
              <a:latin typeface="Calibri"/>
            </a:endParaRPr>
          </a:p>
          <a:p>
            <a:pPr marL="457200" lvl="0" indent="-45720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AutoNum type="arabicPeriod" startAt="16"/>
            </a:pPr>
            <a:r>
              <a:rPr lang="cs-CZ" sz="2000" b="1" dirty="0" smtClean="0">
                <a:latin typeface="Calibri"/>
              </a:rPr>
              <a:t>Značka elektrického                          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</a:t>
            </a:r>
            <a:r>
              <a:rPr lang="cs-CZ" sz="2000" b="1" dirty="0">
                <a:latin typeface="Calibri"/>
              </a:rPr>
              <a:t> výkonu :                    </a:t>
            </a:r>
            <a:r>
              <a:rPr lang="cs-CZ" sz="2000" dirty="0">
                <a:latin typeface="Calibri"/>
              </a:rPr>
              <a:t>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P </a:t>
            </a:r>
            <a:r>
              <a:rPr lang="cs-CZ" sz="2000" b="1" dirty="0">
                <a:latin typeface="Calibri"/>
              </a:rPr>
              <a:t>     (C</a:t>
            </a:r>
            <a:r>
              <a:rPr lang="cs-CZ" sz="2000" b="1" dirty="0" smtClean="0">
                <a:latin typeface="Calibri"/>
              </a:rPr>
              <a:t>)               24</a:t>
            </a:r>
            <a:r>
              <a:rPr lang="cs-CZ" sz="2000" b="1" dirty="0">
                <a:latin typeface="Calibri"/>
              </a:rPr>
              <a:t>.     Značka rychlosti :   </a:t>
            </a:r>
            <a:r>
              <a:rPr lang="cs-CZ" sz="2000" dirty="0">
                <a:latin typeface="Calibri"/>
              </a:rPr>
              <a:t>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v </a:t>
            </a:r>
            <a:r>
              <a:rPr lang="cs-CZ" sz="2000" b="1" dirty="0">
                <a:latin typeface="Calibri"/>
              </a:rPr>
              <a:t>     (A)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17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b="1" dirty="0" smtClean="0">
                <a:latin typeface="Calibri"/>
              </a:rPr>
              <a:t>Značka </a:t>
            </a:r>
            <a:r>
              <a:rPr lang="cs-CZ" sz="2000" b="1" dirty="0" smtClean="0">
                <a:latin typeface="Calibri"/>
              </a:rPr>
              <a:t>síly :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F</a:t>
            </a:r>
            <a:r>
              <a:rPr lang="cs-CZ" sz="2000" b="1" dirty="0" smtClean="0">
                <a:latin typeface="Calibri"/>
              </a:rPr>
              <a:t>             </a:t>
            </a:r>
            <a:r>
              <a:rPr lang="cs-CZ" sz="2000" b="1" dirty="0" smtClean="0">
                <a:latin typeface="Calibri"/>
              </a:rPr>
              <a:t>(B)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18.   Značka </a:t>
            </a:r>
            <a:r>
              <a:rPr lang="cs-CZ" sz="2000" b="1" dirty="0">
                <a:latin typeface="Calibri"/>
              </a:rPr>
              <a:t>gravitačního </a:t>
            </a:r>
            <a:r>
              <a:rPr lang="cs-CZ" sz="2000" b="1" dirty="0" smtClean="0">
                <a:latin typeface="Calibri"/>
              </a:rPr>
              <a:t>                          </a:t>
            </a:r>
            <a:endParaRPr lang="cs-CZ" sz="2000" b="1" dirty="0" smtClean="0">
              <a:solidFill>
                <a:schemeClr val="tx1"/>
              </a:solidFill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zrychlení :      </a:t>
            </a:r>
            <a:r>
              <a:rPr lang="cs-CZ" sz="2000" b="1" dirty="0" smtClean="0">
                <a:latin typeface="Calibri"/>
              </a:rPr>
              <a:t>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g</a:t>
            </a:r>
            <a:r>
              <a:rPr lang="cs-CZ" sz="2000" b="1" dirty="0" smtClean="0">
                <a:latin typeface="Calibri"/>
              </a:rPr>
              <a:t>            (B)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  </a:t>
            </a:r>
            <a:r>
              <a:rPr lang="cs-CZ" sz="2000" dirty="0" smtClean="0">
                <a:latin typeface="Calibri"/>
              </a:rPr>
              <a:t>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19</a:t>
            </a:r>
            <a:r>
              <a:rPr lang="cs-CZ" sz="2000" b="1" dirty="0" smtClean="0">
                <a:latin typeface="Calibri"/>
              </a:rPr>
              <a:t>.    </a:t>
            </a:r>
            <a:r>
              <a:rPr lang="cs-CZ" sz="2000" b="1" dirty="0" smtClean="0">
                <a:latin typeface="Calibri"/>
              </a:rPr>
              <a:t>Značka hmotnosti :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m</a:t>
            </a:r>
            <a:r>
              <a:rPr lang="cs-CZ" sz="2000" b="1" dirty="0" smtClean="0">
                <a:latin typeface="Calibri"/>
              </a:rPr>
              <a:t>      (B)</a:t>
            </a:r>
            <a:r>
              <a:rPr lang="cs-CZ" sz="2000" dirty="0" smtClean="0">
                <a:latin typeface="Calibri"/>
              </a:rPr>
              <a:t>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---------------------------------------------------  </a:t>
            </a:r>
            <a:r>
              <a:rPr lang="cs-CZ" sz="2000" dirty="0" smtClean="0">
                <a:latin typeface="Calibri"/>
              </a:rPr>
              <a:t>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20.    </a:t>
            </a:r>
            <a:r>
              <a:rPr lang="cs-CZ" sz="2000" b="1" dirty="0" smtClean="0">
                <a:latin typeface="Calibri"/>
              </a:rPr>
              <a:t>Značka hustoty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je </a:t>
            </a:r>
            <a:r>
              <a:rPr lang="cs-CZ" sz="2000" b="1" dirty="0" smtClean="0">
                <a:latin typeface="Calibri"/>
              </a:rPr>
              <a:t>z řeckého :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ró       </a:t>
            </a:r>
            <a:r>
              <a:rPr lang="cs-CZ" sz="2000" b="1" dirty="0" smtClean="0">
                <a:latin typeface="Calibri"/>
              </a:rPr>
              <a:t>(C)       </a:t>
            </a:r>
            <a:r>
              <a:rPr lang="cs-CZ" sz="2000" b="1" dirty="0" smtClean="0">
                <a:latin typeface="Calibri"/>
              </a:rPr>
              <a:t>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---------------------------------------------------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                            </a:t>
            </a:r>
            <a:endParaRPr lang="cs-CZ" sz="2000" b="1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21.     </a:t>
            </a:r>
            <a:r>
              <a:rPr lang="cs-CZ" sz="2000" b="1" dirty="0" smtClean="0">
                <a:latin typeface="Calibri"/>
              </a:rPr>
              <a:t>Značka </a:t>
            </a:r>
            <a:r>
              <a:rPr lang="cs-CZ" sz="2000" b="1" dirty="0">
                <a:latin typeface="Calibri"/>
              </a:rPr>
              <a:t>objemu :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V</a:t>
            </a:r>
            <a:r>
              <a:rPr lang="cs-CZ" sz="2000" b="1" dirty="0" smtClean="0">
                <a:latin typeface="Calibri"/>
              </a:rPr>
              <a:t>      </a:t>
            </a:r>
            <a:r>
              <a:rPr lang="cs-CZ" sz="2000" b="1" dirty="0">
                <a:latin typeface="Calibri"/>
              </a:rPr>
              <a:t>(A)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dirty="0" smtClean="0">
                <a:latin typeface="Calibri"/>
              </a:rPr>
              <a:t>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</a:t>
            </a:r>
            <a:endParaRPr lang="cs-CZ" sz="2000" b="1" dirty="0" smtClean="0">
              <a:latin typeface="Calibri"/>
            </a:endParaRP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</a:t>
            </a:r>
            <a:endParaRPr lang="cs-CZ" sz="2000" dirty="0">
              <a:latin typeface="Calibri"/>
            </a:endParaRPr>
          </a:p>
        </p:txBody>
      </p:sp>
      <p:cxnSp>
        <p:nvCxnSpPr>
          <p:cNvPr id="5" name="Přímá spojnice 4"/>
          <p:cNvCxnSpPr>
            <a:stCxn id="3" idx="0"/>
            <a:endCxn id="3" idx="2"/>
          </p:cNvCxnSpPr>
          <p:nvPr/>
        </p:nvCxnSpPr>
        <p:spPr>
          <a:xfrm>
            <a:off x="4654352" y="764704"/>
            <a:ext cx="0" cy="5904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877807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Značky fyzikálních </a:t>
            </a:r>
            <a:r>
              <a:rPr lang="cs-CZ" sz="2000" b="1" u="sng" dirty="0" smtClean="0">
                <a:solidFill>
                  <a:srgbClr val="FF0000"/>
                </a:solidFill>
              </a:rPr>
              <a:t>veličin, test –</a:t>
            </a:r>
            <a:r>
              <a:rPr lang="cs-CZ" sz="2000" b="1" u="sng" dirty="0">
                <a:solidFill>
                  <a:srgbClr val="FF0000"/>
                </a:solidFill>
              </a:rPr>
              <a:t> návrh </a:t>
            </a:r>
            <a:r>
              <a:rPr lang="cs-CZ" sz="2000" b="1" u="sng" dirty="0" smtClean="0">
                <a:solidFill>
                  <a:srgbClr val="FF0000"/>
                </a:solidFill>
              </a:rPr>
              <a:t>hodnocení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000" b="1" u="sng" dirty="0">
                <a:solidFill>
                  <a:srgbClr val="FF0000"/>
                </a:solidFill>
              </a:rPr>
              <a:t>B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r>
              <a:rPr lang="cs-CZ" sz="2000" b="1" u="sng" dirty="0" smtClean="0">
                <a:solidFill>
                  <a:srgbClr val="FF0000"/>
                </a:solidFill>
              </a:rPr>
              <a:t/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u="sng" dirty="0">
                <a:latin typeface="Calibri"/>
              </a:rPr>
              <a:t> </a:t>
            </a:r>
            <a:r>
              <a:rPr lang="cs-CZ" sz="2000" b="1" u="sng" dirty="0" smtClean="0">
                <a:latin typeface="Calibri"/>
              </a:rPr>
              <a:t>           Počet bodů           Známka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24 b. –   22  b.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</a:t>
            </a:r>
            <a:r>
              <a:rPr lang="cs-CZ" sz="2000" u="sng" dirty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      </a:t>
            </a:r>
            <a:r>
              <a:rPr lang="cs-CZ" sz="2000" b="1" u="sng" dirty="0" smtClean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21 </a:t>
            </a:r>
            <a:r>
              <a:rPr lang="cs-CZ" sz="2000" u="sng" dirty="0">
                <a:latin typeface="Calibri"/>
              </a:rPr>
              <a:t>b. </a:t>
            </a:r>
            <a:r>
              <a:rPr lang="cs-CZ" sz="2000" u="sng" dirty="0" smtClean="0">
                <a:latin typeface="Calibri"/>
              </a:rPr>
              <a:t>–   18 </a:t>
            </a:r>
            <a:r>
              <a:rPr lang="cs-CZ" sz="2000" u="sng" dirty="0">
                <a:latin typeface="Calibri"/>
              </a:rPr>
              <a:t>b. </a:t>
            </a:r>
            <a:r>
              <a:rPr lang="cs-CZ" sz="2000" b="1" u="sng" dirty="0">
                <a:latin typeface="Calibri"/>
              </a:rPr>
              <a:t>  </a:t>
            </a:r>
            <a:r>
              <a:rPr lang="cs-CZ" sz="2000" b="1" u="sng" dirty="0" smtClean="0">
                <a:latin typeface="Calibri"/>
              </a:rPr>
              <a:t>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u="sng" dirty="0" smtClean="0">
                <a:latin typeface="Calibri"/>
              </a:rPr>
              <a:t>             </a:t>
            </a:r>
            <a:endParaRPr lang="cs-CZ" sz="2000" u="sng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17 b. –  11 b.</a:t>
            </a:r>
            <a:r>
              <a:rPr lang="cs-CZ" sz="2000" b="1" u="sng" dirty="0" smtClean="0">
                <a:latin typeface="Calibri"/>
              </a:rPr>
              <a:t>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3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10 b. –    6 b.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 5 b. –   0  b.  </a:t>
            </a:r>
            <a:r>
              <a:rPr lang="cs-CZ" sz="2000" b="1" u="sng" dirty="0" smtClean="0">
                <a:latin typeface="Calibri"/>
              </a:rPr>
              <a:t>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 </a:t>
            </a:r>
            <a:endParaRPr lang="cs-CZ" sz="2000" b="1" dirty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1860</TotalTime>
  <Words>1017</Words>
  <Application>Microsoft Office PowerPoint</Application>
  <PresentationFormat>Předvádění na obrazovce (4:3)</PresentationFormat>
  <Paragraphs>139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Značky fyzikálních veličin, test – List 1  B </vt:lpstr>
      <vt:lpstr>Značky fyzikálních veličin, test – List 2 B  </vt:lpstr>
      <vt:lpstr>Značky fyzikálních veličin, test – List 3 B  </vt:lpstr>
      <vt:lpstr>Značky fyzikálních veličin, řešení – List 4 B  </vt:lpstr>
      <vt:lpstr>Značky fyzikálních veličin, řešení – List 5 B  </vt:lpstr>
      <vt:lpstr>Značky fyzikálních veličin, test – návrh hodnocení B 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Uživatel</cp:lastModifiedBy>
  <cp:revision>179</cp:revision>
  <dcterms:created xsi:type="dcterms:W3CDTF">2012-06-01T22:10:47Z</dcterms:created>
  <dcterms:modified xsi:type="dcterms:W3CDTF">2013-06-23T15:38:33Z</dcterms:modified>
</cp:coreProperties>
</file>