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05F1"/>
    <a:srgbClr val="3B3BEF"/>
    <a:srgbClr val="89EC6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5000">
              <a:srgbClr val="89EC6E">
                <a:alpha val="58000"/>
              </a:srgb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A08F4-E29D-4B3C-8FFC-D3132017943D}" type="datetimeFigureOut">
              <a:rPr lang="cs-CZ" smtClean="0"/>
              <a:pPr/>
              <a:t>26.2.2012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Q8IM06R3rWVODfA4c4nRN5OJTs3knMYGyf38IN1ahdYxy7QLDMvQ" TargetMode="External"/><Relationship Id="rId2" Type="http://schemas.openxmlformats.org/officeDocument/2006/relationships/hyperlink" Target="http://www.cesky-jazyk.cz/slovnicek-pojmu/cislovk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216024"/>
          </a:xfrm>
        </p:spPr>
        <p:txBody>
          <a:bodyPr>
            <a:normAutofit fontScale="90000"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DUM / VYDMUCHOV / POLIAČÍKOVÁ/ JAZYK A  JAZYKOVÁ KOMUNIKACE/ 009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5508104" cy="2425824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Co jsou to číslovky</a:t>
            </a:r>
          </a:p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Druhy číslovek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81328"/>
            <a:ext cx="320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ING. JANA POLIAČÍKOVÁ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04664"/>
            <a:ext cx="7848872" cy="2123658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 </a:t>
            </a:r>
          </a:p>
          <a:p>
            <a:r>
              <a:rPr lang="cs-CZ" sz="6000" b="1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</a:t>
            </a:r>
            <a:r>
              <a:rPr lang="cs-CZ" sz="6000" b="1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</a:t>
            </a:r>
            <a:r>
              <a:rPr lang="cs-CZ" sz="7200" b="1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ČÍSLOVKY 1</a:t>
            </a:r>
            <a:endParaRPr lang="cs-CZ" sz="72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636912"/>
            <a:ext cx="4114742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136904" cy="5589240"/>
          </a:xfrm>
          <a:effectLst>
            <a:softEdge rad="317500"/>
          </a:effectLst>
        </p:spPr>
        <p:txBody>
          <a:bodyPr/>
          <a:lstStyle/>
          <a:p>
            <a:pPr marL="274320" indent="-274320" algn="ctr">
              <a:buNone/>
              <a:defRPr/>
            </a:pPr>
            <a:r>
              <a:rPr lang="cs-CZ" b="1" dirty="0">
                <a:latin typeface="Comic Sans MS" pitchFamily="66" charset="0"/>
              </a:rPr>
              <a:t>Číslovky jsou slova, která         vyjadřují počet nebo množství.</a:t>
            </a:r>
          </a:p>
          <a:p>
            <a:pPr marL="274320" indent="-274320" algn="ctr">
              <a:buNone/>
              <a:defRPr/>
            </a:pPr>
            <a:r>
              <a:rPr lang="cs-CZ" b="1" dirty="0">
                <a:latin typeface="Comic Sans MS" pitchFamily="66" charset="0"/>
              </a:rPr>
              <a:t>Počet může být přesně daný -</a:t>
            </a:r>
          </a:p>
          <a:p>
            <a:pPr marL="274320" indent="-274320" algn="ctr">
              <a:buNone/>
              <a:defRPr/>
            </a:pPr>
            <a:r>
              <a:rPr lang="cs-CZ" b="1" dirty="0">
                <a:latin typeface="Comic Sans MS" pitchFamily="66" charset="0"/>
              </a:rPr>
              <a:t>ČÍSLOVKY URČITÉ </a:t>
            </a:r>
          </a:p>
          <a:p>
            <a:pPr marL="274320" indent="-274320" algn="ctr">
              <a:buNone/>
              <a:defRPr/>
            </a:pP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pět, dvacátý, šestero,  </a:t>
            </a:r>
            <a:endParaRPr lang="cs-CZ" sz="2800" b="1" dirty="0">
              <a:solidFill>
                <a:srgbClr val="C00000"/>
              </a:solidFill>
              <a:latin typeface="Arial Black" pitchFamily="34" charset="0"/>
            </a:endParaRPr>
          </a:p>
          <a:p>
            <a:pPr marL="274320" indent="-274320" algn="ctr">
              <a:buNone/>
              <a:defRPr/>
            </a:pPr>
            <a:r>
              <a:rPr lang="cs-CZ" b="1" dirty="0">
                <a:latin typeface="Comic Sans MS" pitchFamily="66" charset="0"/>
              </a:rPr>
              <a:t>nebo nevyjádřený přesně -</a:t>
            </a:r>
          </a:p>
          <a:p>
            <a:pPr marL="274320" indent="-274320" algn="ctr">
              <a:buNone/>
              <a:defRPr/>
            </a:pPr>
            <a:r>
              <a:rPr lang="cs-CZ" b="1" dirty="0">
                <a:latin typeface="Comic Sans MS" pitchFamily="66" charset="0"/>
              </a:rPr>
              <a:t>ČÍSLOVKY NEURČITÉ </a:t>
            </a:r>
          </a:p>
          <a:p>
            <a:pPr marL="274320" indent="-274320" algn="ctr">
              <a:buNone/>
              <a:defRPr/>
            </a:pPr>
            <a:r>
              <a:rPr lang="cs-CZ" sz="2800" b="1" dirty="0" smtClean="0">
                <a:solidFill>
                  <a:srgbClr val="C00000"/>
                </a:solidFill>
                <a:latin typeface="Arial Black" pitchFamily="34" charset="0"/>
              </a:rPr>
              <a:t>málo, několikrát, mnohonásobný</a:t>
            </a:r>
            <a:r>
              <a:rPr lang="cs-CZ" sz="2800" b="1" dirty="0" smtClean="0">
                <a:latin typeface="Arial Black" pitchFamily="34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  <a:p>
            <a:endParaRPr lang="cs-CZ" dirty="0"/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Co jsou to číslovky?      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525780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Comic Sans MS" pitchFamily="66" charset="0"/>
              </a:rPr>
              <a:t>Jedná </a:t>
            </a:r>
            <a:r>
              <a:rPr lang="cs-CZ" b="1" dirty="0">
                <a:latin typeface="Comic Sans MS" pitchFamily="66" charset="0"/>
              </a:rPr>
              <a:t>se o číslovku </a:t>
            </a:r>
            <a:r>
              <a:rPr lang="cs-CZ" b="1" u="sng" dirty="0">
                <a:solidFill>
                  <a:srgbClr val="FF0000"/>
                </a:solidFill>
                <a:latin typeface="Comic Sans MS" pitchFamily="66" charset="0"/>
              </a:rPr>
              <a:t>určitou</a:t>
            </a:r>
            <a:r>
              <a:rPr lang="cs-CZ" b="1" dirty="0">
                <a:latin typeface="Comic Sans MS" pitchFamily="66" charset="0"/>
              </a:rPr>
              <a:t> či </a:t>
            </a:r>
            <a:r>
              <a:rPr lang="cs-CZ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neurčitou</a:t>
            </a:r>
            <a:r>
              <a:rPr lang="cs-CZ" b="1" dirty="0">
                <a:latin typeface="Comic Sans MS" pitchFamily="66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</a:t>
            </a:r>
            <a:r>
              <a:rPr lang="cs-CZ" sz="3500" dirty="0" smtClean="0">
                <a:latin typeface="Comic Sans MS" pitchFamily="66" charset="0"/>
              </a:rPr>
              <a:t>Několik</a:t>
            </a:r>
            <a:r>
              <a:rPr lang="cs-CZ" sz="3500" dirty="0">
                <a:latin typeface="Comic Sans MS" pitchFamily="66" charset="0"/>
              </a:rPr>
              <a:t>, dvě, </a:t>
            </a:r>
            <a:r>
              <a:rPr lang="cs-CZ" sz="3500" dirty="0" smtClean="0">
                <a:latin typeface="Comic Sans MS" pitchFamily="66" charset="0"/>
              </a:rPr>
              <a:t>jeden, </a:t>
            </a:r>
            <a:r>
              <a:rPr lang="cs-CZ" sz="3500" dirty="0">
                <a:latin typeface="Comic Sans MS" pitchFamily="66" charset="0"/>
              </a:rPr>
              <a:t>druhý, třicet tisíc, </a:t>
            </a:r>
            <a:r>
              <a:rPr lang="cs-CZ" sz="3500" dirty="0" smtClean="0">
                <a:latin typeface="Comic Sans MS" pitchFamily="66" charset="0"/>
              </a:rPr>
              <a:t>stý, několikerý</a:t>
            </a:r>
            <a:r>
              <a:rPr lang="cs-CZ" sz="3500" dirty="0">
                <a:latin typeface="Comic Sans MS" pitchFamily="66" charset="0"/>
              </a:rPr>
              <a:t>, </a:t>
            </a:r>
            <a:r>
              <a:rPr lang="cs-CZ" sz="3500" dirty="0" smtClean="0">
                <a:latin typeface="Comic Sans MS" pitchFamily="66" charset="0"/>
              </a:rPr>
              <a:t>mnohokrát, </a:t>
            </a:r>
            <a:r>
              <a:rPr lang="cs-CZ" sz="3500" dirty="0">
                <a:latin typeface="Comic Sans MS" pitchFamily="66" charset="0"/>
              </a:rPr>
              <a:t>sto dvacet, pětkrát, milion, s šesti, dvanáctý, málo, trojí, poprvé, dvoje, dvojnásobný, </a:t>
            </a:r>
            <a:r>
              <a:rPr lang="cs-CZ" sz="3500" dirty="0" smtClean="0">
                <a:latin typeface="Comic Sans MS" pitchFamily="66" charset="0"/>
              </a:rPr>
              <a:t>několikrát, </a:t>
            </a:r>
            <a:r>
              <a:rPr lang="cs-CZ" sz="3500" dirty="0">
                <a:latin typeface="Comic Sans MS" pitchFamily="66" charset="0"/>
              </a:rPr>
              <a:t>troje, </a:t>
            </a:r>
            <a:r>
              <a:rPr lang="cs-CZ" sz="3500" dirty="0" smtClean="0">
                <a:latin typeface="Comic Sans MS" pitchFamily="66" charset="0"/>
              </a:rPr>
              <a:t>dvaadvacet</a:t>
            </a:r>
            <a:r>
              <a:rPr lang="cs-CZ" sz="3500" dirty="0">
                <a:latin typeface="Comic Sans MS" pitchFamily="66" charset="0"/>
              </a:rPr>
              <a:t>, devatero, několikanásobný</a:t>
            </a:r>
            <a:r>
              <a:rPr lang="cs-CZ" sz="3500" dirty="0" smtClean="0">
                <a:latin typeface="Comic Sans MS" pitchFamily="66" charset="0"/>
              </a:rPr>
              <a:t>, miliarda, </a:t>
            </a:r>
            <a:r>
              <a:rPr lang="cs-CZ" sz="3500" dirty="0">
                <a:latin typeface="Comic Sans MS" pitchFamily="66" charset="0"/>
              </a:rPr>
              <a:t>po několika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sz="2600" b="1" dirty="0" smtClean="0">
                <a:latin typeface="Comic Sans MS" pitchFamily="66" charset="0"/>
              </a:rPr>
              <a:t>Řešení:</a:t>
            </a:r>
            <a:r>
              <a:rPr lang="cs-CZ" sz="2600" dirty="0" smtClean="0">
                <a:latin typeface="Comic Sans MS" pitchFamily="66" charset="0"/>
              </a:rPr>
              <a:t> </a:t>
            </a:r>
            <a:r>
              <a:rPr lang="cs-CZ" sz="2600" dirty="0" smtClean="0">
                <a:solidFill>
                  <a:srgbClr val="00B0F0"/>
                </a:solidFill>
                <a:latin typeface="Comic Sans MS" pitchFamily="66" charset="0"/>
              </a:rPr>
              <a:t>Několik</a:t>
            </a:r>
            <a:r>
              <a:rPr lang="cs-CZ" sz="2600" dirty="0" smtClean="0">
                <a:solidFill>
                  <a:srgbClr val="FF0000"/>
                </a:solidFill>
                <a:latin typeface="Comic Sans MS" pitchFamily="66" charset="0"/>
              </a:rPr>
              <a:t>, dvě, jeden, druhý, třicet tisíc, stý, </a:t>
            </a:r>
            <a:r>
              <a:rPr lang="cs-CZ" sz="2600" dirty="0" smtClean="0">
                <a:solidFill>
                  <a:srgbClr val="00B0F0"/>
                </a:solidFill>
                <a:latin typeface="Comic Sans MS" pitchFamily="66" charset="0"/>
              </a:rPr>
              <a:t>několikerý</a:t>
            </a:r>
            <a:r>
              <a:rPr lang="cs-CZ" sz="2600" dirty="0" smtClean="0">
                <a:solidFill>
                  <a:srgbClr val="FF0000"/>
                </a:solidFill>
                <a:latin typeface="Comic Sans MS" pitchFamily="66" charset="0"/>
              </a:rPr>
              <a:t>, </a:t>
            </a:r>
            <a:r>
              <a:rPr lang="cs-CZ" sz="2600" dirty="0" smtClean="0">
                <a:solidFill>
                  <a:srgbClr val="00B0F0"/>
                </a:solidFill>
                <a:latin typeface="Comic Sans MS" pitchFamily="66" charset="0"/>
              </a:rPr>
              <a:t>mnohokrát</a:t>
            </a:r>
            <a:r>
              <a:rPr lang="cs-CZ" sz="2600" dirty="0" smtClean="0">
                <a:solidFill>
                  <a:srgbClr val="FF0000"/>
                </a:solidFill>
                <a:latin typeface="Comic Sans MS" pitchFamily="66" charset="0"/>
              </a:rPr>
              <a:t>, sto dvacet, pětkrát, milion, s šesti, dvanáctý, </a:t>
            </a:r>
            <a:r>
              <a:rPr lang="cs-CZ" sz="2600" dirty="0" smtClean="0">
                <a:solidFill>
                  <a:srgbClr val="00B0F0"/>
                </a:solidFill>
                <a:latin typeface="Comic Sans MS" pitchFamily="66" charset="0"/>
              </a:rPr>
              <a:t>málo</a:t>
            </a:r>
            <a:r>
              <a:rPr lang="cs-CZ" sz="2600" dirty="0" smtClean="0">
                <a:solidFill>
                  <a:srgbClr val="FF0000"/>
                </a:solidFill>
                <a:latin typeface="Comic Sans MS" pitchFamily="66" charset="0"/>
              </a:rPr>
              <a:t>, trojí, poprvé, dvoje, dvojnásobný, </a:t>
            </a:r>
            <a:r>
              <a:rPr lang="cs-CZ" sz="2600" dirty="0" smtClean="0">
                <a:solidFill>
                  <a:srgbClr val="00B0F0"/>
                </a:solidFill>
                <a:latin typeface="Comic Sans MS" pitchFamily="66" charset="0"/>
              </a:rPr>
              <a:t>několikrát</a:t>
            </a:r>
            <a:r>
              <a:rPr lang="cs-CZ" sz="2600" dirty="0" smtClean="0">
                <a:solidFill>
                  <a:srgbClr val="FF0000"/>
                </a:solidFill>
                <a:latin typeface="Comic Sans MS" pitchFamily="66" charset="0"/>
              </a:rPr>
              <a:t>, troje, dvaadvacet, devatero, </a:t>
            </a:r>
            <a:r>
              <a:rPr lang="cs-CZ" sz="2600" dirty="0" smtClean="0">
                <a:solidFill>
                  <a:srgbClr val="00B0F0"/>
                </a:solidFill>
                <a:latin typeface="Comic Sans MS" pitchFamily="66" charset="0"/>
              </a:rPr>
              <a:t>několikanásobný,</a:t>
            </a:r>
            <a:r>
              <a:rPr lang="cs-CZ" sz="2600" dirty="0" smtClean="0">
                <a:solidFill>
                  <a:srgbClr val="FF0000"/>
                </a:solidFill>
                <a:latin typeface="Comic Sans MS" pitchFamily="66" charset="0"/>
              </a:rPr>
              <a:t> miliarda, </a:t>
            </a:r>
            <a:r>
              <a:rPr lang="cs-CZ" sz="2600" dirty="0" smtClean="0">
                <a:solidFill>
                  <a:srgbClr val="00B0F0"/>
                </a:solidFill>
                <a:latin typeface="Comic Sans MS" pitchFamily="66" charset="0"/>
              </a:rPr>
              <a:t>po několika</a:t>
            </a:r>
            <a:endParaRPr lang="cs-CZ" sz="2600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Urči druh číslovky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4797152"/>
            <a:ext cx="8424936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53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ČÍSLOVKY</a:t>
            </a:r>
            <a:r>
              <a:rPr lang="cs-CZ" sz="53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53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latin typeface="Comic Sans MS" pitchFamily="66" charset="0"/>
              </a:rPr>
              <a:t>            Důležité!!!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Číslovky určité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4000" dirty="0" smtClean="0">
                <a:latin typeface="Comic Sans MS" pitchFamily="66" charset="0"/>
              </a:rPr>
              <a:t>lze zaznamenat </a:t>
            </a:r>
            <a:r>
              <a:rPr lang="cs-CZ" sz="4000" b="1" dirty="0" smtClean="0">
                <a:latin typeface="Comic Sans MS" pitchFamily="66" charset="0"/>
              </a:rPr>
              <a:t>číslicemi,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číslovky neurčité</a:t>
            </a:r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4000" dirty="0" smtClean="0">
                <a:latin typeface="Comic Sans MS" pitchFamily="66" charset="0"/>
              </a:rPr>
              <a:t>ne.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7848872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 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293096"/>
            <a:ext cx="3384376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Vyhledejte číslovky a určete jejich druh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Všichni žáci pracovali na zahradě.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Čtyři chlapci sklízeli brambory, dva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chlapci je třídili a odnášeli do sklepa. 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Tam je sedmý chlapec ukládal na lísku.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Několik děvčat jim také pomáhalo, ale nebylo jich mnoho.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  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Řešení: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 všichni – N, čtyři – U, dva – U, sedmý – U,několik – N, mnoho - N 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ČÍSLOVKY        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5589240"/>
            <a:ext cx="748883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b="1" dirty="0" smtClean="0"/>
              <a:t>Znáš tyto pohádky? Doplň číslovky v jejich názvech:</a:t>
            </a:r>
          </a:p>
          <a:p>
            <a:pPr>
              <a:buFontTx/>
              <a:buNone/>
            </a:pPr>
            <a:r>
              <a:rPr lang="cs-CZ" b="1" dirty="0" smtClean="0"/>
              <a:t>O..................... měsíčkách.</a:t>
            </a:r>
          </a:p>
          <a:p>
            <a:pPr>
              <a:buFontTx/>
              <a:buNone/>
            </a:pPr>
            <a:r>
              <a:rPr lang="cs-CZ" b="1" dirty="0" smtClean="0"/>
              <a:t>Sněhurka a  ..................... trpaslíků.</a:t>
            </a:r>
          </a:p>
          <a:p>
            <a:pPr>
              <a:buFontTx/>
              <a:buNone/>
            </a:pPr>
            <a:r>
              <a:rPr lang="cs-CZ" b="1" dirty="0" smtClean="0"/>
              <a:t>Alibaba a ................. loupežníků.</a:t>
            </a:r>
          </a:p>
          <a:p>
            <a:pPr>
              <a:buFontTx/>
              <a:buNone/>
            </a:pPr>
            <a:r>
              <a:rPr lang="cs-CZ" b="1" dirty="0" smtClean="0"/>
              <a:t>Pohádky ...............a ................ noci.</a:t>
            </a:r>
          </a:p>
          <a:p>
            <a:pPr>
              <a:buFontTx/>
              <a:buNone/>
            </a:pPr>
            <a:r>
              <a:rPr lang="cs-CZ" b="1" dirty="0" smtClean="0"/>
              <a:t>Vlk a ............ kůzlátek.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60648"/>
            <a:ext cx="7848872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 ČÍSLOVKY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573325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dvanácti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530120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sedm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328" y="5589240"/>
            <a:ext cx="1461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čtyřicet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609329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tisíce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609329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jedné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609329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sedm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924944"/>
            <a:ext cx="2016224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51434E-6 L -0.15764 -0.4408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54487E-6 L -0.25208 -0.29371 " pathEditMode="relative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54487E-6 L -0.51979 -0.25162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2461E-6 L 0.13385 -0.26226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2461E-6 L -0.0316 -0.25185 " pathEditMode="relative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42461E-6 L -0.43316 -0.15726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4638"/>
            <a:ext cx="7344816" cy="1143000"/>
          </a:xfrm>
          <a:ln w="762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ČÍSLOVKY</a:t>
            </a:r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algn="ctr">
              <a:buNone/>
              <a:defRPr/>
            </a:pPr>
            <a:r>
              <a:rPr lang="cs-CZ" dirty="0" smtClean="0"/>
              <a:t>/v každé větě je skrytá číslovka/</a:t>
            </a:r>
          </a:p>
          <a:p>
            <a:pPr marL="274320" indent="-274320">
              <a:buNone/>
              <a:defRPr/>
            </a:pPr>
            <a:endParaRPr lang="cs-CZ" dirty="0" smtClean="0"/>
          </a:p>
          <a:p>
            <a:pPr marL="274320" indent="-274320">
              <a:buNone/>
              <a:defRPr/>
            </a:pPr>
            <a:r>
              <a:rPr lang="cs-CZ" b="1" dirty="0" smtClean="0">
                <a:latin typeface="Comic Sans MS" pitchFamily="66" charset="0"/>
              </a:rPr>
              <a:t>	Moc se mi po tobě stýská. </a:t>
            </a:r>
          </a:p>
          <a:p>
            <a:pPr marL="274320" indent="-274320">
              <a:buNone/>
              <a:defRPr/>
            </a:pPr>
            <a:r>
              <a:rPr lang="cs-CZ" b="1" dirty="0" smtClean="0">
                <a:latin typeface="Comic Sans MS" pitchFamily="66" charset="0"/>
              </a:rPr>
              <a:t>	Představení je dennodenně vyprodáno.</a:t>
            </a:r>
          </a:p>
          <a:p>
            <a:pPr marL="274320" indent="-274320">
              <a:buNone/>
              <a:defRPr/>
            </a:pPr>
            <a:r>
              <a:rPr lang="cs-CZ" b="1" dirty="0" smtClean="0">
                <a:latin typeface="Comic Sans MS" pitchFamily="66" charset="0"/>
              </a:rPr>
              <a:t> 	Vezmi si přes to krátký svetr.</a:t>
            </a:r>
          </a:p>
          <a:p>
            <a:pPr marL="274320" indent="-274320">
              <a:buNone/>
              <a:defRPr/>
            </a:pPr>
            <a:r>
              <a:rPr lang="cs-CZ" b="1" dirty="0" smtClean="0">
                <a:latin typeface="Comic Sans MS" pitchFamily="66" charset="0"/>
              </a:rPr>
              <a:t>	Metro jezdí každou chvíli.</a:t>
            </a:r>
          </a:p>
          <a:p>
            <a:pPr marL="274320" indent="-274320">
              <a:buNone/>
              <a:defRPr/>
            </a:pPr>
            <a:r>
              <a:rPr lang="cs-CZ" b="1" dirty="0" smtClean="0">
                <a:latin typeface="Comic Sans MS" pitchFamily="66" charset="0"/>
              </a:rPr>
              <a:t>	Náš dědeček má loveckého psa, který se jmenuje Denis.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79912" y="3140968"/>
            <a:ext cx="720080" cy="7200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75856" y="3645024"/>
            <a:ext cx="1152128" cy="7200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03848" y="4149080"/>
            <a:ext cx="792088" cy="7200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1475656" y="4725144"/>
            <a:ext cx="1008112" cy="7200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63888" y="5229200"/>
            <a:ext cx="1008112" cy="7200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flipV="1">
            <a:off x="2555776" y="5661246"/>
            <a:ext cx="1296144" cy="7200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6021289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 Obě, jeden, sto, troje, málo, jeden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15616" y="6093296"/>
            <a:ext cx="65527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208912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POUŽITÉ ZDROJE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100" u="sng" dirty="0" smtClean="0">
              <a:solidFill>
                <a:srgbClr val="2705F1"/>
              </a:solidFill>
              <a:latin typeface="Comic Sans MS" pitchFamily="66" charset="0"/>
            </a:endParaRPr>
          </a:p>
          <a:p>
            <a:endParaRPr lang="cs-CZ" sz="1100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859340"/>
            <a:ext cx="8640960" cy="9387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[online]. </a:t>
            </a:r>
            <a:r>
              <a:rPr lang="cs-CZ" sz="1100" dirty="0" smtClean="0"/>
              <a:t>[cit.15-01-2012</a:t>
            </a:r>
            <a:r>
              <a:rPr lang="cs-CZ" sz="1100" dirty="0" smtClean="0"/>
              <a:t>]. Dostupné z URL: &lt; 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</a:rPr>
              <a:t>cs.wikipedia.org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</a:rPr>
              <a:t>/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</a:rPr>
              <a:t>wiki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</a:rPr>
              <a:t>/Číslovka</a:t>
            </a:r>
            <a:r>
              <a:rPr lang="cs-CZ" sz="1100" dirty="0" smtClean="0"/>
              <a:t>&gt;</a:t>
            </a:r>
            <a:endParaRPr lang="cs-CZ" sz="1100" u="sng" dirty="0" smtClean="0">
              <a:solidFill>
                <a:srgbClr val="2705F1"/>
              </a:solidFill>
              <a:latin typeface="Comic Sans MS" pitchFamily="66" charset="0"/>
            </a:endParaRPr>
          </a:p>
          <a:p>
            <a:r>
              <a:rPr lang="cs-CZ" sz="1100" dirty="0" smtClean="0"/>
              <a:t>[online]. </a:t>
            </a:r>
            <a:r>
              <a:rPr lang="cs-CZ" sz="1100" dirty="0" smtClean="0"/>
              <a:t>[cit.15-01-2012</a:t>
            </a:r>
            <a:r>
              <a:rPr lang="cs-CZ" sz="1100" dirty="0" smtClean="0"/>
              <a:t>]. Dostupné z URL: &lt; 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http://www.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cesky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-jazyk.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cz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/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slovnicek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-pojmu/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cislovky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2"/>
              </a:rPr>
              <a:t>/</a:t>
            </a:r>
            <a:r>
              <a:rPr lang="cs-CZ" sz="1100" dirty="0" smtClean="0"/>
              <a:t>&gt;</a:t>
            </a:r>
            <a:endParaRPr lang="cs-CZ" sz="1100" u="sng" dirty="0" smtClean="0">
              <a:solidFill>
                <a:srgbClr val="2705F1"/>
              </a:solidFill>
              <a:latin typeface="Comic Sans MS" pitchFamily="66" charset="0"/>
            </a:endParaRPr>
          </a:p>
          <a:p>
            <a:r>
              <a:rPr lang="cs-CZ" sz="1100" dirty="0" smtClean="0"/>
              <a:t>[online]. </a:t>
            </a:r>
            <a:r>
              <a:rPr lang="cs-CZ" sz="1100" dirty="0" smtClean="0"/>
              <a:t>[cit.15-01-2012</a:t>
            </a:r>
            <a:r>
              <a:rPr lang="cs-CZ" sz="1100" dirty="0" smtClean="0"/>
              <a:t>]. Dostupné z URL: &lt; 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3"/>
              </a:rPr>
              <a:t>http://t2.gstatic.com/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  <a:hlinkClick r:id="rId3"/>
              </a:rPr>
              <a:t>images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3"/>
              </a:rPr>
              <a:t>?q=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  <a:hlinkClick r:id="rId3"/>
              </a:rPr>
              <a:t>tbn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  <a:hlinkClick r:id="rId3"/>
              </a:rPr>
              <a:t>:ANd9GcQ8IM06R3rWVODfA4c4nRN5OJTs3knMYGyf38IN1ahdYxy7QLDMvQ</a:t>
            </a:r>
            <a:r>
              <a:rPr lang="cs-CZ" sz="1100" dirty="0" smtClean="0"/>
              <a:t>&gt;</a:t>
            </a:r>
            <a:endParaRPr lang="cs-CZ" sz="1100" u="sng" dirty="0" smtClean="0">
              <a:solidFill>
                <a:srgbClr val="2705F1"/>
              </a:solidFill>
              <a:latin typeface="Comic Sans MS" pitchFamily="66" charset="0"/>
            </a:endParaRPr>
          </a:p>
          <a:p>
            <a:r>
              <a:rPr lang="cs-CZ" sz="1100" dirty="0" smtClean="0"/>
              <a:t>[online]. </a:t>
            </a:r>
            <a:r>
              <a:rPr lang="cs-CZ" sz="1100" smtClean="0"/>
              <a:t>[cit.15-01-2012</a:t>
            </a:r>
            <a:r>
              <a:rPr lang="cs-CZ" sz="1100" dirty="0" smtClean="0"/>
              <a:t>]. Dostupné z URL: &lt; 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</a:rPr>
              <a:t>data:image/</a:t>
            </a:r>
            <a:r>
              <a:rPr lang="cs-CZ" sz="1100" u="sng" dirty="0" err="1" smtClean="0">
                <a:solidFill>
                  <a:srgbClr val="2705F1"/>
                </a:solidFill>
                <a:latin typeface="Comic Sans MS" pitchFamily="66" charset="0"/>
              </a:rPr>
              <a:t>jpeg</a:t>
            </a:r>
            <a:r>
              <a:rPr lang="cs-CZ" sz="1100" u="sng" dirty="0" smtClean="0">
                <a:solidFill>
                  <a:srgbClr val="2705F1"/>
                </a:solidFill>
                <a:latin typeface="Comic Sans MS" pitchFamily="66" charset="0"/>
              </a:rPr>
              <a:t>;base64,/</a:t>
            </a:r>
            <a:r>
              <a:rPr lang="cs-CZ" sz="1100" dirty="0" smtClean="0"/>
              <a:t>&gt;</a:t>
            </a:r>
            <a:endParaRPr lang="cs-CZ" sz="1100" u="sng" dirty="0" smtClean="0">
              <a:solidFill>
                <a:srgbClr val="2705F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256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DUM / VYDMUCHOV / POLIAČÍKOVÁ/ JAZYK A  JAZYKOVÁ KOMUNIKACE/ 009 </vt:lpstr>
      <vt:lpstr>Co jsou to číslovky?      </vt:lpstr>
      <vt:lpstr> Urči druh číslovky</vt:lpstr>
      <vt:lpstr> ČÍSLOVKY </vt:lpstr>
      <vt:lpstr>ČÍSLOVKY        </vt:lpstr>
      <vt:lpstr>Snímek 6</vt:lpstr>
      <vt:lpstr> ČÍSLOVKY </vt:lpstr>
      <vt:lpstr>Snímek 8</vt:lpstr>
    </vt:vector>
  </TitlesOfParts>
  <Company>Domácnost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DUM / VYDMUCHOV / POLIAČÍKOVÁ/ JAZYK A  JAZYKOVÁ KOMUNIKACE/ 009 </dc:title>
  <dc:creator>Jana</dc:creator>
  <cp:lastModifiedBy>Poliačíková</cp:lastModifiedBy>
  <cp:revision>23</cp:revision>
  <dcterms:created xsi:type="dcterms:W3CDTF">2012-01-12T20:13:38Z</dcterms:created>
  <dcterms:modified xsi:type="dcterms:W3CDTF">2012-02-26T17:26:49Z</dcterms:modified>
</cp:coreProperties>
</file>