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5" r:id="rId6"/>
    <p:sldId id="267" r:id="rId7"/>
    <p:sldId id="269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VY_52_INOVACE_33_Vl-Pardubický </a:t>
          </a:r>
          <a:r>
            <a:rPr lang="cs-CZ" sz="2000" baseline="0" dirty="0" smtClean="0"/>
            <a:t>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Dana Svobodová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CZ.1.07/1.4.00/21.1374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Dana Svobodová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VY_52_INOVACE_33_Vl-Pardubický </a:t>
          </a:r>
          <a:r>
            <a:rPr lang="cs-CZ" sz="2000" kern="1200" baseline="0" dirty="0" smtClean="0"/>
            <a:t>kraj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CZ.1.07/1.4.00/21.1374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8T17:44:27.027"/>
    </inkml:context>
    <inkml:brush xml:id="br0">
      <inkml:brushProperty name="width" value="0.08819" units="cm"/>
      <inkml:brushProperty name="height" value="0.35278" units="cm"/>
      <inkml:brushProperty name="color" value="#00B050"/>
      <inkml:brushProperty name="tip" value="rectangle"/>
      <inkml:brushProperty name="rasterOp" value="maskPen"/>
    </inkml:brush>
  </inkml:definitions>
  <inkml:trace contextRef="#ctx0" brushRef="#br0">16644 7218,'25'0,"-25"0,0-25,0 25,-25-24,0 24,25-25,0 0,-24 0,-1 25,25-25,-25 1,25 24,-25 0,25 0,-49-25,49 25,-25 0,25 0,-25 0,0-25,25 0,-25 25,25 0,-24 0,24 0,-25-25,0 25,25 0,-25 0,25 0,-25-49,1 49,24 0,-25-25,25 25,-50-50,50 50,-49 0,49-25,-25 25,25 0,-25 0,25 0,-50 0,50 0,-24 0,24 0,-25 0,0 0,25 0,-25 25,0-25,1 0,24 0,-25 25,0 0,0-25,25 0,-25 0,25 0,-49 25,49-25,-25 25,25-25,-50 0,50 0,-25 24,25-24,-24 25,-1-25,25 0,-25 0,25 0,-25 25,25-25,-25 0,1 25,24-25,-25 25,25-25,-25 0,0 0,25 0,-25 24,25 1,0-25,0 25,0-25,0 50,0-50,0 24,-24-24,-1 25,25-25,0 25,0 0,0-25,0 25,0-25,-25 49,0-49,0 25,25 0,0-25,-24 25,-1-25,25 0,-25 0,25 24,-25-24,25 25,-25-25,1 25,24-25,-25 0,0 0,0 0,25 0,-25 0,1 25,-1-25,25 0,-25 0,25 25,-25-25,25 0,-25 0,1 0,-1 0,0-25,25 25,0-25,-25 0,25 25,0-25,-25 25,25-24,0-1,-24 0,-1 25,0-50,0 50,-24 0,49-24,-25 24,25 0,-50 0,50 0,-25 0,25 0,-49-25,24 25,0 0,0 0,0-25,1 25,24-25,-25 25,0 0,25 0,-25 0,25-25,0 25,-49-49,24-1,0 50,25-25,0-24,-25 49,0-25,1 25,24 0,-25 0,0-25,25 25,-25-25,25 25,-25 0,25-24,-24-1,-26 25,25-25,25 25,-25 0,1 0,-1 0,25 0,-25 0,0 0,0 0,25 0,-24 0,-1 0,0 0,25 0,-25 0,0 0,1 0,24 0,-25 0,0 0,0-25,25 25,-25 0,0 0,1 0,24 0,-25 0,0 0,0 0,25 0,-25 0,1 0,24 0,-25 0,0 0,0 0,0 0,1 0,-1 0,0 0,25 0,-25 0,25 0,-25 0,1 0,-1 0,25 25,-50-25,50 25,-49-25,49 0,-25 25,-25-1,50-24,-25 25,1-25,24 0,-25 0,25 0,-25 25,25-25,-50 0,50 0,-24 0,24 0,-50 0,25 25,0-25,1 0,-1 0,25 0,-25 25,0-25,25 0,-25 0,0 0,1 0,24 24,-25-24,0 25,0-25,0 25,1-25,24 0,-25 0,0 50,0-50,0 0,25 0,-24 0,-1 24,0 1,-25 0,50 0,-24-25,-1 25,25-25,-25 24,25-24,-25 25,25-25,-25 25,25-25,0 25,-24 0,24 24,-50-24,50 0,-25-25,25 25,0-25,0 24,0 1,0 0,0-25,0 25,0 0,0-25,0 24,0-24,0 25,25-25,-25 25,25-25,0 25,24 0,-49-1,25-24,-25 0,25 0,-25 25,25 0,-25 0,24-25,-24 25,0-25,0 24,25 26,0-25,-25-25,25 25,-25-25,0 25,25-25,-25 24,24 1,-24 0,0-25,25 25,-25 0,25-1,-25-24,25 50,-25-25,0 0,0-25,25 24,-25-24,24 25,-24 0,0-25,0 25,0 0,0-1,0-24,0 25,0-25,0 25,0-25,0 25,0 0,0-1,0 1,0-25,-24 25,24 0,0 0,0-25,0 24,0 1,0 0,0 0,0 0,0-1,0-24,0 25,0-25,0 25,0 0,0-25,24 25,-24-1,0 1,50 0,-50-25,25 25,-25 0,25 0,-1-25,-24 24,25 1,-25-25,0 25,50 0,-50 0,25-25,-25 24,49 1,-49 0,50-25,-50 0,25 0,-25 0,25 25,-1-25,1 25,-25-25,50 0,-50 24,25-24,-25 0,24 25,1-25,0 0,-25 25,25-25,0 25,-1-25,-24 0,25 0,0 0,0 25,-25-25,25 0,-1 0,1 24,-25-24,25 0,0 25,0-25,-25 0,24 0,1 25,-25-25,25 0,-25 25,25-25,-25 25,25-25,-1 0,-24 24,25 1,0 0,0-25,-25 0,25 0,-25 25,24 0,1-25,-25 24,25-24,0 0,0 25,-25 0,0-25,0 25,0-25,25 25,-25-1,0 1,0-25,0 25,0 0,0 0,24-25,1 24,-25-24,25 25,-25 0,0-25,25 0,-25 25,25-25,-1 25,-24-25,25 25,-25-25,25 24,0-24,0 0,-25 0,24 0,-24 0,50 0,-50 0,25 0,-25 0,25-24,-1 24,-24 0,25-25,-25 25,50-25,-25 0,-1 25,-24-25,25 25,-25 0,25 0,-25 0,50 0,-26 0,1 0,0 0,-25 0,25 0,0 25,-25-25,24 25,1-25,0 25,-25 0,50-25,-50 24,24-24,-24 0,50 25,-50 0,25-25,-25 25,25-25,0 0,-1 0,26 25,-50-1,25-24,0 0,-1 0,-24 0,25 0,0 25,-25-25,25 0,-25 0,25 0,-25 25,24 0,1-25,-25 0,25 0,-25 25,25-25,0 0,-25 0,24 0,1 0,-25 24,25-24,0 25,-25 0,25-25,-25 0,24 25,1-25,-25 25,25-25,-25 24,25-24,-25 25,0-25,25 25,-1-25,-24 25,25 0,-25-25,25 49,0-49,-25 25,25-25,-25 25,49-25,-49 0,25 25,-25-1,25-24,0 25,-1-25,-24 25,50 0,-25-25,0 25,-1-25,-24 0,25 0,0 0,0 0,-25 0,25 0,0 0,-25 0,24 0,-24 0,25 0,-25 0,25 0,0 0,-25 0,25 0,-25 0,49 0,-49-25,25 0,-25 25,0-25,25 25,-25-25,25 25,-25-24,0-1,24 25,-24-25,0 0,25 0,-25 25,0-24,50 24,-25-50,-1 50,-24 0,25 0,-25 0,50 0,-1 0,-24 0,0 0,-25 0,25 0,0 0,-1 0,-24 0,25 0,0 0,0 0,0 25,-1-25,1 25,-25-25,25 24,0-24,0 0,-25 0,24 0,1 0,-25 0,25 0,-25 0,25 0,0 0,0 0,-25 0,24 0,1 0,0 0,-25 0,25 0,0 0,-1 0,-24 0,25 0,0 0,0 0,-25 0,25 0,-25 0,24-24,1-1,-25 25,0-25,0 25,25-25,-25 25,0-25,0 1,25-1,0 0,-25 25,0-25,0 25,0-25,0 1,0-1,0 25,0-25,0 0,0 0,0 25,0-24,0-1,0 0,0 25,0-25,0 0,0 1,0 24,0-25,0 0,0 0,0 25,0-25,24 25,-24-25,0 1,0-1,0 0,0 0,0 25,0-25,0 1,25-1,0 25,-25-50,-25 50,25-25,-25 25,1-24,-1 24,0 0,25 0,-25 0,0-25,25 25,0-25,0 25,0-25,0 0,0 1,0 24,0-25,0-25,0 50,0-25,0 1,0-1,0 25,0-25,0 0,0 0,0 25,0-24,0-1,0 0,0 25,-24-25,24 0,0 25,-25-24,0 24,25-25,-25 0,25 0,-25 25,1-25,24 1,0 24,0-25,-25 0,25 0,0 25,0-25,-25 0,25 1,0-1,-25 25,25-25,0 0,0 0,0 25,0-24,0-1,0 0,0 25,0-25,0 0,0 1,0 24,25-50,-25 50,0-25,0 25,0-25,0 1,0-1,0 25,0-25,0 0,0 0,0 25,0-24,25-1,-25 0,0 25,0-25,0 0,0 1,0 24,0-25,0 0,-25-25,25 50,0-49,0 49,-25-25,25 0,-49 0,49 1,0-1,0 0,-25 25,25-25,-25 0,25-24,-25 49,25-25,0 25,0-25,0 0,25 25,0-25,0 25,-25 0,49 0,-49 0,25 0,-25 0,50-24,-26-1,1 25,0 0,-25 0,25 0,0 0,-25-25,24 25,-24 0,25-25,-25 0,0 25,0-24,0-1,0 25,0-25,0 0,0 0,0 25,0-24,0-1,0 25,0-25,0 25,0-25,0 0,-25 25,25-24,0 24,0-25,0 25,0-50,0 50,0-25,0 25,0-49,0 49,0-25,0 25,0-50,25 26,-25-1,25 25,-25-25,0 25,25-50,0 50,-25 0,0-24,24-1,-24 25,25-25,-25 25,0-25,25 25,0-49,-25 49,0-25,0 25,0-25,0 0,0 0,0 25,0-25,0 1,-25-1,25 25,0-50,0 25,25 1,-25-1,49 0,-49 0,0 0,25 25,-25-24,0-1,0 0,0 25,0-25,0 0,0 25,0 0,0 0,-25 25,1-25,-1 25,25 0,-25-25,0 0,0 0,25 0,-24 0,-1 0,0 0,25 0,-25 0,0 0,1 0,24 25,-50-25,50 24,-25 26,25-50,-25 0,1 25,24-25,0 25,-25-25,25 24,-25-24,25 25,-25 0,25-25,0 25,0 0,0-1,0-24,0 25,0 0,0 0,0-25,0 50,-25-1,25-49,-24 25,-1-25,25 50,-25-50,25 24,-25-24,0 50,25-25,0 0,0-1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8T19:11:28.093"/>
    </inkml:context>
    <inkml:brush xml:id="br0">
      <inkml:brushProperty name="width" value="0.08819" units="cm"/>
      <inkml:brushProperty name="height" value="0.35278" units="cm"/>
      <inkml:brushProperty name="color" value="#0070C0"/>
      <inkml:brushProperty name="tip" value="rectangle"/>
      <inkml:brushProperty name="rasterOp" value="maskPen"/>
    </inkml:brush>
  </inkml:definitions>
  <inkml:trace contextRef="#ctx0" brushRef="#br0">7343 3125,'0'0,"-25"0,25 0,-25 0,0 0,25 25,-25 0,25-25,-24 25,-1-25,25 25,0-1,0 1,0-25,-25 25,25 0,0 0,-25-25,25 24,-25 1,25 0,0-25,0 25,0-25,0 49,-49-49,24 25,0 0,25 0,0-25,0 74,0-49,0-25,0 25,0 0,0 0,0-25,0 24,0 1,0 0,0-25,0 25,0 0,0-1,25-24,-25 0,25 0,-25 25,49 25,-24-25,0-25,-25 24,25-24,-25 0,25 25,-1-25,26 25,-50 0,25-25,-25 25,0-25,0 24,0 1,0 0,0-25,0 25,-25-25,0 25,25-1,-25-24,1 25,24 0,-25 0,25 0,-25 49,0-74,25 25,-25 0,25-1,0-24,-25 25,25 0,0 0,0-25,0 25,0-25,0 24,25 1,-25-25,0 25,25-25,-25 25,0-25,0 25,25-1,-25-24,25 25,0-25,-25 25,24 0,-24-25,25 0,0 0,-25 0,25 25,0 0,-1-25,-24 24,25-24,0 0,0 0,0 25,-25-25,24 0,1 25,-25 0,25-25,-25 0,50 25,-50-25,0 24,24 1,-24 0,0-25,0 25,25-25,0 25,-25-25,0 24,0-24,0 25,0 0,25-25,-25 25,0-25,0 25,25-25,-25 24,0 1,0-25,-25 25,25 0,-25 0,25-25,-25 24,25-24,-25 25,25-25,-24 25,24-25,-25 25,0-25,25 0,-25 25,25-25,-25 49,1-49,24 0,-25 25,0 0,0 0,0-1,1 26,-1-50,0 25,25-25,-25 25,0-1,1 1,-1-25,0 50,0-50,0 0,-24 25,-1 24,50-49,-25 25,0-25,1 0,-1 25,25 0,-25-25,25 25,-25-25,25 0,-25 24,1-24,-26 25,50 0,-25-25,25 25,-25-25,1 0,-26 25,50-25,-25 24,0-24,1 0,-1 0,0 0,0 0,25 0,-25 0,1 0,-1 0,25 0,-25 0,0 0,0 0,25 0,-24 0,-1-24,0 24,0 0,0 0,-24-25,49 25,-25 0,0 0,0 0,0-25,25 25,-24 0,-1 0,25 0,-25 0,0 0,0 0,25 0,-24 0,-1 0,0 0,25 0,-25 0,0 0,1-25,-26 25,50 0,-25 0,25-25,-49 25,49 0,-25 0,25 0,-50 0,50 0,-25 0,25 0,-49 0,49 0,-25 0,25 0,-50 0,50 0,-24 0,24 0,-50 0,25 0,25 0,-49 0,24 0,-25 0,25 0,1 0,-1 0,0 25,25 0,-25 0,-24-25,24 25,25-1,-25-24,25 25,-25-25,0 25,25-25,-25 25,1 0,24-1,-25 1,25-25,-50 0,50 0,-25 0,1 0,-1 0,0 0,25 0,-25-25,0 25,25 0,-24 0,24 0,-50 0,50 0,-25 0,25 0,-49 0,49 0,-25-24,25-1,-25 25,0 0,25 0,-25-25,25 25,-49 0,24 0,0-50,0 50,25 0,-24 0,-1-24,0 24,0-25,0 25,25-25,-24 25,-1 0,0 0,0 0,0 0,25-25,-24 0,-1 25,0 0,25 0,-25 0,25 0,-25-24,25 24,-25 0,1 0,24 0,-25 0,25 0,-25 0,0 0,0 0,25 0,-24 0,-1 0,0 0,25 0,-25 0,0 0,25 0,-24 0,24 0,-25 0,25 0,-50 24,50-24,-25 0,25 0,-49 25,49-25,-25 0,0 0,0 0,25 0,-24 0,-1 0,0 0,25 25,-25-25,0 0,1 0,24 0,-25 25,25-25,-50 0,50 0,-25 0,25 0,-49 0,49 0,-25 0,25 0,-25 0,0 0,25 0,-24 0,-1-25,0 25,25 0,-25-25,0 0,0 25,25 0,-24-24,24 24,-50-25,25 25,0 0,1 0,24 0,-50 0,25 0,0 0,25 0,-24 0,-26 0,50 0,-25 0,0 0,1 0,24 0,-25 0,0 0,0 0,25 0,-25 0,1 0,-1 0,25 0,-25 0,25 0,-25 0,0 0,25 25,-24-25,-1 0,0 24,25-24,-25 25,25-25,-25 0,25 25,-24-25,-1 0,0 0,25 0,-25 0,-24 0,24 0,25 0,-50 0,25 0,25 0,-24 0,-1 0,0 0,25 0,-25 0,25 0,-25 0,0 0,25 0,-24-25,24 0,-25 25,0 0,0 0,25-24,-25 24,1 0,24 0,-25 0,25 0,-25 0,25 0,-25 0,0 0,1 0,-1 0,0 0,-25 0,50 0,-24 0,-26 0,50 0,-25 0,0 24,25-24,-24 25,24-25,-25 25,0-25,25 0,-25 25,0 0,1-1,24-24,-25 0,25 25,-25 0,0-25,25 25,-25-25,25 25,-49-1,49-24,-25 25,25-25,-25 25,0-25,25 25,-24-25,-1 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8T19:12:17.989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6846 6449,'0'0,"0"0,0 0,25 0,25 0,-25 0,-25 0,0-25,24 1,-24 24,0-25,25 0,-25 25,25-25,-25 25,25-25,-25 25,25 0,-25 0,24 0,1 0,0 0,-25 0,0 25,0-25,0 25,0 0,-25-25,0 0,25 25,-24-25,24 0,-25 24,25-24,-25 0,0 0,25 0,-25 0,1 0,-1 25,25-25,-25 25,25-25,0 0,0 0,0 0,25-25,0 25,-25-25,24 25,-24-24,0 24,25-25,-25 0,0 25,25-25,0 25,-25-25,25 1,-25 24,0 0,0 0,-50 0,50 0,-25 0,25 0,-49 0,49 0,-25 0,25 0,-25 0,0 0,25 0,-25 0,25 24,-24-24,24 25,-25-25,0 0,25 25,0 0,0-25,0 25,0-25,0 49,0-49,0 25,0-25,0 50,0-50,0 0,25 0,-25 0,74 0,-74 0,50 0,-50 0,25 0,-25 0,49 0,-49 0,25 0,0 0,0 0,-25-25,24 0,-24 0,0 25,0-25,0 1,0-1,0 25,0-25,0 25,0-25,0 0,0 25,-24 0,-1 0,0 0,25 0,-25 25,25-25,-25 25,1-25,24 25,0 0,0-25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7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emf"/><Relationship Id="rId5" Type="http://schemas.openxmlformats.org/officeDocument/2006/relationships/customXml" Target="../ink/ink3.xml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tomysl3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rnostPardubice_vitraz.jpg" TargetMode="External"/><Relationship Id="rId5" Type="http://schemas.openxmlformats.org/officeDocument/2006/relationships/hyperlink" Target="http://en.wikipedia.org/wiki/File:Bedrich_Smetana.jpg" TargetMode="External"/><Relationship Id="rId4" Type="http://schemas.openxmlformats.org/officeDocument/2006/relationships/hyperlink" Target="http://cs.wikipedia.org/wiki/Soubor:Kun%C4%9Btick%C3%A1_Hora_from_air_M1_-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536400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Člověk a 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žijeme-Vlastivěda</a:t>
            </a:r>
          </a:p>
          <a:p>
            <a:r>
              <a:rPr lang="cs-CZ" dirty="0" smtClean="0"/>
              <a:t>Pardubický kraj</a:t>
            </a:r>
          </a:p>
          <a:p>
            <a:r>
              <a:rPr lang="cs-CZ" dirty="0" smtClean="0"/>
              <a:t>Pro 4.a 5.ročník ZŠ </a:t>
            </a:r>
          </a:p>
          <a:p>
            <a:r>
              <a:rPr lang="cs-CZ" dirty="0" err="1" smtClean="0"/>
              <a:t>Řeky,pohoří</a:t>
            </a:r>
            <a:r>
              <a:rPr lang="cs-CZ" dirty="0" smtClean="0"/>
              <a:t>, sousední kraje, krajské město,</a:t>
            </a:r>
          </a:p>
          <a:p>
            <a:pPr marL="0" indent="0">
              <a:buNone/>
            </a:pPr>
            <a:r>
              <a:rPr lang="cs-CZ" dirty="0" smtClean="0"/>
              <a:t>    hlavní železniční uzly, zajímavosti kraje,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osobnosti kraje, kontrolní otázky                            </a:t>
            </a:r>
          </a:p>
          <a:p>
            <a:pPr marL="0" indent="0">
              <a:buNone/>
            </a:pPr>
            <a:r>
              <a:rPr lang="cs-CZ" dirty="0" smtClean="0"/>
              <a:t>Žáci pracují s obrázky-</a:t>
            </a:r>
            <a:r>
              <a:rPr lang="cs-CZ" dirty="0" err="1" smtClean="0"/>
              <a:t>popisují,doplňují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19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31" t="3752" r="5262" b="7006"/>
          <a:stretch/>
        </p:blipFill>
        <p:spPr bwMode="auto">
          <a:xfrm rot="5400000">
            <a:off x="1142998" y="-1143000"/>
            <a:ext cx="6858000" cy="914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4259520" y="2312640"/>
              <a:ext cx="1964880" cy="159012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243680" y="2249280"/>
                <a:ext cx="1996560" cy="171684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Obdélník 3"/>
          <p:cNvSpPr/>
          <p:nvPr/>
        </p:nvSpPr>
        <p:spPr>
          <a:xfrm>
            <a:off x="4427984" y="116632"/>
            <a:ext cx="4594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Pardubický kraj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3404" y="224354"/>
            <a:ext cx="1629100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8796" y="3414038"/>
            <a:ext cx="2934201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3404" y="4566864"/>
            <a:ext cx="2602251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zajímavosti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3404" y="1082984"/>
            <a:ext cx="1960793" cy="70788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doprava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9056" y="5805264"/>
            <a:ext cx="2357120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sobnosti 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7984" y="1943308"/>
            <a:ext cx="1560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kraj……….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79236" y="2846090"/>
            <a:ext cx="1560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kraj……….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91656" y="3902760"/>
            <a:ext cx="1560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kraj……….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52340" y="4366679"/>
            <a:ext cx="1560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kraj……….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7450" y="3369310"/>
            <a:ext cx="1560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kraj……….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24128" y="1113762"/>
            <a:ext cx="2718693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Urči sousedy!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0457" y="2066484"/>
            <a:ext cx="3119315" cy="707886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rajské město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51721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 animBg="1"/>
      <p:bldP spid="8" grpId="0" animBg="1"/>
      <p:bldP spid="9" grpId="0" animBg="1"/>
      <p:bldP spid="10" grpId="0" animBg="1"/>
      <p:bldP spid="3" grpId="0"/>
      <p:bldP spid="11" grpId="0"/>
      <p:bldP spid="12" grpId="0"/>
      <p:bldP spid="13" grpId="0"/>
      <p:bldP spid="14" grpId="0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29" t="31093" r="33838" b="47241"/>
          <a:stretch/>
        </p:blipFill>
        <p:spPr bwMode="auto">
          <a:xfrm rot="5400000">
            <a:off x="764629" y="-779039"/>
            <a:ext cx="6858000" cy="838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303840" y="1125000"/>
              <a:ext cx="2473920" cy="117936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88000" y="1061640"/>
                <a:ext cx="2505600" cy="130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Rukopis 2"/>
              <p14:cNvContentPartPr/>
              <p14:nvPr/>
            </p14:nvContentPartPr>
            <p14:xfrm>
              <a:off x="2437920" y="2259360"/>
              <a:ext cx="134280" cy="8964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422080" y="2195640"/>
                <a:ext cx="165960" cy="21672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ovéPole 5"/>
          <p:cNvSpPr txBox="1"/>
          <p:nvPr/>
        </p:nvSpPr>
        <p:spPr>
          <a:xfrm>
            <a:off x="5436096" y="1484784"/>
            <a:ext cx="131491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Orlické hory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4509120"/>
            <a:ext cx="146559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Žďárské vrchy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80067" y="3602776"/>
            <a:ext cx="1380763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Železné hory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59255" y="2043534"/>
            <a:ext cx="1117550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Pardubice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8445" y="3399925"/>
            <a:ext cx="1521507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Česká Třebová</a:t>
            </a:r>
            <a:endParaRPr lang="cs-CZ" dirty="0"/>
          </a:p>
        </p:txBody>
      </p:sp>
      <p:pic>
        <p:nvPicPr>
          <p:cNvPr id="1027" name="Picture 3" descr="C:\Users\Dana\AppData\Local\Microsoft\Windows\Temporary Internet Files\Content.IE5\DTN9SG4X\MC9003209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614" y="2557720"/>
            <a:ext cx="1815084" cy="102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DTN9SG4X\MC9003209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008" y="3437608"/>
            <a:ext cx="1277376" cy="698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Dana\AppData\Local\Microsoft\Windows\Temporary Internet Files\Content.IE5\DTN9SG4X\MC9003209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056" y="5109419"/>
            <a:ext cx="1292260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4873436" y="3783921"/>
            <a:ext cx="1125320" cy="132197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436096" y="3584591"/>
            <a:ext cx="1314912" cy="20285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659255" y="2412866"/>
            <a:ext cx="760617" cy="57642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540800" y="1726529"/>
            <a:ext cx="630301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Labe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13600" y="2547935"/>
            <a:ext cx="2877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Železniční doprava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603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30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449" y="5954042"/>
            <a:ext cx="2993768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ýroba perníku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70007" y="183876"/>
            <a:ext cx="3100529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Velká  pardubická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31622" y="2636714"/>
            <a:ext cx="3257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. . . . . . . 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82880" y="1700807"/>
            <a:ext cx="41435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rajské město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63193" y="257852"/>
            <a:ext cx="3539687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/>
              <a:t>c</a:t>
            </a:r>
            <a:r>
              <a:rPr lang="cs-CZ" sz="3600" dirty="0" smtClean="0"/>
              <a:t>hemický průmysl</a:t>
            </a:r>
            <a:endParaRPr lang="cs-CZ" sz="3600" dirty="0"/>
          </a:p>
        </p:txBody>
      </p:sp>
      <p:pic>
        <p:nvPicPr>
          <p:cNvPr id="1026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15" t="44543" r="46513" b="47843"/>
          <a:stretch/>
        </p:blipFill>
        <p:spPr bwMode="auto">
          <a:xfrm rot="5400000">
            <a:off x="4346972" y="1837228"/>
            <a:ext cx="3418524" cy="539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7420272" y="5101008"/>
            <a:ext cx="288032" cy="30734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1029" name="Picture 5" descr="C:\Users\Dana\AppData\Local\Microsoft\Windows\Temporary Internet Files\Content.IE5\JVIDBBPQ\MC9002921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26780"/>
            <a:ext cx="1647806" cy="130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JVIDBBPQ\MP9004244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951" y="768652"/>
            <a:ext cx="2627784" cy="1855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44" y="4535427"/>
            <a:ext cx="1994621" cy="13846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29742" y="4535428"/>
            <a:ext cx="1233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ř</a:t>
            </a:r>
            <a:r>
              <a:rPr lang="cs-CZ" sz="2800" dirty="0" smtClean="0"/>
              <a:t>eka ….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82516" y="2931644"/>
            <a:ext cx="25256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ousední kraj ….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4012207"/>
            <a:ext cx="25256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ousední kraj ….</a:t>
            </a:r>
            <a:endParaRPr lang="cs-CZ" sz="2800" dirty="0"/>
          </a:p>
        </p:txBody>
      </p:sp>
      <p:pic>
        <p:nvPicPr>
          <p:cNvPr id="1032" name="Picture 8" descr="C:\Users\Dana\AppData\Local\Microsoft\Windows\Temporary Internet Files\Content.IE5\G1KSBV0M\MC9000135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457" y="5227741"/>
            <a:ext cx="1915919" cy="149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996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321" y="-2587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536628" y="3870727"/>
            <a:ext cx="216024" cy="180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spojnice 2"/>
          <p:cNvSpPr/>
          <p:nvPr/>
        </p:nvSpPr>
        <p:spPr>
          <a:xfrm flipH="1" flipV="1">
            <a:off x="2759923" y="1844824"/>
            <a:ext cx="72008" cy="10058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43899" y="2168860"/>
            <a:ext cx="216024" cy="1800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33469" y="2411492"/>
            <a:ext cx="1497526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. . . . . . . . .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98077" y="4136749"/>
            <a:ext cx="1109150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LITOMYŠL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57024" y="1647915"/>
            <a:ext cx="1580176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Kunětická hora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394" y="1146428"/>
            <a:ext cx="3426980" cy="2530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861"/>
            <a:ext cx="2592288" cy="1368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98196" y="5221869"/>
            <a:ext cx="291977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UNESCO-zámek v……..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803" y="3183359"/>
            <a:ext cx="259558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BEDŘICH SMETANA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26510" y="4869160"/>
            <a:ext cx="2804294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HUDEBNÍ SKLADATEL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7887" y="3984828"/>
            <a:ext cx="3013454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ARNOŠT Z …………………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169853" y="180504"/>
            <a:ext cx="5334089" cy="46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PŘÍTEL KARLA IV.-první pražský arcibiskup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187624" y="5877272"/>
            <a:ext cx="697877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Zajímavosti a osobnosti kraje</a:t>
            </a:r>
            <a:endParaRPr lang="cs-CZ" sz="4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4803" y="6318719"/>
            <a:ext cx="44366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SPOJ,CO K SOBĚ PATŘÍ.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7887" y="4638327"/>
            <a:ext cx="450912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přestavěn v  15.-16.st.- 305 </a:t>
            </a:r>
            <a:r>
              <a:rPr lang="cs-CZ" sz="2400" dirty="0" err="1" smtClean="0"/>
              <a:t>m.n.m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270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Doplň, co víš! Kdo je na obrázku?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305 </a:t>
            </a:r>
            <a:r>
              <a:rPr lang="cs-CZ" dirty="0" err="1" smtClean="0"/>
              <a:t>m.n.m</a:t>
            </a:r>
            <a:r>
              <a:rPr lang="cs-CZ" dirty="0" smtClean="0"/>
              <a:t>.</a:t>
            </a:r>
          </a:p>
          <a:p>
            <a:r>
              <a:rPr lang="cs-CZ" dirty="0" smtClean="0"/>
              <a:t>Hudební skladatel</a:t>
            </a:r>
          </a:p>
          <a:p>
            <a:r>
              <a:rPr lang="cs-CZ" dirty="0" smtClean="0"/>
              <a:t>Řeka</a:t>
            </a:r>
          </a:p>
          <a:p>
            <a:r>
              <a:rPr lang="cs-CZ" dirty="0" smtClean="0"/>
              <a:t>UNESCO</a:t>
            </a:r>
          </a:p>
          <a:p>
            <a:r>
              <a:rPr lang="cs-CZ" dirty="0" smtClean="0"/>
              <a:t>První pražský arcibiskup</a:t>
            </a:r>
          </a:p>
          <a:p>
            <a:r>
              <a:rPr lang="cs-CZ" dirty="0" smtClean="0"/>
              <a:t>Koňský dostih</a:t>
            </a:r>
          </a:p>
          <a:p>
            <a:r>
              <a:rPr lang="cs-CZ" dirty="0" smtClean="0"/>
              <a:t>Průmysl</a:t>
            </a:r>
          </a:p>
          <a:p>
            <a:r>
              <a:rPr lang="cs-CZ" dirty="0" smtClean="0"/>
              <a:t>Krajské město má více jak</a:t>
            </a:r>
          </a:p>
          <a:p>
            <a:pPr marL="0" indent="0">
              <a:buNone/>
            </a:pPr>
            <a:r>
              <a:rPr lang="cs-CZ" dirty="0" smtClean="0"/>
              <a:t>     a/50 000   b/1 000 000</a:t>
            </a:r>
          </a:p>
          <a:p>
            <a:pPr marL="0" indent="0">
              <a:buNone/>
            </a:pPr>
            <a:r>
              <a:rPr lang="cs-CZ" dirty="0" smtClean="0"/>
              <a:t>     c/500 000 obyvatel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Kunětická hora,</a:t>
            </a:r>
          </a:p>
          <a:p>
            <a:pPr marL="0" indent="0">
              <a:buNone/>
            </a:pPr>
            <a:r>
              <a:rPr lang="cs-CZ" dirty="0" smtClean="0"/>
              <a:t>Bedřich </a:t>
            </a:r>
            <a:r>
              <a:rPr lang="cs-CZ" dirty="0" err="1" smtClean="0"/>
              <a:t>Smetana,Labe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ámek Litomyšl,</a:t>
            </a:r>
          </a:p>
          <a:p>
            <a:pPr marL="0" indent="0">
              <a:buNone/>
            </a:pPr>
            <a:r>
              <a:rPr lang="cs-CZ" dirty="0" smtClean="0"/>
              <a:t> Arnošt z Pardubic,</a:t>
            </a:r>
          </a:p>
          <a:p>
            <a:pPr marL="0" indent="0">
              <a:buNone/>
            </a:pPr>
            <a:r>
              <a:rPr lang="cs-CZ" dirty="0" smtClean="0"/>
              <a:t>Velká pardubická,</a:t>
            </a:r>
          </a:p>
          <a:p>
            <a:pPr marL="0" indent="0">
              <a:buNone/>
            </a:pPr>
            <a:r>
              <a:rPr lang="cs-CZ" dirty="0" smtClean="0"/>
              <a:t>chemický,500 000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923" y="4590803"/>
            <a:ext cx="1800517" cy="1879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553592"/>
            <a:ext cx="1662256" cy="1916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0594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cs.wikipedia.org/wiki/Soubor:Litomysl3.jpg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http://cs.wikipedia.org/wiki/Soubor:Kun%C4%9Btick%C3%A1_Hora_from_air_M1_-</a:t>
            </a:r>
            <a:r>
              <a:rPr lang="cs-CZ" dirty="0" smtClean="0">
                <a:hlinkClick r:id="rId4"/>
              </a:rPr>
              <a:t>3.jpg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en.wikipedia.org/wiki/File:Bedrich_Sme</a:t>
            </a:r>
          </a:p>
          <a:p>
            <a:r>
              <a:rPr lang="cs-CZ" dirty="0" smtClean="0">
                <a:hlinkClick r:id="rId5"/>
              </a:rPr>
              <a:t>tana.jpg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http://cs.wikipedia.org/wiki/Soubor:ArnostPardubice_vitraz.jpg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779</TotalTime>
  <Words>245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Doplň, co víš! Kdo je na obrázku?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80</cp:revision>
  <dcterms:created xsi:type="dcterms:W3CDTF">2011-06-20T10:40:08Z</dcterms:created>
  <dcterms:modified xsi:type="dcterms:W3CDTF">2013-06-23T18:06:44Z</dcterms:modified>
</cp:coreProperties>
</file>