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7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B40FA3-A48F-48FF-8E28-D98091E35265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54F494-F4AC-4B27-9E99-38E97EB54B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913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07982-0C1A-405C-BD72-4841261F8DB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CD195-69C1-4E57-BAA6-34F55BB4C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gi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VY_32_INOVACE_04_16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00" y="1500174"/>
            <a:ext cx="6572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971600" y="2420888"/>
            <a:ext cx="76438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 – SA 3.0. Odkazy a citace jsou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platné k datu vytvoření této práce.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00100" y="3071810"/>
            <a:ext cx="72152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819275" algn="l"/>
              </a:tabLs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Všechny objekty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k vytvoření tohoto materiálu jsou součástí softwaru Microsoft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®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Office.</a:t>
            </a:r>
          </a:p>
        </p:txBody>
      </p:sp>
      <p:sp>
        <p:nvSpPr>
          <p:cNvPr id="9" name="Obdélník 8"/>
          <p:cNvSpPr/>
          <p:nvPr/>
        </p:nvSpPr>
        <p:spPr>
          <a:xfrm>
            <a:off x="971600" y="3789040"/>
            <a:ext cx="72152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71600" y="4725144"/>
            <a:ext cx="43674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Texty jsou vlastní originální tvorbou autora.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1700" dirty="0" smtClean="0"/>
              <a:t>Název:		Vzory podstatných jmen rodu mužského</a:t>
            </a:r>
          </a:p>
          <a:p>
            <a:r>
              <a:rPr lang="cs-CZ" sz="1700" dirty="0" smtClean="0"/>
              <a:t>Autor:			Mgr. Dana Staňková</a:t>
            </a:r>
          </a:p>
          <a:p>
            <a:r>
              <a:rPr lang="cs-CZ" sz="1700" dirty="0" smtClean="0"/>
              <a:t>Vytvořeno:		5. 11. 2011</a:t>
            </a:r>
          </a:p>
          <a:p>
            <a:r>
              <a:rPr lang="cs-CZ" sz="1700" dirty="0" smtClean="0"/>
              <a:t>Ročník:		4. ročník</a:t>
            </a:r>
          </a:p>
          <a:p>
            <a:r>
              <a:rPr lang="cs-CZ" sz="1700" dirty="0" smtClean="0"/>
              <a:t>Vzdělávací oblast:	Jazyk a jazyková komunikace</a:t>
            </a:r>
          </a:p>
          <a:p>
            <a:r>
              <a:rPr lang="cs-CZ" sz="1700" dirty="0" smtClean="0"/>
              <a:t>Vzdělávací obor:		Český jazyk a literatura</a:t>
            </a:r>
          </a:p>
          <a:p>
            <a:r>
              <a:rPr lang="cs-CZ" sz="1700" dirty="0" smtClean="0"/>
              <a:t>Tematický okruh:	Jazyková výchova</a:t>
            </a:r>
          </a:p>
          <a:p>
            <a:r>
              <a:rPr lang="cs-CZ" sz="1700" dirty="0" smtClean="0"/>
              <a:t>Téma:			Vzory podstatných jmen, rod mužský</a:t>
            </a:r>
          </a:p>
          <a:p>
            <a:r>
              <a:rPr lang="cs-CZ" sz="1700" dirty="0" smtClean="0"/>
              <a:t>Pomůcky:		Interaktivní tabule, psací potřeby, notebook, 			                  dataprojektor, </a:t>
            </a:r>
            <a:r>
              <a:rPr lang="cs-CZ" sz="1700" dirty="0" smtClean="0"/>
              <a:t>E-</a:t>
            </a:r>
            <a:r>
              <a:rPr lang="cs-CZ" sz="1700" dirty="0" err="1" smtClean="0"/>
              <a:t>beam</a:t>
            </a:r>
            <a:r>
              <a:rPr lang="cs-CZ" sz="1700" dirty="0" smtClean="0"/>
              <a:t>, </a:t>
            </a:r>
            <a:r>
              <a:rPr lang="cs-CZ" sz="1700" dirty="0" smtClean="0"/>
              <a:t>barevná tiskárna</a:t>
            </a:r>
          </a:p>
          <a:p>
            <a:r>
              <a:rPr lang="cs-CZ" sz="1600" dirty="0" smtClean="0"/>
              <a:t>Anotace:		Prezentace je zaměřena na seznámení se vzory 			                    podstatných jmen rodu mužského. Žáci  se pomocí obrázků             </a:t>
            </a:r>
            <a:r>
              <a:rPr lang="cs-CZ" sz="1600" dirty="0" smtClean="0"/>
              <a:t>			seznamují </a:t>
            </a:r>
            <a:r>
              <a:rPr lang="cs-CZ" sz="1600" dirty="0" smtClean="0"/>
              <a:t>se vzory podstatných jmen rodu mužského.</a:t>
            </a:r>
          </a:p>
          <a:p>
            <a:pPr>
              <a:buNone/>
            </a:pPr>
            <a:r>
              <a:rPr lang="cs-CZ" sz="1600" dirty="0" smtClean="0"/>
              <a:t>                                                        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71744"/>
            <a:ext cx="6400800" cy="3786214"/>
          </a:xfrm>
        </p:spPr>
        <p:txBody>
          <a:bodyPr>
            <a:norm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2214546" y="357166"/>
            <a:ext cx="4933950" cy="1895475"/>
          </a:xfrm>
          <a:prstGeom prst="cloudCallout">
            <a:avLst>
              <a:gd name="adj1" fmla="val -46449"/>
              <a:gd name="adj2" fmla="val 44671"/>
            </a:avLst>
          </a:prstGeom>
          <a:solidFill>
            <a:srgbClr val="FFFFFF"/>
          </a:solidFill>
          <a:ln w="57150">
            <a:solidFill>
              <a:srgbClr val="FF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 Black" pitchFamily="34" charset="0"/>
                <a:cs typeface="Arial" pitchFamily="34" charset="0"/>
              </a:rPr>
              <a:t>Vzory podstatných jmen – rod mužský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27" name="AutoShape 3"/>
          <p:cNvCxnSpPr>
            <a:cxnSpLocks noChangeShapeType="1"/>
          </p:cNvCxnSpPr>
          <p:nvPr/>
        </p:nvCxnSpPr>
        <p:spPr bwMode="auto">
          <a:xfrm>
            <a:off x="928662" y="3262312"/>
            <a:ext cx="7572428" cy="23812"/>
          </a:xfrm>
          <a:prstGeom prst="straightConnector1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</p:cxnSp>
      <p:sp>
        <p:nvSpPr>
          <p:cNvPr id="1028" name="AutoShape 4"/>
          <p:cNvSpPr>
            <a:spLocks noChangeArrowheads="1"/>
          </p:cNvSpPr>
          <p:nvPr/>
        </p:nvSpPr>
        <p:spPr bwMode="auto">
          <a:xfrm>
            <a:off x="1285852" y="3286124"/>
            <a:ext cx="847725" cy="2214578"/>
          </a:xfrm>
          <a:prstGeom prst="downArrow">
            <a:avLst>
              <a:gd name="adj1" fmla="val 50000"/>
              <a:gd name="adj2" fmla="val 44101"/>
            </a:avLst>
          </a:prstGeom>
          <a:solidFill>
            <a:srgbClr val="FF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vert="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P á n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2571736" y="3286124"/>
            <a:ext cx="847725" cy="2214578"/>
          </a:xfrm>
          <a:prstGeom prst="downArrow">
            <a:avLst>
              <a:gd name="adj1" fmla="val 50000"/>
              <a:gd name="adj2" fmla="val 44101"/>
            </a:avLst>
          </a:prstGeom>
          <a:solidFill>
            <a:srgbClr val="FF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vert="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H r a 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0" name="AutoShape 6"/>
          <p:cNvSpPr>
            <a:spLocks noChangeArrowheads="1"/>
          </p:cNvSpPr>
          <p:nvPr/>
        </p:nvSpPr>
        <p:spPr bwMode="auto">
          <a:xfrm>
            <a:off x="3929058" y="3286124"/>
            <a:ext cx="847725" cy="2286016"/>
          </a:xfrm>
          <a:prstGeom prst="downArrow">
            <a:avLst>
              <a:gd name="adj1" fmla="val 50000"/>
              <a:gd name="adj2" fmla="val 44101"/>
            </a:avLst>
          </a:prstGeom>
          <a:solidFill>
            <a:srgbClr val="FF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vert="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M u ž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1" name="AutoShape 7"/>
          <p:cNvSpPr>
            <a:spLocks noChangeArrowheads="1"/>
          </p:cNvSpPr>
          <p:nvPr/>
        </p:nvSpPr>
        <p:spPr bwMode="auto">
          <a:xfrm>
            <a:off x="5072066" y="3286124"/>
            <a:ext cx="847725" cy="2286016"/>
          </a:xfrm>
          <a:prstGeom prst="downArrow">
            <a:avLst>
              <a:gd name="adj1" fmla="val 50000"/>
              <a:gd name="adj2" fmla="val 44101"/>
            </a:avLst>
          </a:prstGeom>
          <a:solidFill>
            <a:srgbClr val="FF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vert="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S t r o j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AutoShape 8"/>
          <p:cNvSpPr>
            <a:spLocks noChangeArrowheads="1"/>
          </p:cNvSpPr>
          <p:nvPr/>
        </p:nvSpPr>
        <p:spPr bwMode="auto">
          <a:xfrm>
            <a:off x="6143636" y="3286124"/>
            <a:ext cx="847725" cy="2286016"/>
          </a:xfrm>
          <a:prstGeom prst="downArrow">
            <a:avLst>
              <a:gd name="adj1" fmla="val 50000"/>
              <a:gd name="adj2" fmla="val 44101"/>
            </a:avLst>
          </a:prstGeom>
          <a:solidFill>
            <a:srgbClr val="FF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vert="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P ř e d s e d 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3" name="AutoShape 9"/>
          <p:cNvSpPr>
            <a:spLocks noChangeArrowheads="1"/>
          </p:cNvSpPr>
          <p:nvPr/>
        </p:nvSpPr>
        <p:spPr bwMode="auto">
          <a:xfrm>
            <a:off x="7286644" y="3286124"/>
            <a:ext cx="847725" cy="2286016"/>
          </a:xfrm>
          <a:prstGeom prst="downArrow">
            <a:avLst>
              <a:gd name="adj1" fmla="val 50000"/>
              <a:gd name="adj2" fmla="val 44101"/>
            </a:avLst>
          </a:prstGeom>
          <a:solidFill>
            <a:srgbClr val="FFFFFF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vert="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S o u d c e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4" name="Picture 10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928670"/>
            <a:ext cx="1869034" cy="1773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785926"/>
            <a:ext cx="1257280" cy="631844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orel</a:t>
            </a:r>
            <a:endParaRPr lang="cs-CZ" sz="2000" b="1" dirty="0"/>
          </a:p>
        </p:txBody>
      </p:sp>
      <p:pic>
        <p:nvPicPr>
          <p:cNvPr id="2051" name="Picture 3" descr="C:\Users\oem\AppData\Local\Microsoft\Windows\Temporary Internet Files\Content.IE5\94V9Z0LL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15023"/>
            <a:ext cx="1191824" cy="1543369"/>
          </a:xfrm>
          <a:prstGeom prst="rect">
            <a:avLst/>
          </a:prstGeom>
          <a:noFill/>
        </p:spPr>
      </p:pic>
      <p:pic>
        <p:nvPicPr>
          <p:cNvPr id="2053" name="Picture 5" descr="C:\Users\oem\AppData\Local\Microsoft\Windows\Temporary Internet Files\Content.IE5\KG0GLPSC\MC9004447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497644"/>
            <a:ext cx="1285884" cy="1665174"/>
          </a:xfrm>
          <a:prstGeom prst="rect">
            <a:avLst/>
          </a:prstGeom>
          <a:noFill/>
        </p:spPr>
      </p:pic>
      <p:pic>
        <p:nvPicPr>
          <p:cNvPr id="2057" name="Picture 9" descr="C:\Users\oem\AppData\Local\Microsoft\Windows\Temporary Internet Files\Content.IE5\QXLCENH3\MC900088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1285" y="357166"/>
            <a:ext cx="1480341" cy="1421896"/>
          </a:xfrm>
          <a:prstGeom prst="rect">
            <a:avLst/>
          </a:prstGeom>
          <a:noFill/>
        </p:spPr>
      </p:pic>
      <p:pic>
        <p:nvPicPr>
          <p:cNvPr id="12" name="Picture 9" descr="C:\Users\oem\AppData\Local\Microsoft\Windows\Temporary Internet Files\Content.IE5\QXLCENH3\MC900088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00232" y="338093"/>
            <a:ext cx="1500198" cy="1440969"/>
          </a:xfrm>
          <a:prstGeom prst="rect">
            <a:avLst/>
          </a:prstGeom>
          <a:noFill/>
        </p:spPr>
      </p:pic>
      <p:pic>
        <p:nvPicPr>
          <p:cNvPr id="13" name="Picture 5" descr="C:\Users\oem\AppData\Local\Microsoft\Windows\Temporary Internet Files\Content.IE5\KG0GLPSC\MC9004447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3497644"/>
            <a:ext cx="1285884" cy="1665173"/>
          </a:xfrm>
          <a:prstGeom prst="rect">
            <a:avLst/>
          </a:prstGeom>
          <a:noFill/>
        </p:spPr>
      </p:pic>
      <p:pic>
        <p:nvPicPr>
          <p:cNvPr id="14" name="Picture 3" descr="C:\Users\oem\AppData\Local\Microsoft\Windows\Temporary Internet Files\Content.IE5\94V9Z0LL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285728"/>
            <a:ext cx="1214446" cy="1572664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2071670" y="1928802"/>
            <a:ext cx="178595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dva orl</a:t>
            </a:r>
            <a:r>
              <a:rPr lang="cs-CZ" sz="2000" b="1" dirty="0" smtClean="0">
                <a:solidFill>
                  <a:srgbClr val="FF0000"/>
                </a:solidFill>
              </a:rPr>
              <a:t>i </a:t>
            </a:r>
            <a:r>
              <a:rPr lang="cs-CZ" sz="2000" b="1" dirty="0" smtClean="0"/>
              <a:t>– 1.pád  množ. čísla 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714348" y="5500702"/>
            <a:ext cx="5629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sob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1857356" y="5429264"/>
            <a:ext cx="27347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vidím dva sob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r>
              <a:rPr lang="cs-CZ" sz="2000" b="1" dirty="0" smtClean="0"/>
              <a:t>– 4. pád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5786446" y="2071678"/>
            <a:ext cx="5549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pes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7143768" y="2000240"/>
            <a:ext cx="19010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</a:t>
            </a:r>
            <a:r>
              <a:rPr lang="cs-CZ" sz="2000" b="1" dirty="0" smtClean="0"/>
              <a:t>psov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r>
              <a:rPr lang="cs-CZ" sz="2000" b="1" dirty="0" smtClean="0"/>
              <a:t> – 3. pád</a:t>
            </a:r>
          </a:p>
          <a:p>
            <a:r>
              <a:rPr lang="cs-CZ" sz="2000" b="1" dirty="0" smtClean="0"/>
              <a:t>o psov</a:t>
            </a:r>
            <a:r>
              <a:rPr lang="cs-CZ" sz="2000" b="1" dirty="0" smtClean="0">
                <a:solidFill>
                  <a:srgbClr val="FF0000"/>
                </a:solidFill>
              </a:rPr>
              <a:t>i </a:t>
            </a:r>
            <a:r>
              <a:rPr lang="cs-CZ" sz="2000" b="1" dirty="0" smtClean="0"/>
              <a:t>– 6. pád </a:t>
            </a:r>
            <a:endParaRPr lang="cs-CZ" sz="2000" b="1" dirty="0"/>
          </a:p>
        </p:txBody>
      </p:sp>
      <p:pic>
        <p:nvPicPr>
          <p:cNvPr id="2058" name="Picture 10" descr="C:\Users\oem\AppData\Local\Microsoft\Windows\Temporary Internet Files\Content.IE5\94V9Z0LL\MC9004414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61113" y="3214686"/>
            <a:ext cx="1223748" cy="1544642"/>
          </a:xfrm>
          <a:prstGeom prst="rect">
            <a:avLst/>
          </a:prstGeom>
          <a:noFill/>
        </p:spPr>
      </p:pic>
      <p:pic>
        <p:nvPicPr>
          <p:cNvPr id="25" name="Picture 10" descr="C:\Users\oem\AppData\Local\Microsoft\Windows\Temporary Internet Files\Content.IE5\94V9Z0LL\MC9004414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3207695"/>
            <a:ext cx="1285884" cy="1623071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5429256" y="5214950"/>
            <a:ext cx="7986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holub</a:t>
            </a:r>
            <a:endParaRPr lang="cs-CZ" sz="2000" b="1" dirty="0"/>
          </a:p>
        </p:txBody>
      </p:sp>
      <p:sp>
        <p:nvSpPr>
          <p:cNvPr id="27" name="Obdélník 26"/>
          <p:cNvSpPr/>
          <p:nvPr/>
        </p:nvSpPr>
        <p:spPr>
          <a:xfrm>
            <a:off x="6643702" y="5072074"/>
            <a:ext cx="19818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 holub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r>
              <a:rPr lang="cs-CZ" sz="2000" b="1" dirty="0" smtClean="0"/>
              <a:t>– 7. pád</a:t>
            </a:r>
          </a:p>
          <a:p>
            <a:r>
              <a:rPr lang="cs-CZ" sz="2000" b="1" dirty="0" smtClean="0"/>
              <a:t>množ. čísla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4000"/>
                            </p:stCondLst>
                            <p:childTnLst>
                              <p:par>
                                <p:cTn id="5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6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8000"/>
                            </p:stCondLst>
                            <p:childTnLst>
                              <p:par>
                                <p:cTn id="6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19" grpId="0"/>
      <p:bldP spid="20" grpId="0"/>
      <p:bldP spid="22" grpId="0"/>
      <p:bldP spid="23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496"/>
            <a:ext cx="2714644" cy="57149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hrad – hrad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endParaRPr lang="cs-CZ" sz="2000" b="1" dirty="0"/>
          </a:p>
        </p:txBody>
      </p:sp>
      <p:pic>
        <p:nvPicPr>
          <p:cNvPr id="3074" name="Picture 2" descr="C:\Users\oem\AppData\Local\Microsoft\Windows\Temporary Internet Files\Content.IE5\4YGLMS3L\MC9002381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785794"/>
            <a:ext cx="1652631" cy="1926201"/>
          </a:xfrm>
          <a:prstGeom prst="rect">
            <a:avLst/>
          </a:prstGeom>
          <a:noFill/>
        </p:spPr>
      </p:pic>
      <p:pic>
        <p:nvPicPr>
          <p:cNvPr id="3075" name="Picture 3" descr="C:\Users\oem\AppData\Local\Microsoft\Windows\Temporary Internet Files\Content.IE5\4YGLMS3L\MC90031848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714356"/>
            <a:ext cx="1809598" cy="1812341"/>
          </a:xfrm>
          <a:prstGeom prst="rect">
            <a:avLst/>
          </a:prstGeom>
          <a:noFill/>
        </p:spPr>
      </p:pic>
      <p:pic>
        <p:nvPicPr>
          <p:cNvPr id="3077" name="Picture 5" descr="C:\Users\oem\AppData\Local\Microsoft\Windows\Temporary Internet Files\Content.IE5\4YGLMS3L\MC9004418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642918"/>
            <a:ext cx="1828800" cy="1828800"/>
          </a:xfrm>
          <a:prstGeom prst="rect">
            <a:avLst/>
          </a:prstGeom>
          <a:noFill/>
        </p:spPr>
      </p:pic>
      <p:pic>
        <p:nvPicPr>
          <p:cNvPr id="3079" name="Picture 7" descr="C:\Users\oem\AppData\Local\Microsoft\Windows\Temporary Internet Files\Content.IE5\4YGLMS3L\MM900283688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3571876"/>
            <a:ext cx="1928826" cy="1928826"/>
          </a:xfrm>
          <a:prstGeom prst="rect">
            <a:avLst/>
          </a:prstGeom>
          <a:noFill/>
        </p:spPr>
      </p:pic>
      <p:pic>
        <p:nvPicPr>
          <p:cNvPr id="3080" name="Picture 8" descr="C:\Users\oem\AppData\Local\Microsoft\Windows\Temporary Internet Files\Content.IE5\94V9Z0LL\MC9002811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57884" y="3857628"/>
            <a:ext cx="2035521" cy="1910281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357554" y="2857496"/>
            <a:ext cx="16210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trám – trám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57950" y="2786058"/>
            <a:ext cx="18479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strom – strom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14414" y="5572140"/>
            <a:ext cx="13605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zub – zub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43636" y="5857892"/>
            <a:ext cx="17718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pařez – pařez</a:t>
            </a:r>
            <a:r>
              <a:rPr lang="cs-CZ" sz="2000" b="1" dirty="0" smtClean="0">
                <a:solidFill>
                  <a:srgbClr val="FF0000"/>
                </a:solidFill>
              </a:rPr>
              <a:t>y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500"/>
                            </p:stCondLst>
                            <p:childTnLst>
                              <p:par>
                                <p:cTn id="26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5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500"/>
                            </p:stCondLst>
                            <p:childTnLst>
                              <p:par>
                                <p:cTn id="34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6500"/>
                            </p:stCondLst>
                            <p:childTnLst>
                              <p:par>
                                <p:cTn id="42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4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500"/>
                            </p:stCondLst>
                            <p:childTnLst>
                              <p:par>
                                <p:cTn id="4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85784" y="2500306"/>
            <a:ext cx="5400684" cy="631844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učitel – s učitel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oem\AppData\Local\Microsoft\Windows\Temporary Internet Files\Content.IE5\KG0GLPSC\MC900323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500041"/>
            <a:ext cx="1785950" cy="2102517"/>
          </a:xfrm>
          <a:prstGeom prst="rect">
            <a:avLst/>
          </a:prstGeom>
          <a:noFill/>
        </p:spPr>
      </p:pic>
      <p:pic>
        <p:nvPicPr>
          <p:cNvPr id="4100" name="Picture 4" descr="C:\Users\oem\AppData\Local\Microsoft\Windows\Temporary Internet Files\Content.IE5\4YGLMS3L\MC9003835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28603"/>
            <a:ext cx="2143140" cy="1995413"/>
          </a:xfrm>
          <a:prstGeom prst="rect">
            <a:avLst/>
          </a:prstGeom>
          <a:noFill/>
        </p:spPr>
      </p:pic>
      <p:pic>
        <p:nvPicPr>
          <p:cNvPr id="4102" name="Picture 6" descr="C:\Users\oem\AppData\Local\Microsoft\Windows\Temporary Internet Files\Content.IE5\4YGLMS3L\MC9002412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3429000"/>
            <a:ext cx="2143140" cy="2250636"/>
          </a:xfrm>
          <a:prstGeom prst="rect">
            <a:avLst/>
          </a:prstGeom>
          <a:noFill/>
        </p:spPr>
      </p:pic>
      <p:pic>
        <p:nvPicPr>
          <p:cNvPr id="4103" name="Picture 7" descr="C:\Users\oem\AppData\Local\Microsoft\Windows\Temporary Internet Files\Content.IE5\4YGLMS3L\MC900056536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3571876"/>
            <a:ext cx="1986048" cy="199101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572132" y="2500306"/>
            <a:ext cx="164974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vítěz – s vítěz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14480" y="5857892"/>
            <a:ext cx="290566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spisovatel – se spisovatel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0694" y="5715016"/>
            <a:ext cx="21324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majitel – s majitel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oem\AppData\Local\Microsoft\Windows\Temporary Internet Files\Content.IE5\94V9Z0LL\MC900290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14290"/>
            <a:ext cx="1857388" cy="1987569"/>
          </a:xfrm>
          <a:prstGeom prst="rect">
            <a:avLst/>
          </a:prstGeom>
          <a:noFill/>
        </p:spPr>
      </p:pic>
      <p:pic>
        <p:nvPicPr>
          <p:cNvPr id="5125" name="Picture 5" descr="C:\Users\oem\AppData\Local\Microsoft\Windows\Temporary Internet Files\Content.IE5\4YGLMS3L\MC900379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000372"/>
            <a:ext cx="2000264" cy="2098913"/>
          </a:xfrm>
          <a:prstGeom prst="rect">
            <a:avLst/>
          </a:prstGeom>
          <a:noFill/>
        </p:spPr>
      </p:pic>
      <p:pic>
        <p:nvPicPr>
          <p:cNvPr id="5126" name="Picture 6" descr="C:\Users\oem\AppData\Local\Microsoft\Windows\Temporary Internet Files\Content.IE5\QXLCENH3\MP9004236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2857496"/>
            <a:ext cx="1785950" cy="268548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214414" y="2357430"/>
            <a:ext cx="174034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stroj – se stroj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0694" y="2285992"/>
            <a:ext cx="16176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pytel – v pytl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5127" name="Picture 7" descr="C:\Users\oem\AppData\Local\Microsoft\Windows\Temporary Internet Files\Content.IE5\KG0GLPSC\MC9004119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364488"/>
            <a:ext cx="2143140" cy="203330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42976" y="5429264"/>
            <a:ext cx="16128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jetel – v jetel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5643578"/>
            <a:ext cx="18573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peníz – s peněz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43172" y="2571744"/>
            <a:ext cx="8229600" cy="1143000"/>
          </a:xfrm>
        </p:spPr>
        <p:txBody>
          <a:bodyPr>
            <a:normAutofit/>
          </a:bodyPr>
          <a:lstStyle/>
          <a:p>
            <a:r>
              <a:rPr lang="cs-CZ" sz="2200" b="1" dirty="0" smtClean="0"/>
              <a:t>hokejista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146" name="Picture 2" descr="C:\Users\oem\AppData\Local\Microsoft\Windows\Temporary Internet Files\Content.IE5\KG0GLPSC\MC900212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785794"/>
            <a:ext cx="1739189" cy="1831543"/>
          </a:xfrm>
          <a:prstGeom prst="rect">
            <a:avLst/>
          </a:prstGeom>
          <a:noFill/>
        </p:spPr>
      </p:pic>
      <p:pic>
        <p:nvPicPr>
          <p:cNvPr id="6148" name="Picture 4" descr="C:\Users\oem\AppData\Local\Microsoft\Windows\Temporary Internet Files\Content.IE5\QXLCENH3\MC90044036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28604"/>
            <a:ext cx="2286016" cy="2286016"/>
          </a:xfrm>
          <a:prstGeom prst="rect">
            <a:avLst/>
          </a:prstGeom>
          <a:noFill/>
        </p:spPr>
      </p:pic>
      <p:pic>
        <p:nvPicPr>
          <p:cNvPr id="6149" name="Picture 5" descr="C:\Users\oem\AppData\Local\Microsoft\Windows\Temporary Internet Files\Content.IE5\QXLCENH3\MC9003542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3642546"/>
            <a:ext cx="1953845" cy="1948601"/>
          </a:xfrm>
          <a:prstGeom prst="rect">
            <a:avLst/>
          </a:prstGeom>
          <a:noFill/>
        </p:spPr>
      </p:pic>
      <p:pic>
        <p:nvPicPr>
          <p:cNvPr id="6150" name="Picture 6" descr="C:\Users\oem\AppData\Local\Microsoft\Windows\Temporary Internet Files\Content.IE5\KG0GLPSC\MC900191871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3786190"/>
            <a:ext cx="1898599" cy="183727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143636" y="285749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fotbalista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643042" y="5715016"/>
            <a:ext cx="264319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basketbalista</a:t>
            </a:r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857884" y="557214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snowboardista</a:t>
            </a:r>
          </a:p>
          <a:p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1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86116" y="3143248"/>
            <a:ext cx="5186370" cy="56040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vládce</a:t>
            </a:r>
            <a:endParaRPr lang="cs-CZ" sz="2000" b="1" dirty="0"/>
          </a:p>
        </p:txBody>
      </p:sp>
      <p:pic>
        <p:nvPicPr>
          <p:cNvPr id="7170" name="Picture 2" descr="C:\Users\oem\AppData\Local\Microsoft\Windows\Temporary Internet Files\Content.IE5\4YGLMS3L\MM90033702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71480"/>
            <a:ext cx="2357454" cy="2182828"/>
          </a:xfrm>
          <a:prstGeom prst="rect">
            <a:avLst/>
          </a:prstGeom>
          <a:noFill/>
        </p:spPr>
      </p:pic>
      <p:pic>
        <p:nvPicPr>
          <p:cNvPr id="7171" name="Picture 3" descr="C:\Users\oem\AppData\Local\Microsoft\Windows\Temporary Internet Files\Content.IE5\QXLCENH3\MC90028109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500042"/>
            <a:ext cx="1515956" cy="2571768"/>
          </a:xfrm>
          <a:prstGeom prst="rect">
            <a:avLst/>
          </a:prstGeom>
          <a:noFill/>
        </p:spPr>
      </p:pic>
      <p:pic>
        <p:nvPicPr>
          <p:cNvPr id="7172" name="Picture 4" descr="C:\Users\oem\AppData\Local\Microsoft\Windows\Temporary Internet Files\Content.IE5\KG0GLPSC\MC90043489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08" y="3429000"/>
            <a:ext cx="2071400" cy="2071400"/>
          </a:xfrm>
          <a:prstGeom prst="rect">
            <a:avLst/>
          </a:prstGeom>
          <a:noFill/>
        </p:spPr>
      </p:pic>
      <p:pic>
        <p:nvPicPr>
          <p:cNvPr id="7173" name="Picture 5" descr="C:\Users\oem\AppData\Local\Microsoft\Windows\Temporary Internet Files\Content.IE5\KG0GLPSC\MC90023343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3643314"/>
            <a:ext cx="1811232" cy="232948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214414" y="2928934"/>
            <a:ext cx="9380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soudce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2357422" y="5643578"/>
            <a:ext cx="12991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strojvůdce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6500826" y="5929330"/>
            <a:ext cx="92012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strážce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Pán	hrad	muž	stroj	předseda	soudce</a:t>
            </a:r>
            <a:r>
              <a:rPr lang="cs-CZ" sz="2000" b="1" dirty="0" smtClean="0">
                <a:solidFill>
                  <a:srgbClr val="C00000"/>
                </a:solidFill>
              </a:rPr>
              <a:t/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1800" b="1" dirty="0" smtClean="0">
                <a:solidFill>
                  <a:srgbClr val="C00000"/>
                </a:solidFill>
              </a:rPr>
              <a:t>spoj vzory rodu mužského se správným obláčkem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571472" y="1428736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dělník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3071802" y="1428736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obyvatel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5500694" y="1357298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keř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7143768" y="2071678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míč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642910" y="2786058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mlýn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2928926" y="2786058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porotce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5143504" y="2786058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kolega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571472" y="3929066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úředník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071802" y="3929066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zub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6215074" y="3786190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jitrocel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571472" y="5429264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holič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143240" y="4929198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zajíc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5643570" y="4857760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komín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6929454" y="5715016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Ondra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4000496" y="5786454"/>
            <a:ext cx="1785950" cy="6429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klíč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6000"/>
                            </p:stCondLst>
                            <p:childTnLst>
                              <p:par>
                                <p:cTn id="4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0"/>
                            </p:stCondLst>
                            <p:childTnLst>
                              <p:par>
                                <p:cTn id="5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2000"/>
                            </p:stCondLst>
                            <p:childTnLst>
                              <p:par>
                                <p:cTn id="5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4000"/>
                            </p:stCondLst>
                            <p:childTnLst>
                              <p:par>
                                <p:cTn id="6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6000"/>
                            </p:stCondLst>
                            <p:childTnLst>
                              <p:par>
                                <p:cTn id="6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8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0"/>
                            </p:stCondLst>
                            <p:childTnLst>
                              <p:par>
                                <p:cTn id="7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222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orel</vt:lpstr>
      <vt:lpstr>hrad – hrady </vt:lpstr>
      <vt:lpstr>učitel – s učiteli</vt:lpstr>
      <vt:lpstr>Prezentace aplikace PowerPoint</vt:lpstr>
      <vt:lpstr>hokejista </vt:lpstr>
      <vt:lpstr>vládce</vt:lpstr>
      <vt:lpstr>Pán hrad muž stroj předseda soudce spoj vzory rodu mužského se správným obláčkem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hornakova</cp:lastModifiedBy>
  <cp:revision>48</cp:revision>
  <dcterms:created xsi:type="dcterms:W3CDTF">2011-10-31T18:20:54Z</dcterms:created>
  <dcterms:modified xsi:type="dcterms:W3CDTF">2013-06-23T18:42:15Z</dcterms:modified>
</cp:coreProperties>
</file>