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4" r:id="rId3"/>
    <p:sldId id="257" r:id="rId4"/>
    <p:sldId id="258" r:id="rId5"/>
    <p:sldId id="259" r:id="rId6"/>
    <p:sldId id="265" r:id="rId7"/>
    <p:sldId id="260" r:id="rId8"/>
    <p:sldId id="266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0099"/>
    <a:srgbClr val="FF0000"/>
    <a:srgbClr val="FFFF00"/>
    <a:srgbClr val="66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9" d="100"/>
          <a:sy n="79" d="100"/>
        </p:scale>
        <p:origin x="-900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872679-57DF-4F7B-A7AD-07CC940268AD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1AA953-A17A-4FCD-AF6C-440BB96E77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23365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2E55-F003-4490-B924-D0853B5CADF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1AFDC-3EB3-4C08-9EC7-B33FDD934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4561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2E55-F003-4490-B924-D0853B5CADF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1AFDC-3EB3-4C08-9EC7-B33FDD934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57197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2E55-F003-4490-B924-D0853B5CADF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1AFDC-3EB3-4C08-9EC7-B33FDD934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457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2E55-F003-4490-B924-D0853B5CADF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1AFDC-3EB3-4C08-9EC7-B33FDD934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5478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2E55-F003-4490-B924-D0853B5CADF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1AFDC-3EB3-4C08-9EC7-B33FDD934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58400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2E55-F003-4490-B924-D0853B5CADF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1AFDC-3EB3-4C08-9EC7-B33FDD934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04409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2E55-F003-4490-B924-D0853B5CADF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1AFDC-3EB3-4C08-9EC7-B33FDD934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4481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2E55-F003-4490-B924-D0853B5CADF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1AFDC-3EB3-4C08-9EC7-B33FDD934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274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2E55-F003-4490-B924-D0853B5CADF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1AFDC-3EB3-4C08-9EC7-B33FDD934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6238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2E55-F003-4490-B924-D0853B5CADF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1AFDC-3EB3-4C08-9EC7-B33FDD934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07135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2E55-F003-4490-B924-D0853B5CADF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1AFDC-3EB3-4C08-9EC7-B33FDD934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6183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CA2E55-F003-4490-B924-D0853B5CADF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01AFDC-3EB3-4C08-9EC7-B33FDD934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8254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32656"/>
            <a:ext cx="5781675" cy="1447800"/>
          </a:xfrm>
          <a:prstGeom prst="rect">
            <a:avLst/>
          </a:prstGeo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VY_32_INOVACE_05_16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57224" y="1428736"/>
            <a:ext cx="750099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857224" y="1714488"/>
            <a:ext cx="7929618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Škola: Základní škola Trávníky Otrokovice, příspěvková organizace</a:t>
            </a:r>
          </a:p>
          <a:p>
            <a:r>
              <a:rPr lang="cs-CZ" sz="2000" dirty="0" smtClean="0"/>
              <a:t>Číslo projektu: CZ.1.07/1.4.00/21.2637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857224" y="2571744"/>
            <a:ext cx="764386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 – SA 3.0. Odkazy a citace jsou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platné k datu vytvoření této práce.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57224" y="3429000"/>
            <a:ext cx="707236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819275" algn="l"/>
              </a:tabLst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Všechny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objekty  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k vytvoření tohoto materiálu jsou součástí softwaru Microsoft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®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Office.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819275" algn="l"/>
              </a:tabLst>
            </a:pPr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819275" algn="l"/>
              </a:tabLst>
            </a:pPr>
            <a:endParaRPr lang="cs-CZ" sz="20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27584" y="4221088"/>
            <a:ext cx="7429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na všech typech škol a školských zařízeních. Jakékoliv další využití podléhá autorskému zákonu.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2000" dirty="0" smtClean="0">
              <a:latin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Calibri" pitchFamily="34" charset="0"/>
                <a:cs typeface="Times New Roman" pitchFamily="18" charset="0"/>
              </a:rPr>
              <a:t>Texty jsou vlastní originální tvorbou autora.</a:t>
            </a:r>
            <a:endParaRPr lang="cs-CZ" sz="2000" dirty="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39702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900" dirty="0" smtClean="0"/>
              <a:t>Název:			Předložky s, z	</a:t>
            </a:r>
          </a:p>
          <a:p>
            <a:r>
              <a:rPr lang="cs-CZ" sz="1900" dirty="0" smtClean="0"/>
              <a:t>Autor:			Mgr. Dana Staňková</a:t>
            </a:r>
          </a:p>
          <a:p>
            <a:r>
              <a:rPr lang="cs-CZ" sz="1900" dirty="0" smtClean="0"/>
              <a:t>Vytvořeno:			11. 1. 2012</a:t>
            </a:r>
          </a:p>
          <a:p>
            <a:r>
              <a:rPr lang="cs-CZ" sz="1900" dirty="0" smtClean="0"/>
              <a:t>Ročník:			5. ročník</a:t>
            </a:r>
          </a:p>
          <a:p>
            <a:r>
              <a:rPr lang="cs-CZ" sz="1900" dirty="0" smtClean="0"/>
              <a:t>Vzdělávací oblast:		Jazyk a jazyková komunikace</a:t>
            </a:r>
          </a:p>
          <a:p>
            <a:r>
              <a:rPr lang="cs-CZ" sz="1900" dirty="0" smtClean="0"/>
              <a:t>Vzdělávací obor:		Český jazyk a literatura</a:t>
            </a:r>
          </a:p>
          <a:p>
            <a:r>
              <a:rPr lang="cs-CZ" sz="1900" dirty="0" smtClean="0"/>
              <a:t>Tematický okruh:		Jazyková výchova</a:t>
            </a:r>
          </a:p>
          <a:p>
            <a:r>
              <a:rPr lang="cs-CZ" sz="1900" dirty="0" smtClean="0"/>
              <a:t>Téma:			Předložky s, z</a:t>
            </a:r>
          </a:p>
          <a:p>
            <a:r>
              <a:rPr lang="cs-CZ" sz="1900" dirty="0" smtClean="0"/>
              <a:t>Pomůcky:			Interaktivní tabule, psací potřeby, notebook</a:t>
            </a:r>
          </a:p>
          <a:p>
            <a:r>
              <a:rPr lang="cs-CZ" sz="1900" dirty="0" smtClean="0"/>
              <a:t>Anotace:			Prezentace je zaměřena na 					                  procvičování psaní předložek s, z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6165304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VY_32_INOVACE_05_16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6012160" y="836712"/>
            <a:ext cx="2808312" cy="2016224"/>
          </a:xfrm>
          <a:prstGeom prst="cloudCallou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Jít   </a:t>
            </a:r>
            <a:r>
              <a:rPr lang="cs-CZ" sz="3200" b="1" u="sng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batohem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2483768" y="764704"/>
            <a:ext cx="2520280" cy="1584176"/>
          </a:xfrm>
          <a:prstGeom prst="cloudCallou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  <a:latin typeface="Comic Sans MS" pitchFamily="66" charset="0"/>
              </a:rPr>
              <a:t>Sjíždět   </a:t>
            </a:r>
            <a:r>
              <a:rPr lang="cs-CZ" sz="2800" b="1" u="sng" dirty="0" smtClean="0">
                <a:solidFill>
                  <a:schemeClr val="tx2"/>
                </a:solidFill>
                <a:latin typeface="Comic Sans MS" pitchFamily="66" charset="0"/>
              </a:rPr>
              <a:t>z</a:t>
            </a:r>
            <a:r>
              <a:rPr lang="cs-CZ" sz="2800" b="1" dirty="0" smtClean="0">
                <a:solidFill>
                  <a:schemeClr val="tx2"/>
                </a:solidFill>
                <a:latin typeface="Comic Sans MS" pitchFamily="66" charset="0"/>
              </a:rPr>
              <a:t>  kopce.</a:t>
            </a:r>
            <a:endParaRPr lang="cs-CZ" sz="2800" b="1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6165304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VY_32_INOVACE_05_16</a:t>
            </a:r>
            <a:endParaRPr lang="cs-CZ" dirty="0"/>
          </a:p>
        </p:txBody>
      </p:sp>
      <p:pic>
        <p:nvPicPr>
          <p:cNvPr id="3074" name="Picture 2" descr="C:\Documents and Settings\stankova\Local Settings\Temporary Internet Files\Content.IE5\ANQVE3XX\MC9000902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852936"/>
            <a:ext cx="3873018" cy="2777859"/>
          </a:xfrm>
          <a:prstGeom prst="rect">
            <a:avLst/>
          </a:prstGeom>
          <a:noFill/>
        </p:spPr>
      </p:pic>
      <p:pic>
        <p:nvPicPr>
          <p:cNvPr id="3076" name="Picture 4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924944"/>
            <a:ext cx="2160240" cy="32957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0682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25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431"/>
            <a:ext cx="9144000" cy="6865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0099"/>
                </a:solidFill>
                <a:latin typeface="Comic Sans MS" pitchFamily="66" charset="0"/>
              </a:rPr>
              <a:t>Pravidla pro psaní předložek </a:t>
            </a:r>
            <a:br>
              <a:rPr lang="cs-CZ" b="1" u="sng" dirty="0" smtClean="0">
                <a:solidFill>
                  <a:srgbClr val="000099"/>
                </a:solidFill>
                <a:latin typeface="Comic Sans MS" pitchFamily="66" charset="0"/>
              </a:rPr>
            </a:br>
            <a:r>
              <a:rPr lang="cs-CZ" b="1" u="sng" dirty="0" smtClean="0">
                <a:solidFill>
                  <a:srgbClr val="000099"/>
                </a:solidFill>
                <a:latin typeface="Comic Sans MS" pitchFamily="66" charset="0"/>
              </a:rPr>
              <a:t> s , z</a:t>
            </a:r>
            <a:endParaRPr lang="cs-CZ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Předložka </a:t>
            </a:r>
            <a:r>
              <a:rPr lang="cs-CZ" sz="4000" b="1" u="sng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  se pojí se sedmým pádem.</a:t>
            </a:r>
          </a:p>
          <a:p>
            <a:r>
              <a:rPr lang="cs-CZ" sz="4000" b="1" dirty="0" smtClean="0">
                <a:solidFill>
                  <a:srgbClr val="663300"/>
                </a:solidFill>
                <a:latin typeface="Comic Sans MS" pitchFamily="66" charset="0"/>
              </a:rPr>
              <a:t>Předložka  z  se pojí s druhým pádem.</a:t>
            </a:r>
            <a:endParaRPr lang="cs-CZ" sz="4000" b="1" dirty="0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6093296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VY_32_INOVACE_05_16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05019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50"/>
                            </p:stCondLst>
                            <p:childTnLst>
                              <p:par>
                                <p:cTn id="18" presetID="45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4836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rgbClr val="000099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0099"/>
                </a:solidFill>
                <a:latin typeface="Comic Sans MS" pitchFamily="66" charset="0"/>
              </a:rPr>
              <a:t>Příklady vět s předložkami   </a:t>
            </a:r>
            <a:r>
              <a:rPr lang="cs-CZ" sz="3600" b="1" u="sng" dirty="0" smtClean="0">
                <a:solidFill>
                  <a:srgbClr val="000099"/>
                </a:solidFill>
                <a:latin typeface="Comic Sans MS" pitchFamily="66" charset="0"/>
              </a:rPr>
              <a:t>s .</a:t>
            </a:r>
            <a:endParaRPr lang="cs-CZ" sz="3600" b="1" u="sng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997839"/>
            <a:ext cx="81071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Setkal jsem se </a:t>
            </a:r>
            <a:r>
              <a:rPr lang="cs-CZ" sz="3600" b="1" dirty="0">
                <a:solidFill>
                  <a:srgbClr val="FF0000"/>
                </a:solidFill>
                <a:latin typeface="Comic Sans MS" pitchFamily="66" charset="0"/>
              </a:rPr>
              <a:t>_</a:t>
            </a:r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 Petrem.</a:t>
            </a:r>
          </a:p>
          <a:p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Honza 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_ </a:t>
            </a:r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Markem lyžovali.</a:t>
            </a:r>
          </a:p>
          <a:p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Rozhodčí mluvil </a:t>
            </a:r>
            <a:r>
              <a:rPr lang="cs-CZ" sz="3600" b="1" dirty="0">
                <a:solidFill>
                  <a:srgbClr val="FF0000"/>
                </a:solidFill>
                <a:latin typeface="Comic Sans MS" pitchFamily="66" charset="0"/>
              </a:rPr>
              <a:t>_</a:t>
            </a:r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 hráči.</a:t>
            </a:r>
          </a:p>
          <a:p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Neuměl pracovat </a:t>
            </a:r>
            <a:r>
              <a:rPr lang="cs-CZ" sz="3600" b="1" dirty="0">
                <a:solidFill>
                  <a:srgbClr val="FF0000"/>
                </a:solidFill>
                <a:latin typeface="Comic Sans MS" pitchFamily="66" charset="0"/>
              </a:rPr>
              <a:t>_</a:t>
            </a:r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 počítačem.  Mám rád tlačenku </a:t>
            </a:r>
            <a:r>
              <a:rPr lang="cs-CZ" sz="3600" b="1" dirty="0">
                <a:solidFill>
                  <a:srgbClr val="FF0000"/>
                </a:solidFill>
                <a:latin typeface="Comic Sans MS" pitchFamily="66" charset="0"/>
              </a:rPr>
              <a:t>_</a:t>
            </a:r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 cibulí.</a:t>
            </a:r>
          </a:p>
          <a:p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Jana má radši salát </a:t>
            </a:r>
            <a:r>
              <a:rPr lang="cs-CZ" sz="3600" b="1" dirty="0">
                <a:solidFill>
                  <a:srgbClr val="FF0000"/>
                </a:solidFill>
                <a:latin typeface="Comic Sans MS" pitchFamily="66" charset="0"/>
              </a:rPr>
              <a:t>_</a:t>
            </a:r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 rajčaty </a:t>
            </a:r>
          </a:p>
          <a:p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a </a:t>
            </a:r>
            <a:r>
              <a:rPr lang="cs-CZ" sz="3600" b="1" dirty="0">
                <a:solidFill>
                  <a:srgbClr val="FF0000"/>
                </a:solidFill>
                <a:latin typeface="Comic Sans MS" pitchFamily="66" charset="0"/>
              </a:rPr>
              <a:t>_</a:t>
            </a:r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 paprikou.</a:t>
            </a:r>
            <a:endParaRPr lang="cs-CZ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6237312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VY_32_INOVACE_05_16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28823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500"/>
                            </p:stCondLst>
                            <p:childTnLst>
                              <p:par>
                                <p:cTn id="2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500"/>
                            </p:stCondLst>
                            <p:childTnLst>
                              <p:par>
                                <p:cTn id="4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8500"/>
                            </p:stCondLst>
                            <p:childTnLst>
                              <p:par>
                                <p:cTn id="6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500"/>
                            </p:stCondLst>
                            <p:childTnLst>
                              <p:par>
                                <p:cTn id="7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2500"/>
                            </p:stCondLst>
                            <p:childTnLst>
                              <p:par>
                                <p:cTn id="9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875" y="-23813"/>
            <a:ext cx="9175750" cy="690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Správné řešení: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Setkal jsem se </a:t>
            </a:r>
            <a:r>
              <a:rPr lang="cs-CZ" dirty="0"/>
              <a:t>s</a:t>
            </a:r>
            <a:r>
              <a:rPr lang="cs-CZ" dirty="0">
                <a:solidFill>
                  <a:srgbClr val="FF0000"/>
                </a:solidFill>
              </a:rPr>
              <a:t> Petrem.</a:t>
            </a:r>
          </a:p>
          <a:p>
            <a:r>
              <a:rPr lang="cs-CZ" dirty="0">
                <a:solidFill>
                  <a:srgbClr val="FF0000"/>
                </a:solidFill>
              </a:rPr>
              <a:t>Honza </a:t>
            </a:r>
            <a:r>
              <a:rPr lang="cs-CZ" dirty="0"/>
              <a:t>s </a:t>
            </a:r>
            <a:r>
              <a:rPr lang="cs-CZ" dirty="0">
                <a:solidFill>
                  <a:srgbClr val="FF0000"/>
                </a:solidFill>
              </a:rPr>
              <a:t>Markem lyžovali.</a:t>
            </a:r>
          </a:p>
          <a:p>
            <a:r>
              <a:rPr lang="cs-CZ" dirty="0">
                <a:solidFill>
                  <a:srgbClr val="FF0000"/>
                </a:solidFill>
              </a:rPr>
              <a:t>Rozhodčí mluvil </a:t>
            </a:r>
            <a:r>
              <a:rPr lang="cs-CZ" dirty="0"/>
              <a:t>s</a:t>
            </a:r>
            <a:r>
              <a:rPr lang="cs-CZ" dirty="0">
                <a:solidFill>
                  <a:srgbClr val="FF0000"/>
                </a:solidFill>
              </a:rPr>
              <a:t> hráči.</a:t>
            </a:r>
          </a:p>
          <a:p>
            <a:r>
              <a:rPr lang="cs-CZ" dirty="0">
                <a:solidFill>
                  <a:srgbClr val="FF0000"/>
                </a:solidFill>
              </a:rPr>
              <a:t>Neuměl pracovat </a:t>
            </a:r>
            <a:r>
              <a:rPr lang="cs-CZ" dirty="0"/>
              <a:t>s</a:t>
            </a:r>
            <a:r>
              <a:rPr lang="cs-CZ" dirty="0">
                <a:solidFill>
                  <a:srgbClr val="FF0000"/>
                </a:solidFill>
              </a:rPr>
              <a:t> počítačem.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Mám rád tlačenku </a:t>
            </a:r>
            <a:r>
              <a:rPr lang="cs-CZ" dirty="0"/>
              <a:t>s</a:t>
            </a:r>
            <a:r>
              <a:rPr lang="cs-CZ" dirty="0">
                <a:solidFill>
                  <a:srgbClr val="FF0000"/>
                </a:solidFill>
              </a:rPr>
              <a:t> cibulí.</a:t>
            </a:r>
          </a:p>
          <a:p>
            <a:r>
              <a:rPr lang="cs-CZ" dirty="0">
                <a:solidFill>
                  <a:srgbClr val="FF0000"/>
                </a:solidFill>
              </a:rPr>
              <a:t>Jana má radši salát </a:t>
            </a:r>
            <a:r>
              <a:rPr lang="cs-CZ" dirty="0"/>
              <a:t>s</a:t>
            </a:r>
            <a:r>
              <a:rPr lang="cs-CZ" dirty="0">
                <a:solidFill>
                  <a:srgbClr val="FF0000"/>
                </a:solidFill>
              </a:rPr>
              <a:t> rajčaty </a:t>
            </a:r>
          </a:p>
          <a:p>
            <a:r>
              <a:rPr lang="cs-CZ" dirty="0">
                <a:solidFill>
                  <a:srgbClr val="FF0000"/>
                </a:solidFill>
              </a:rPr>
              <a:t>a </a:t>
            </a:r>
            <a:r>
              <a:rPr lang="cs-CZ" dirty="0"/>
              <a:t>s</a:t>
            </a:r>
            <a:r>
              <a:rPr lang="cs-CZ" dirty="0">
                <a:solidFill>
                  <a:srgbClr val="FF0000"/>
                </a:solidFill>
              </a:rPr>
              <a:t> paprikou.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89994" y="6165304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VY_32_INOVACE_05_16</a:t>
            </a:r>
          </a:p>
        </p:txBody>
      </p:sp>
    </p:spTree>
    <p:extLst>
      <p:ext uri="{BB962C8B-B14F-4D97-AF65-F5344CB8AC3E}">
        <p14:creationId xmlns="" xmlns:p14="http://schemas.microsoft.com/office/powerpoint/2010/main" val="417266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250"/>
                            </p:stCondLst>
                            <p:childTnLst>
                              <p:par>
                                <p:cTn id="15" presetID="4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4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750"/>
                            </p:stCondLst>
                            <p:childTnLst>
                              <p:par>
                                <p:cTn id="27" presetID="4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500"/>
                            </p:stCondLst>
                            <p:childTnLst>
                              <p:par>
                                <p:cTn id="33" presetID="4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250"/>
                            </p:stCondLst>
                            <p:childTnLst>
                              <p:par>
                                <p:cTn id="39" presetID="4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8000"/>
                            </p:stCondLst>
                            <p:childTnLst>
                              <p:par>
                                <p:cTn id="45" presetID="4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Příklady vět s předložkami  </a:t>
            </a:r>
            <a:r>
              <a:rPr lang="cs-CZ" sz="3600" b="1" u="sng" dirty="0" smtClean="0">
                <a:solidFill>
                  <a:srgbClr val="FF0000"/>
                </a:solidFill>
                <a:latin typeface="Comic Sans MS" pitchFamily="66" charset="0"/>
              </a:rPr>
              <a:t>z .</a:t>
            </a:r>
            <a:endParaRPr lang="cs-CZ" sz="3600" b="1" u="sng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1628800"/>
            <a:ext cx="691276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Děti vystupovaly </a:t>
            </a:r>
            <a:r>
              <a:rPr lang="cs-CZ" sz="3600" b="1" dirty="0" smtClean="0">
                <a:latin typeface="Comic Sans MS" pitchFamily="66" charset="0"/>
              </a:rPr>
              <a:t>_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 vlaku.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Květináč vypadl </a:t>
            </a:r>
            <a:r>
              <a:rPr lang="cs-CZ" sz="3600" b="1" dirty="0">
                <a:latin typeface="Comic Sans MS" pitchFamily="66" charset="0"/>
              </a:rPr>
              <a:t>_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 okna.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Řidič vyjel </a:t>
            </a:r>
            <a:r>
              <a:rPr lang="cs-CZ" sz="3600" b="1" dirty="0">
                <a:latin typeface="Comic Sans MS" pitchFamily="66" charset="0"/>
              </a:rPr>
              <a:t>_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 parkoviště.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Jirka sundal kabát </a:t>
            </a:r>
            <a:r>
              <a:rPr lang="cs-CZ" sz="3600" b="1" dirty="0">
                <a:latin typeface="Comic Sans MS" pitchFamily="66" charset="0"/>
              </a:rPr>
              <a:t>_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 věšáku.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Svíčka je vyrobena </a:t>
            </a:r>
            <a:r>
              <a:rPr lang="cs-CZ" sz="3600" b="1" dirty="0">
                <a:latin typeface="Comic Sans MS" pitchFamily="66" charset="0"/>
              </a:rPr>
              <a:t>_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vosku.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Princezna vyšla </a:t>
            </a:r>
            <a:r>
              <a:rPr lang="cs-CZ" sz="3600" b="1" dirty="0">
                <a:latin typeface="Comic Sans MS" pitchFamily="66" charset="0"/>
              </a:rPr>
              <a:t>_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 zámku.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6021288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VY_32_INOVACE_05_16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56081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875" y="-26988"/>
            <a:ext cx="9175750" cy="691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Správná řešení: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Děti vystupovaly </a:t>
            </a: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/>
              <a:t> vlaku.</a:t>
            </a:r>
          </a:p>
          <a:p>
            <a:r>
              <a:rPr lang="cs-CZ" dirty="0"/>
              <a:t>Květináč vypadl </a:t>
            </a: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/>
              <a:t> okna.</a:t>
            </a:r>
          </a:p>
          <a:p>
            <a:r>
              <a:rPr lang="cs-CZ" dirty="0"/>
              <a:t>Řidič vyjel </a:t>
            </a: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/>
              <a:t> parkoviště.</a:t>
            </a:r>
          </a:p>
          <a:p>
            <a:r>
              <a:rPr lang="cs-CZ" dirty="0"/>
              <a:t>Jirka sundal kabát </a:t>
            </a: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/>
              <a:t> věšáku.</a:t>
            </a:r>
          </a:p>
          <a:p>
            <a:r>
              <a:rPr lang="cs-CZ" dirty="0"/>
              <a:t>Svíčka je vyrobena </a:t>
            </a: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/>
              <a:t> vosku.</a:t>
            </a:r>
          </a:p>
          <a:p>
            <a:r>
              <a:rPr lang="cs-CZ" dirty="0"/>
              <a:t>Princezna vyšla </a:t>
            </a:r>
            <a:r>
              <a:rPr lang="cs-CZ" dirty="0">
                <a:solidFill>
                  <a:srgbClr val="FF0000"/>
                </a:solidFill>
              </a:rPr>
              <a:t>ze</a:t>
            </a:r>
            <a:r>
              <a:rPr lang="cs-CZ" dirty="0"/>
              <a:t> zámku.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012160" y="6093296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VY_32_INOVACE_05_16</a:t>
            </a:r>
          </a:p>
        </p:txBody>
      </p:sp>
    </p:spTree>
    <p:extLst>
      <p:ext uri="{BB962C8B-B14F-4D97-AF65-F5344CB8AC3E}">
        <p14:creationId xmlns="" xmlns:p14="http://schemas.microsoft.com/office/powerpoint/2010/main" val="3743044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5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500"/>
                            </p:stCondLst>
                            <p:childTnLst>
                              <p:par>
                                <p:cTn id="28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500"/>
                            </p:stCondLst>
                            <p:childTnLst>
                              <p:par>
                                <p:cTn id="34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500"/>
                            </p:stCondLst>
                            <p:childTnLst>
                              <p:par>
                                <p:cTn id="40" presetID="4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0099"/>
                </a:solidFill>
                <a:latin typeface="Comic Sans MS" pitchFamily="66" charset="0"/>
              </a:rPr>
              <a:t>Tvořte věty s předložkou s podle obrázků.</a:t>
            </a:r>
            <a:endParaRPr lang="cs-CZ" sz="3200" b="1" dirty="0">
              <a:solidFill>
                <a:srgbClr val="000099"/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6165304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VY_32_INOVACE_05_16</a:t>
            </a:r>
            <a:endParaRPr lang="cs-CZ" dirty="0"/>
          </a:p>
        </p:txBody>
      </p:sp>
      <p:pic>
        <p:nvPicPr>
          <p:cNvPr id="1026" name="Picture 2" descr="C:\Documents and Settings\stankova\Local Settings\Temporary Internet Files\Content.IE5\H740NB8P\MP9004465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00808"/>
            <a:ext cx="2295732" cy="1772816"/>
          </a:xfrm>
          <a:prstGeom prst="rect">
            <a:avLst/>
          </a:prstGeom>
          <a:noFill/>
        </p:spPr>
      </p:pic>
      <p:pic>
        <p:nvPicPr>
          <p:cNvPr id="1027" name="Picture 3" descr="C:\Documents and Settings\stankova\Local Settings\Temporary Internet Files\Content.IE5\XQH1LBWW\MC9002331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556792"/>
            <a:ext cx="2276656" cy="1928717"/>
          </a:xfrm>
          <a:prstGeom prst="rect">
            <a:avLst/>
          </a:prstGeom>
          <a:noFill/>
        </p:spPr>
      </p:pic>
      <p:pic>
        <p:nvPicPr>
          <p:cNvPr id="1028" name="Picture 4" descr="C:\Documents and Settings\stankova\Local Settings\Temporary Internet Files\Content.IE5\NX3PLAMZ\MP90044658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1196752"/>
            <a:ext cx="1813858" cy="2348880"/>
          </a:xfrm>
          <a:prstGeom prst="rect">
            <a:avLst/>
          </a:prstGeom>
          <a:noFill/>
        </p:spPr>
      </p:pic>
      <p:pic>
        <p:nvPicPr>
          <p:cNvPr id="1029" name="Picture 5" descr="C:\Documents and Settings\stankova\Local Settings\Temporary Internet Files\Content.IE5\G7ZBWPAN\MC90039647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4005064"/>
            <a:ext cx="1649578" cy="1827886"/>
          </a:xfrm>
          <a:prstGeom prst="rect">
            <a:avLst/>
          </a:prstGeom>
          <a:noFill/>
        </p:spPr>
      </p:pic>
      <p:pic>
        <p:nvPicPr>
          <p:cNvPr id="1030" name="Picture 6" descr="C:\Documents and Settings\stankova\Local Settings\Temporary Internet Files\Content.IE5\NX3PLAMZ\MC90042837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509120"/>
            <a:ext cx="1539534" cy="1493515"/>
          </a:xfrm>
          <a:prstGeom prst="rect">
            <a:avLst/>
          </a:prstGeom>
          <a:noFill/>
        </p:spPr>
      </p:pic>
      <p:pic>
        <p:nvPicPr>
          <p:cNvPr id="1031" name="Picture 7" descr="C:\Program Files\Microsoft Office\MEDIA\CAGCAT10\j0292152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4077072"/>
            <a:ext cx="1538935" cy="182605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60602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2" y="0"/>
            <a:ext cx="9125388" cy="6908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0099"/>
                </a:solidFill>
                <a:latin typeface="Comic Sans MS" pitchFamily="66" charset="0"/>
              </a:rPr>
              <a:t>Tvořte věty s předložkou z podle obrázků.</a:t>
            </a:r>
            <a:endParaRPr lang="cs-CZ" sz="3200" b="1" dirty="0">
              <a:solidFill>
                <a:srgbClr val="000099"/>
              </a:solidFill>
              <a:latin typeface="Comic Sans MS" pitchFamily="66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53491"/>
            <a:ext cx="2596493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95536" y="6237312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VY_32_INOVACE_05_16</a:t>
            </a:r>
            <a:endParaRPr lang="cs-CZ" dirty="0"/>
          </a:p>
        </p:txBody>
      </p:sp>
      <p:pic>
        <p:nvPicPr>
          <p:cNvPr id="2050" name="Picture 2" descr="C:\Documents and Settings\stankova\Local Settings\Temporary Internet Files\Content.IE5\G7ZBWPAN\MC90029025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1772816"/>
            <a:ext cx="1806166" cy="2015905"/>
          </a:xfrm>
          <a:prstGeom prst="rect">
            <a:avLst/>
          </a:prstGeom>
          <a:noFill/>
        </p:spPr>
      </p:pic>
      <p:pic>
        <p:nvPicPr>
          <p:cNvPr id="2051" name="Picture 3" descr="C:\Documents and Settings\stankova\Local Settings\Temporary Internet Files\Content.IE5\KZ5TMSOZ\MC90001512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4221088"/>
            <a:ext cx="1872208" cy="1797674"/>
          </a:xfrm>
          <a:prstGeom prst="rect">
            <a:avLst/>
          </a:prstGeom>
          <a:noFill/>
        </p:spPr>
      </p:pic>
      <p:pic>
        <p:nvPicPr>
          <p:cNvPr id="2052" name="Picture 4" descr="C:\Documents and Settings\stankova\Local Settings\Temporary Internet Files\Content.IE5\RADX7FX8\MC90044170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3933056"/>
            <a:ext cx="2455168" cy="24551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851236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280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Pravidla pro psaní předložek   s , z</vt:lpstr>
      <vt:lpstr>Příklady vět s předložkami   s .</vt:lpstr>
      <vt:lpstr>Správné řešení:</vt:lpstr>
      <vt:lpstr>Příklady vět s předložkami  z .</vt:lpstr>
      <vt:lpstr>Správná řešení:</vt:lpstr>
      <vt:lpstr>Tvořte věty s předložkou s podle obrázků.</vt:lpstr>
      <vt:lpstr>Tvořte věty s předložkou z podle obrázků.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Předložky s,  z</dc:title>
  <dc:creator>stankova</dc:creator>
  <cp:lastModifiedBy>oem</cp:lastModifiedBy>
  <cp:revision>53</cp:revision>
  <dcterms:created xsi:type="dcterms:W3CDTF">2012-01-05T16:24:11Z</dcterms:created>
  <dcterms:modified xsi:type="dcterms:W3CDTF">2013-06-03T21:31:24Z</dcterms:modified>
</cp:coreProperties>
</file>