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9" r:id="rId2"/>
    <p:sldId id="271" r:id="rId3"/>
    <p:sldId id="260" r:id="rId4"/>
    <p:sldId id="256" r:id="rId5"/>
    <p:sldId id="270" r:id="rId6"/>
    <p:sldId id="257" r:id="rId7"/>
    <p:sldId id="259" r:id="rId8"/>
    <p:sldId id="258" r:id="rId9"/>
    <p:sldId id="261" r:id="rId10"/>
    <p:sldId id="266" r:id="rId11"/>
    <p:sldId id="263" r:id="rId12"/>
    <p:sldId id="264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07" autoAdjust="0"/>
  </p:normalViewPr>
  <p:slideViewPr>
    <p:cSldViewPr>
      <p:cViewPr varScale="1">
        <p:scale>
          <a:sx n="74" d="100"/>
          <a:sy n="74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2B8451-BE5F-41C4-BBD4-4331CBEBDC9E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11109-CF10-4C3A-A8ED-C3B18D96B7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47059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CDC1F-1950-45FB-B731-0A9C2613273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A46CA-D8AF-44EA-8F98-1030C426BB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CDC1F-1950-45FB-B731-0A9C2613273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A46CA-D8AF-44EA-8F98-1030C426BB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CDC1F-1950-45FB-B731-0A9C2613273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A46CA-D8AF-44EA-8F98-1030C426BB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CDC1F-1950-45FB-B731-0A9C2613273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A46CA-D8AF-44EA-8F98-1030C426BB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CDC1F-1950-45FB-B731-0A9C2613273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A46CA-D8AF-44EA-8F98-1030C426BB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CDC1F-1950-45FB-B731-0A9C2613273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A46CA-D8AF-44EA-8F98-1030C426BB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CDC1F-1950-45FB-B731-0A9C2613273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A46CA-D8AF-44EA-8F98-1030C426BB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CDC1F-1950-45FB-B731-0A9C2613273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A46CA-D8AF-44EA-8F98-1030C426BB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CDC1F-1950-45FB-B731-0A9C2613273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A46CA-D8AF-44EA-8F98-1030C426BB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CDC1F-1950-45FB-B731-0A9C2613273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A46CA-D8AF-44EA-8F98-1030C426BB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CDC1F-1950-45FB-B731-0A9C2613273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A46CA-D8AF-44EA-8F98-1030C426BB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8CDC1F-1950-45FB-B731-0A9C2613273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9A46CA-D8AF-44EA-8F98-1030C426BB1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1714488"/>
            <a:ext cx="6400800" cy="1752600"/>
          </a:xfrm>
        </p:spPr>
        <p:txBody>
          <a:bodyPr>
            <a:noAutofit/>
          </a:bodyPr>
          <a:lstStyle/>
          <a:p>
            <a:pPr algn="l"/>
            <a:r>
              <a:rPr lang="cs-CZ" sz="1800" dirty="0" smtClean="0">
                <a:solidFill>
                  <a:schemeClr val="tx1"/>
                </a:solidFill>
              </a:rPr>
              <a:t>Škola: Základní škola Trávníky Otrokovice, příspěvková organizace</a:t>
            </a:r>
          </a:p>
          <a:p>
            <a:pPr algn="l"/>
            <a:r>
              <a:rPr lang="cs-CZ" sz="1800" dirty="0" smtClean="0">
                <a:solidFill>
                  <a:schemeClr val="tx1"/>
                </a:solidFill>
              </a:rPr>
              <a:t>Číslo projektu: CZ.1.07/1.4.00/21.2637</a:t>
            </a:r>
          </a:p>
          <a:p>
            <a:pPr algn="l"/>
            <a:endParaRPr lang="cs-CZ" sz="1800" dirty="0" smtClean="0"/>
          </a:p>
          <a:p>
            <a:pPr lvl="0" algn="l" fontAlgn="base">
              <a:spcBef>
                <a:spcPct val="0"/>
              </a:spcBef>
              <a:spcAft>
                <a:spcPct val="0"/>
              </a:spcAft>
            </a:pPr>
            <a:r>
              <a:rPr lang="cs-CZ" sz="18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Tato práce je šířena pod licencí CC BY – SA 3.0. Odkazy a citace jsou </a:t>
            </a:r>
          </a:p>
          <a:p>
            <a:pPr lvl="0" algn="l" fontAlgn="base">
              <a:spcBef>
                <a:spcPct val="0"/>
              </a:spcBef>
              <a:spcAft>
                <a:spcPct val="0"/>
              </a:spcAft>
            </a:pPr>
            <a:r>
              <a:rPr lang="cs-CZ" sz="18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platné k datu vytvoření této práce.</a:t>
            </a:r>
          </a:p>
          <a:p>
            <a:pPr lvl="0" algn="l" fontAlgn="base">
              <a:spcBef>
                <a:spcPct val="0"/>
              </a:spcBef>
              <a:spcAft>
                <a:spcPct val="0"/>
              </a:spcAft>
            </a:pPr>
            <a:endParaRPr lang="cs-CZ" sz="1400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endParaRPr lang="cs-CZ" sz="1400" dirty="0"/>
          </a:p>
        </p:txBody>
      </p:sp>
      <p:pic>
        <p:nvPicPr>
          <p:cNvPr id="4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32656"/>
            <a:ext cx="5781675" cy="1447800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5292080" y="7461448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sz="1200" dirty="0" smtClean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VY_32_INOVACE_06_16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000100" y="3429000"/>
            <a:ext cx="67151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1819275" algn="l"/>
              </a:tabLst>
            </a:pPr>
            <a:r>
              <a:rPr lang="cs-CZ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Všechny objekty  použité k vytvoření tohoto materiálu jsou součástí softwaru Microsoft</a:t>
            </a:r>
            <a:r>
              <a:rPr lang="cs-CZ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®</a:t>
            </a:r>
            <a:r>
              <a:rPr lang="cs-CZ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Office.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000100" y="4214818"/>
            <a:ext cx="75009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Materiál je určen pro bezplatné používání na všech typech škol a školských zařízeních. Jakékoliv další využití podléhá autorskému zákonu.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071538" y="5286388"/>
            <a:ext cx="42245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Calibri" pitchFamily="34" charset="0"/>
                <a:cs typeface="Times New Roman" pitchFamily="18" charset="0"/>
              </a:rPr>
              <a:t>Texty jsou vlastní originální tvorbou autora.</a:t>
            </a:r>
            <a:endParaRPr lang="cs-CZ" dirty="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700" dirty="0" smtClean="0"/>
              <a:t>Název:		Přídavná jména</a:t>
            </a:r>
          </a:p>
          <a:p>
            <a:r>
              <a:rPr lang="cs-CZ" sz="1700" dirty="0" smtClean="0"/>
              <a:t>Autor:			Mgr. Dana Staňková	</a:t>
            </a:r>
          </a:p>
          <a:p>
            <a:r>
              <a:rPr lang="cs-CZ" sz="1700" dirty="0" smtClean="0"/>
              <a:t>Vytvořeno:		19. 1. 2012</a:t>
            </a:r>
          </a:p>
          <a:p>
            <a:r>
              <a:rPr lang="cs-CZ" sz="1700" dirty="0" smtClean="0"/>
              <a:t>Ročník:		5. ročník</a:t>
            </a:r>
          </a:p>
          <a:p>
            <a:r>
              <a:rPr lang="cs-CZ" sz="1700" dirty="0" smtClean="0"/>
              <a:t>Vzdělávací oblast:	Jazyk a jazyková komunikace</a:t>
            </a:r>
          </a:p>
          <a:p>
            <a:r>
              <a:rPr lang="cs-CZ" sz="1700" dirty="0" smtClean="0"/>
              <a:t>Vzdělávací obor:		Český jazyk a literatura</a:t>
            </a:r>
          </a:p>
          <a:p>
            <a:r>
              <a:rPr lang="cs-CZ" sz="1700" dirty="0" smtClean="0"/>
              <a:t>Tematický okruh:	Jazyková výchova</a:t>
            </a:r>
          </a:p>
          <a:p>
            <a:r>
              <a:rPr lang="cs-CZ" sz="1700" dirty="0" smtClean="0"/>
              <a:t>Téma:			Skloňování přídavných jmen</a:t>
            </a:r>
          </a:p>
          <a:p>
            <a:r>
              <a:rPr lang="cs-CZ" sz="1700" dirty="0" smtClean="0"/>
              <a:t>Pomůcky:		</a:t>
            </a:r>
            <a:r>
              <a:rPr lang="cs-CZ" sz="1700" dirty="0" err="1" smtClean="0"/>
              <a:t>Dataprojektor</a:t>
            </a:r>
            <a:r>
              <a:rPr lang="cs-CZ" sz="1700" dirty="0" smtClean="0"/>
              <a:t>, interaktivní tabule</a:t>
            </a:r>
          </a:p>
          <a:p>
            <a:r>
              <a:rPr lang="cs-CZ" sz="1700" dirty="0" smtClean="0"/>
              <a:t>Anotace:		Prezentace je zaměřená na seznámení s učivem</a:t>
            </a:r>
          </a:p>
          <a:p>
            <a:r>
              <a:rPr lang="cs-CZ" sz="1700" dirty="0" smtClean="0"/>
              <a:t>			o přídavných jménech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Falcon Eyes FC-05 Fantasy-Cloth 300 x 600 tmavě žlutá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8596" y="214290"/>
            <a:ext cx="3929090" cy="827083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Přídavná jména:</a:t>
            </a:r>
            <a:endParaRPr lang="cs-CZ" sz="3600" b="1" dirty="0"/>
          </a:p>
        </p:txBody>
      </p:sp>
      <p:sp>
        <p:nvSpPr>
          <p:cNvPr id="4" name="Obdélník 3"/>
          <p:cNvSpPr/>
          <p:nvPr/>
        </p:nvSpPr>
        <p:spPr>
          <a:xfrm>
            <a:off x="642910" y="928670"/>
            <a:ext cx="8299003" cy="5632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cs-CZ" sz="2400" b="1" dirty="0" smtClean="0"/>
              <a:t> vyjadřují vlastnosti </a:t>
            </a:r>
            <a:r>
              <a:rPr lang="cs-CZ" sz="2400" b="1" dirty="0" smtClean="0"/>
              <a:t>podstatných jmen. Shodují se s nimi v rodě,</a:t>
            </a:r>
          </a:p>
          <a:p>
            <a:r>
              <a:rPr lang="cs-CZ" sz="2400" b="1" dirty="0" smtClean="0"/>
              <a:t>čísle i pádě.</a:t>
            </a:r>
          </a:p>
          <a:p>
            <a:endParaRPr lang="cs-CZ" sz="2400" dirty="0" smtClean="0"/>
          </a:p>
          <a:p>
            <a:r>
              <a:rPr lang="cs-CZ" sz="2400" b="1" u="sng" dirty="0" smtClean="0"/>
              <a:t>Rozlišujeme: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chemeClr val="tx2"/>
                </a:solidFill>
              </a:rPr>
              <a:t>tvrdá</a:t>
            </a:r>
            <a:r>
              <a:rPr lang="cs-CZ" sz="2400" b="1" dirty="0" smtClean="0"/>
              <a:t>		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měkká	</a:t>
            </a:r>
            <a:r>
              <a:rPr lang="cs-CZ" sz="2400" b="1" dirty="0" smtClean="0"/>
              <a:t>	</a:t>
            </a:r>
            <a:r>
              <a:rPr lang="cs-CZ" sz="2400" b="1" dirty="0" smtClean="0">
                <a:solidFill>
                  <a:srgbClr val="FF0000"/>
                </a:solidFill>
              </a:rPr>
              <a:t>přivlastňovací</a:t>
            </a:r>
          </a:p>
          <a:p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u="sng" dirty="0" smtClean="0">
                <a:solidFill>
                  <a:srgbClr val="002060"/>
                </a:solidFill>
              </a:rPr>
              <a:t>Tvrdá příd. jména</a:t>
            </a:r>
            <a:r>
              <a:rPr lang="cs-CZ" sz="2400" b="1" dirty="0" smtClean="0">
                <a:solidFill>
                  <a:srgbClr val="002060"/>
                </a:solidFill>
              </a:rPr>
              <a:t>: </a:t>
            </a:r>
            <a:r>
              <a:rPr lang="cs-CZ" sz="2400" b="1" dirty="0" smtClean="0"/>
              <a:t>v každém rodě mají různou koncovku.</a:t>
            </a:r>
          </a:p>
          <a:p>
            <a:r>
              <a:rPr lang="cs-CZ" sz="2400" b="1" dirty="0" smtClean="0"/>
              <a:t>Mlad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ý </a:t>
            </a:r>
            <a:r>
              <a:rPr lang="cs-CZ" sz="2400" b="1" dirty="0" smtClean="0"/>
              <a:t>kluk,	 mlad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á</a:t>
            </a:r>
            <a:r>
              <a:rPr lang="cs-CZ" sz="2400" b="1" dirty="0" smtClean="0"/>
              <a:t> žena,	 mlad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é </a:t>
            </a:r>
            <a:r>
              <a:rPr lang="cs-CZ" sz="2400" b="1" dirty="0" smtClean="0"/>
              <a:t> vnouče</a:t>
            </a:r>
          </a:p>
          <a:p>
            <a:endParaRPr lang="cs-CZ" sz="2400" b="1" dirty="0" smtClean="0"/>
          </a:p>
          <a:p>
            <a:r>
              <a:rPr lang="cs-CZ" sz="2400" b="1" u="sng" dirty="0" smtClean="0">
                <a:solidFill>
                  <a:schemeClr val="accent3">
                    <a:lumMod val="50000"/>
                  </a:schemeClr>
                </a:solidFill>
              </a:rPr>
              <a:t>Měkká příd. jména: </a:t>
            </a:r>
            <a:r>
              <a:rPr lang="cs-CZ" sz="2400" b="1" dirty="0" smtClean="0"/>
              <a:t>v každém rodě stejná koncovka</a:t>
            </a:r>
          </a:p>
          <a:p>
            <a:r>
              <a:rPr lang="cs-CZ" sz="2400" b="1" dirty="0" smtClean="0"/>
              <a:t>Ciz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í</a:t>
            </a:r>
            <a:r>
              <a:rPr lang="cs-CZ" sz="2400" b="1" dirty="0" smtClean="0"/>
              <a:t> pes, 	ciz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í</a:t>
            </a:r>
            <a:r>
              <a:rPr lang="cs-CZ" sz="2400" b="1" dirty="0" smtClean="0"/>
              <a:t> kočka, 	ciz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í </a:t>
            </a:r>
            <a:r>
              <a:rPr lang="cs-CZ" sz="2400" b="1" dirty="0" smtClean="0"/>
              <a:t>štěně</a:t>
            </a:r>
          </a:p>
          <a:p>
            <a:endParaRPr lang="cs-CZ" sz="2400" b="1" dirty="0" smtClean="0"/>
          </a:p>
          <a:p>
            <a:r>
              <a:rPr lang="cs-CZ" sz="2400" b="1" u="sng" dirty="0" smtClean="0">
                <a:solidFill>
                  <a:srgbClr val="FF0000"/>
                </a:solidFill>
              </a:rPr>
              <a:t>Přivlastňovací příd. jména</a:t>
            </a:r>
            <a:r>
              <a:rPr lang="cs-CZ" sz="2400" b="1" dirty="0" smtClean="0">
                <a:solidFill>
                  <a:srgbClr val="FF0000"/>
                </a:solidFill>
              </a:rPr>
              <a:t>:</a:t>
            </a:r>
            <a:r>
              <a:rPr lang="cs-CZ" sz="2400" b="1" dirty="0" smtClean="0"/>
              <a:t> mají koncovky </a:t>
            </a:r>
            <a:r>
              <a:rPr lang="cs-CZ" sz="2400" b="1" dirty="0" smtClean="0">
                <a:solidFill>
                  <a:srgbClr val="FF0000"/>
                </a:solidFill>
              </a:rPr>
              <a:t>– </a:t>
            </a:r>
            <a:r>
              <a:rPr lang="cs-CZ" sz="2400" b="1" dirty="0" err="1" smtClean="0">
                <a:solidFill>
                  <a:srgbClr val="FF0000"/>
                </a:solidFill>
              </a:rPr>
              <a:t>ův</a:t>
            </a:r>
            <a:r>
              <a:rPr lang="cs-CZ" sz="2400" b="1" dirty="0" smtClean="0">
                <a:solidFill>
                  <a:srgbClr val="FF0000"/>
                </a:solidFill>
              </a:rPr>
              <a:t>, - </a:t>
            </a:r>
            <a:r>
              <a:rPr lang="cs-CZ" sz="2400" b="1" dirty="0" err="1" smtClean="0">
                <a:solidFill>
                  <a:srgbClr val="FF0000"/>
                </a:solidFill>
              </a:rPr>
              <a:t>ova</a:t>
            </a:r>
            <a:r>
              <a:rPr lang="cs-CZ" sz="2400" b="1" dirty="0" smtClean="0">
                <a:solidFill>
                  <a:srgbClr val="FF0000"/>
                </a:solidFill>
              </a:rPr>
              <a:t>, -</a:t>
            </a:r>
            <a:r>
              <a:rPr lang="cs-CZ" sz="2400" b="1" dirty="0" err="1" smtClean="0">
                <a:solidFill>
                  <a:srgbClr val="FF0000"/>
                </a:solidFill>
              </a:rPr>
              <a:t>ovo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cs-CZ" sz="2400" b="1" dirty="0" smtClean="0">
                <a:solidFill>
                  <a:srgbClr val="FF0000"/>
                </a:solidFill>
              </a:rPr>
              <a:t>in, - </a:t>
            </a:r>
            <a:r>
              <a:rPr lang="cs-CZ" sz="2400" b="1" dirty="0" err="1" smtClean="0">
                <a:solidFill>
                  <a:srgbClr val="FF0000"/>
                </a:solidFill>
              </a:rPr>
              <a:t>ina</a:t>
            </a:r>
            <a:r>
              <a:rPr lang="cs-CZ" sz="2400" b="1" dirty="0" smtClean="0">
                <a:solidFill>
                  <a:srgbClr val="FF0000"/>
                </a:solidFill>
              </a:rPr>
              <a:t>,  - </a:t>
            </a:r>
            <a:r>
              <a:rPr lang="cs-CZ" sz="2400" b="1" dirty="0" err="1" smtClean="0">
                <a:solidFill>
                  <a:srgbClr val="FF0000"/>
                </a:solidFill>
              </a:rPr>
              <a:t>ino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2400" b="1" dirty="0" smtClean="0"/>
              <a:t>Otc</a:t>
            </a:r>
            <a:r>
              <a:rPr lang="cs-CZ" sz="2400" b="1" dirty="0" smtClean="0">
                <a:solidFill>
                  <a:srgbClr val="FF0000"/>
                </a:solidFill>
              </a:rPr>
              <a:t>ův </a:t>
            </a:r>
            <a:r>
              <a:rPr lang="cs-CZ" sz="2400" b="1" dirty="0" smtClean="0"/>
              <a:t>syn</a:t>
            </a:r>
            <a:r>
              <a:rPr lang="cs-CZ" sz="2400" b="1" dirty="0" smtClean="0">
                <a:solidFill>
                  <a:srgbClr val="FF0000"/>
                </a:solidFill>
              </a:rPr>
              <a:t>, </a:t>
            </a:r>
            <a:r>
              <a:rPr lang="cs-CZ" sz="2400" b="1" dirty="0" smtClean="0"/>
              <a:t>otc</a:t>
            </a:r>
            <a:r>
              <a:rPr lang="cs-CZ" sz="2400" b="1" dirty="0" smtClean="0">
                <a:solidFill>
                  <a:srgbClr val="FF0000"/>
                </a:solidFill>
              </a:rPr>
              <a:t>ova </a:t>
            </a:r>
            <a:r>
              <a:rPr lang="cs-CZ" sz="2400" b="1" dirty="0" smtClean="0"/>
              <a:t>dcera</a:t>
            </a:r>
            <a:r>
              <a:rPr lang="cs-CZ" sz="2400" b="1" dirty="0" smtClean="0">
                <a:solidFill>
                  <a:srgbClr val="FF0000"/>
                </a:solidFill>
              </a:rPr>
              <a:t>, </a:t>
            </a:r>
            <a:r>
              <a:rPr lang="cs-CZ" sz="2400" b="1" dirty="0" smtClean="0"/>
              <a:t>otc</a:t>
            </a:r>
            <a:r>
              <a:rPr lang="cs-CZ" sz="2400" b="1" dirty="0" smtClean="0">
                <a:solidFill>
                  <a:srgbClr val="FF0000"/>
                </a:solidFill>
              </a:rPr>
              <a:t>ovo </a:t>
            </a:r>
            <a:r>
              <a:rPr lang="cs-CZ" sz="2400" b="1" dirty="0" smtClean="0"/>
              <a:t>dítě</a:t>
            </a:r>
          </a:p>
          <a:p>
            <a:r>
              <a:rPr lang="cs-CZ" sz="2400" b="1" dirty="0" smtClean="0"/>
              <a:t>Matč</a:t>
            </a:r>
            <a:r>
              <a:rPr lang="cs-CZ" sz="2400" b="1" dirty="0" smtClean="0">
                <a:solidFill>
                  <a:srgbClr val="FF0000"/>
                </a:solidFill>
              </a:rPr>
              <a:t>in </a:t>
            </a:r>
            <a:r>
              <a:rPr lang="cs-CZ" sz="2400" b="1" dirty="0" smtClean="0"/>
              <a:t>syn</a:t>
            </a:r>
            <a:r>
              <a:rPr lang="cs-CZ" sz="2400" b="1" dirty="0" smtClean="0">
                <a:solidFill>
                  <a:srgbClr val="FF0000"/>
                </a:solidFill>
              </a:rPr>
              <a:t>, </a:t>
            </a:r>
            <a:r>
              <a:rPr lang="cs-CZ" sz="2400" b="1" dirty="0" smtClean="0"/>
              <a:t>matč</a:t>
            </a:r>
            <a:r>
              <a:rPr lang="cs-CZ" sz="2400" b="1" dirty="0" smtClean="0">
                <a:solidFill>
                  <a:srgbClr val="FF0000"/>
                </a:solidFill>
              </a:rPr>
              <a:t>ina </a:t>
            </a:r>
            <a:r>
              <a:rPr lang="cs-CZ" sz="2400" b="1" dirty="0" smtClean="0"/>
              <a:t>dcera</a:t>
            </a:r>
            <a:r>
              <a:rPr lang="cs-CZ" sz="2400" b="1" dirty="0" smtClean="0">
                <a:solidFill>
                  <a:srgbClr val="FF0000"/>
                </a:solidFill>
              </a:rPr>
              <a:t>, </a:t>
            </a:r>
            <a:r>
              <a:rPr lang="cs-CZ" sz="2400" b="1" dirty="0" smtClean="0"/>
              <a:t>matč</a:t>
            </a:r>
            <a:r>
              <a:rPr lang="cs-CZ" sz="2400" b="1" dirty="0" smtClean="0">
                <a:solidFill>
                  <a:srgbClr val="FF0000"/>
                </a:solidFill>
              </a:rPr>
              <a:t>ino </a:t>
            </a:r>
            <a:r>
              <a:rPr lang="cs-CZ" sz="2400" b="1" dirty="0" smtClean="0"/>
              <a:t>dítě</a:t>
            </a:r>
          </a:p>
        </p:txBody>
      </p:sp>
      <p:sp>
        <p:nvSpPr>
          <p:cNvPr id="6" name="Obdélník 5"/>
          <p:cNvSpPr/>
          <p:nvPr/>
        </p:nvSpPr>
        <p:spPr>
          <a:xfrm>
            <a:off x="6516216" y="6309320"/>
            <a:ext cx="2435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VY_32_INOVACE_06_16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http://www.plzen.eu/o-meste/multimedia/ebook/knihy/files/captcha_pozad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793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57224" y="500042"/>
            <a:ext cx="7772400" cy="1470025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 Black" pitchFamily="34" charset="0"/>
              </a:rPr>
              <a:t>Skloňování  přídavných jmen tvrdých:</a:t>
            </a:r>
            <a:br>
              <a:rPr lang="cs-CZ" sz="2800" b="1" dirty="0" smtClean="0">
                <a:latin typeface="Arial Black" pitchFamily="34" charset="0"/>
              </a:rPr>
            </a:br>
            <a:endParaRPr lang="cs-CZ" sz="2800" b="1" dirty="0">
              <a:latin typeface="Arial Black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28662" y="3071810"/>
            <a:ext cx="3571900" cy="2928958"/>
          </a:xfrm>
        </p:spPr>
        <p:txBody>
          <a:bodyPr>
            <a:normAutofit fontScale="92500" lnSpcReduction="20000"/>
          </a:bodyPr>
          <a:lstStyle/>
          <a:p>
            <a:endParaRPr lang="cs-CZ" sz="2400" b="1" u="sng" dirty="0" smtClean="0">
              <a:solidFill>
                <a:srgbClr val="C00000"/>
              </a:solidFill>
              <a:latin typeface="Arial Black" pitchFamily="34" charset="0"/>
            </a:endParaRPr>
          </a:p>
          <a:p>
            <a:pPr marL="457200" indent="-457200" algn="l"/>
            <a:r>
              <a:rPr lang="cs-CZ" sz="2600" b="1" dirty="0" smtClean="0">
                <a:solidFill>
                  <a:schemeClr val="tx1"/>
                </a:solidFill>
              </a:rPr>
              <a:t>1. p – mlad</a:t>
            </a:r>
            <a:r>
              <a:rPr lang="cs-CZ" sz="2600" b="1" dirty="0" smtClean="0">
                <a:solidFill>
                  <a:srgbClr val="C00000"/>
                </a:solidFill>
              </a:rPr>
              <a:t>ý </a:t>
            </a:r>
            <a:r>
              <a:rPr lang="cs-CZ" sz="2600" b="1" dirty="0" smtClean="0">
                <a:solidFill>
                  <a:schemeClr val="tx1"/>
                </a:solidFill>
              </a:rPr>
              <a:t>kluk</a:t>
            </a:r>
          </a:p>
          <a:p>
            <a:pPr marL="457200" indent="-457200" algn="l"/>
            <a:r>
              <a:rPr lang="cs-CZ" sz="2600" b="1" dirty="0" smtClean="0">
                <a:solidFill>
                  <a:schemeClr val="tx1"/>
                </a:solidFill>
              </a:rPr>
              <a:t>2. p – mladého kluka</a:t>
            </a:r>
          </a:p>
          <a:p>
            <a:pPr marL="457200" indent="-457200" algn="l"/>
            <a:r>
              <a:rPr lang="cs-CZ" sz="2600" b="1" dirty="0" smtClean="0">
                <a:solidFill>
                  <a:schemeClr val="tx1"/>
                </a:solidFill>
              </a:rPr>
              <a:t>3. p – mladému klukovi</a:t>
            </a:r>
          </a:p>
          <a:p>
            <a:pPr marL="457200" indent="-457200" algn="l"/>
            <a:r>
              <a:rPr lang="cs-CZ" sz="2600" b="1" dirty="0" smtClean="0">
                <a:solidFill>
                  <a:schemeClr val="tx1"/>
                </a:solidFill>
              </a:rPr>
              <a:t>4. p – mladého kluka</a:t>
            </a:r>
          </a:p>
          <a:p>
            <a:pPr marL="457200" indent="-457200" algn="l"/>
            <a:r>
              <a:rPr lang="cs-CZ" sz="2600" b="1" dirty="0" smtClean="0">
                <a:solidFill>
                  <a:schemeClr val="tx1"/>
                </a:solidFill>
              </a:rPr>
              <a:t>5. p – mladý  kluku ?</a:t>
            </a:r>
          </a:p>
          <a:p>
            <a:pPr marL="457200" indent="-457200" algn="l"/>
            <a:r>
              <a:rPr lang="cs-CZ" sz="2600" b="1" dirty="0" smtClean="0">
                <a:solidFill>
                  <a:schemeClr val="tx1"/>
                </a:solidFill>
              </a:rPr>
              <a:t>6. p – o mladém klukovi</a:t>
            </a:r>
          </a:p>
          <a:p>
            <a:pPr marL="457200" indent="-457200" algn="l"/>
            <a:r>
              <a:rPr lang="cs-CZ" sz="2600" b="1" dirty="0" smtClean="0">
                <a:solidFill>
                  <a:schemeClr val="tx1"/>
                </a:solidFill>
              </a:rPr>
              <a:t>7. p – s  mlad</a:t>
            </a:r>
            <a:r>
              <a:rPr lang="cs-CZ" sz="2600" b="1" dirty="0" smtClean="0">
                <a:solidFill>
                  <a:srgbClr val="C00000"/>
                </a:solidFill>
              </a:rPr>
              <a:t>ý</a:t>
            </a:r>
            <a:r>
              <a:rPr lang="cs-CZ" sz="2600" b="1" dirty="0" smtClean="0">
                <a:solidFill>
                  <a:schemeClr val="tx1"/>
                </a:solidFill>
              </a:rPr>
              <a:t>m klukem </a:t>
            </a:r>
          </a:p>
        </p:txBody>
      </p:sp>
      <p:sp>
        <p:nvSpPr>
          <p:cNvPr id="5" name="Obdélník 4"/>
          <p:cNvSpPr/>
          <p:nvPr/>
        </p:nvSpPr>
        <p:spPr>
          <a:xfrm>
            <a:off x="4786314" y="3357562"/>
            <a:ext cx="492919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1. p – mlad</a:t>
            </a:r>
            <a:r>
              <a:rPr lang="cs-CZ" sz="2400" b="1" dirty="0" smtClean="0">
                <a:solidFill>
                  <a:srgbClr val="C00000"/>
                </a:solidFill>
              </a:rPr>
              <a:t>í</a:t>
            </a:r>
            <a:r>
              <a:rPr lang="cs-CZ" sz="2400" b="1" dirty="0" smtClean="0"/>
              <a:t> kluci</a:t>
            </a:r>
          </a:p>
          <a:p>
            <a:r>
              <a:rPr lang="cs-CZ" sz="2400" b="1" dirty="0" smtClean="0"/>
              <a:t>2. p – mlad</a:t>
            </a:r>
            <a:r>
              <a:rPr lang="cs-CZ" sz="2400" b="1" dirty="0" smtClean="0">
                <a:solidFill>
                  <a:srgbClr val="C00000"/>
                </a:solidFill>
              </a:rPr>
              <a:t>ý</a:t>
            </a:r>
            <a:r>
              <a:rPr lang="cs-CZ" sz="2400" b="1" dirty="0" smtClean="0"/>
              <a:t>ch  kluků</a:t>
            </a:r>
          </a:p>
          <a:p>
            <a:r>
              <a:rPr lang="cs-CZ" sz="2400" b="1" dirty="0" smtClean="0"/>
              <a:t>3. p – mlad</a:t>
            </a:r>
            <a:r>
              <a:rPr lang="cs-CZ" sz="2400" b="1" dirty="0" smtClean="0">
                <a:solidFill>
                  <a:srgbClr val="C00000"/>
                </a:solidFill>
              </a:rPr>
              <a:t>ý</a:t>
            </a:r>
            <a:r>
              <a:rPr lang="cs-CZ" sz="2400" b="1" dirty="0" smtClean="0"/>
              <a:t>m  klukům</a:t>
            </a:r>
          </a:p>
          <a:p>
            <a:r>
              <a:rPr lang="cs-CZ" sz="2400" b="1" dirty="0" smtClean="0"/>
              <a:t>4. p – mladé kluky</a:t>
            </a:r>
          </a:p>
          <a:p>
            <a:r>
              <a:rPr lang="cs-CZ" sz="2400" b="1" dirty="0" smtClean="0"/>
              <a:t>5. p – mlad</a:t>
            </a:r>
            <a:r>
              <a:rPr lang="cs-CZ" sz="2400" b="1" dirty="0" smtClean="0">
                <a:solidFill>
                  <a:srgbClr val="C00000"/>
                </a:solidFill>
              </a:rPr>
              <a:t>í</a:t>
            </a:r>
            <a:r>
              <a:rPr lang="cs-CZ" sz="2400" b="1" dirty="0" smtClean="0"/>
              <a:t> kluci?</a:t>
            </a:r>
          </a:p>
          <a:p>
            <a:r>
              <a:rPr lang="cs-CZ" sz="2400" b="1" dirty="0" smtClean="0"/>
              <a:t>6. p – o mlad</a:t>
            </a:r>
            <a:r>
              <a:rPr lang="cs-CZ" sz="2400" b="1" dirty="0" smtClean="0">
                <a:solidFill>
                  <a:srgbClr val="C00000"/>
                </a:solidFill>
              </a:rPr>
              <a:t>ý</a:t>
            </a:r>
            <a:r>
              <a:rPr lang="cs-CZ" sz="2400" b="1" dirty="0" smtClean="0"/>
              <a:t>ch klucích</a:t>
            </a:r>
          </a:p>
          <a:p>
            <a:r>
              <a:rPr lang="cs-CZ" sz="2400" b="1" dirty="0" smtClean="0"/>
              <a:t>7. p – mlad</a:t>
            </a:r>
            <a:r>
              <a:rPr lang="cs-CZ" sz="2400" b="1" dirty="0" smtClean="0">
                <a:solidFill>
                  <a:srgbClr val="C00000"/>
                </a:solidFill>
              </a:rPr>
              <a:t>ý</a:t>
            </a:r>
            <a:r>
              <a:rPr lang="cs-CZ" sz="2400" b="1" dirty="0" smtClean="0"/>
              <a:t>m</a:t>
            </a:r>
            <a:r>
              <a:rPr lang="cs-CZ" sz="2400" b="1" dirty="0" smtClean="0">
                <a:solidFill>
                  <a:srgbClr val="C00000"/>
                </a:solidFill>
              </a:rPr>
              <a:t>i</a:t>
            </a:r>
            <a:r>
              <a:rPr lang="cs-CZ" sz="2400" b="1" dirty="0" smtClean="0"/>
              <a:t> kluky 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1214414" y="1928802"/>
            <a:ext cx="69294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Přídavná jména tvrdá mají vzor </a:t>
            </a:r>
            <a:r>
              <a:rPr lang="cs-CZ" sz="2800" b="1" u="sng" dirty="0" smtClean="0">
                <a:solidFill>
                  <a:srgbClr val="C00000"/>
                </a:solidFill>
                <a:latin typeface="Arial Black" pitchFamily="34" charset="0"/>
              </a:rPr>
              <a:t>mladý.</a:t>
            </a:r>
          </a:p>
        </p:txBody>
      </p:sp>
      <p:sp>
        <p:nvSpPr>
          <p:cNvPr id="7" name="Obdélník 6"/>
          <p:cNvSpPr/>
          <p:nvPr/>
        </p:nvSpPr>
        <p:spPr>
          <a:xfrm>
            <a:off x="1071538" y="2643182"/>
            <a:ext cx="57086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/>
              <a:t>Přídavná jména – </a:t>
            </a:r>
            <a:r>
              <a:rPr lang="cs-CZ" sz="2800" b="1" dirty="0" smtClean="0">
                <a:solidFill>
                  <a:srgbClr val="002060"/>
                </a:solidFill>
              </a:rPr>
              <a:t>rod mužský životný</a:t>
            </a:r>
            <a:endParaRPr lang="cs-CZ" sz="2800" b="1" u="sng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868144" y="6165304"/>
            <a:ext cx="2435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VY_32_INOVACE_06_16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" y="1588"/>
            <a:ext cx="9328150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475656" y="764704"/>
            <a:ext cx="64087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Přídavná jména – </a:t>
            </a:r>
            <a:r>
              <a:rPr lang="cs-CZ" sz="2800" b="1" dirty="0" smtClean="0">
                <a:solidFill>
                  <a:srgbClr val="002060"/>
                </a:solidFill>
              </a:rPr>
              <a:t>rod mužský neživotný</a:t>
            </a:r>
            <a:endParaRPr lang="cs-CZ" sz="2800" b="1" u="sng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55576" y="2204864"/>
            <a:ext cx="40324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cs-CZ" sz="2400" b="1" dirty="0" smtClean="0"/>
              <a:t>1. p – mlad</a:t>
            </a:r>
            <a:r>
              <a:rPr lang="cs-CZ" sz="2400" b="1" dirty="0" smtClean="0">
                <a:solidFill>
                  <a:srgbClr val="C00000"/>
                </a:solidFill>
              </a:rPr>
              <a:t>ý</a:t>
            </a:r>
            <a:r>
              <a:rPr lang="cs-CZ" sz="2400" b="1" dirty="0" smtClean="0"/>
              <a:t> strom</a:t>
            </a:r>
          </a:p>
          <a:p>
            <a:pPr marL="457200" indent="-457200"/>
            <a:r>
              <a:rPr lang="cs-CZ" sz="2400" b="1" dirty="0" smtClean="0"/>
              <a:t>2. p – mladého stromu</a:t>
            </a:r>
          </a:p>
          <a:p>
            <a:pPr marL="457200" indent="-457200"/>
            <a:r>
              <a:rPr lang="cs-CZ" sz="2400" b="1" dirty="0" smtClean="0"/>
              <a:t>3. p – mladému stromu</a:t>
            </a:r>
          </a:p>
          <a:p>
            <a:pPr marL="457200" indent="-457200"/>
            <a:r>
              <a:rPr lang="cs-CZ" sz="2400" b="1" dirty="0" smtClean="0"/>
              <a:t>4. p – mlad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 strom</a:t>
            </a:r>
          </a:p>
          <a:p>
            <a:pPr marL="457200" indent="-457200"/>
            <a:r>
              <a:rPr lang="cs-CZ" sz="2400" b="1" dirty="0" smtClean="0"/>
              <a:t>5. p – mlad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 strome ?</a:t>
            </a:r>
          </a:p>
          <a:p>
            <a:pPr marL="457200" indent="-457200"/>
            <a:r>
              <a:rPr lang="cs-CZ" sz="2400" b="1" dirty="0" smtClean="0"/>
              <a:t>6. p – o mladém stromu</a:t>
            </a:r>
          </a:p>
          <a:p>
            <a:pPr marL="457200" indent="-457200"/>
            <a:r>
              <a:rPr lang="cs-CZ" sz="2400" b="1" dirty="0" smtClean="0"/>
              <a:t>7. p – s mlad</a:t>
            </a:r>
            <a:r>
              <a:rPr lang="cs-CZ" sz="2400" b="1" dirty="0" smtClean="0">
                <a:solidFill>
                  <a:srgbClr val="C00000"/>
                </a:solidFill>
              </a:rPr>
              <a:t>ý</a:t>
            </a:r>
            <a:r>
              <a:rPr lang="cs-CZ" sz="2400" b="1" dirty="0" smtClean="0"/>
              <a:t>m stromem </a:t>
            </a:r>
          </a:p>
        </p:txBody>
      </p:sp>
      <p:sp>
        <p:nvSpPr>
          <p:cNvPr id="6" name="Obdélník 5"/>
          <p:cNvSpPr/>
          <p:nvPr/>
        </p:nvSpPr>
        <p:spPr>
          <a:xfrm>
            <a:off x="4572000" y="2204864"/>
            <a:ext cx="49685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1. p – mladé strom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</a:p>
          <a:p>
            <a:r>
              <a:rPr lang="cs-CZ" sz="2400" b="1" dirty="0" smtClean="0"/>
              <a:t>2. p – mlad</a:t>
            </a:r>
            <a:r>
              <a:rPr lang="cs-CZ" sz="2400" b="1" dirty="0" smtClean="0">
                <a:solidFill>
                  <a:srgbClr val="C00000"/>
                </a:solidFill>
              </a:rPr>
              <a:t>ý</a:t>
            </a:r>
            <a:r>
              <a:rPr lang="cs-CZ" sz="2400" b="1" dirty="0" smtClean="0"/>
              <a:t>ch  stromů</a:t>
            </a:r>
          </a:p>
          <a:p>
            <a:r>
              <a:rPr lang="cs-CZ" sz="2400" b="1" dirty="0" smtClean="0"/>
              <a:t>3. p – mlad</a:t>
            </a:r>
            <a:r>
              <a:rPr lang="cs-CZ" sz="2400" b="1" dirty="0" smtClean="0">
                <a:solidFill>
                  <a:srgbClr val="C00000"/>
                </a:solidFill>
              </a:rPr>
              <a:t>ý</a:t>
            </a:r>
            <a:r>
              <a:rPr lang="cs-CZ" sz="2400" b="1" dirty="0" smtClean="0"/>
              <a:t>m stromům</a:t>
            </a:r>
          </a:p>
          <a:p>
            <a:r>
              <a:rPr lang="cs-CZ" sz="2400" b="1" dirty="0" smtClean="0"/>
              <a:t>4. p – mladé strom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</a:p>
          <a:p>
            <a:r>
              <a:rPr lang="cs-CZ" sz="2400" b="1" dirty="0" smtClean="0"/>
              <a:t>5. p – mladé strom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b="1" dirty="0" smtClean="0"/>
              <a:t>?</a:t>
            </a:r>
          </a:p>
          <a:p>
            <a:r>
              <a:rPr lang="cs-CZ" sz="2400" b="1" dirty="0" smtClean="0"/>
              <a:t>6. p – o mlad</a:t>
            </a:r>
            <a:r>
              <a:rPr lang="cs-CZ" sz="2400" b="1" dirty="0" smtClean="0">
                <a:solidFill>
                  <a:srgbClr val="C00000"/>
                </a:solidFill>
              </a:rPr>
              <a:t>ý</a:t>
            </a:r>
            <a:r>
              <a:rPr lang="cs-CZ" sz="2400" b="1" dirty="0" smtClean="0"/>
              <a:t>ch stromech</a:t>
            </a:r>
          </a:p>
          <a:p>
            <a:r>
              <a:rPr lang="cs-CZ" sz="2400" b="1" dirty="0" smtClean="0"/>
              <a:t>7. p – mlad</a:t>
            </a:r>
            <a:r>
              <a:rPr lang="cs-CZ" sz="2400" b="1" dirty="0" smtClean="0">
                <a:solidFill>
                  <a:srgbClr val="C00000"/>
                </a:solidFill>
              </a:rPr>
              <a:t>ý</a:t>
            </a:r>
            <a:r>
              <a:rPr lang="cs-CZ" sz="2400" b="1" dirty="0" smtClean="0"/>
              <a:t>m</a:t>
            </a:r>
            <a:r>
              <a:rPr lang="cs-CZ" sz="2400" b="1" dirty="0" smtClean="0">
                <a:solidFill>
                  <a:srgbClr val="C00000"/>
                </a:solidFill>
              </a:rPr>
              <a:t>i </a:t>
            </a:r>
            <a:r>
              <a:rPr lang="cs-CZ" sz="2400" b="1" dirty="0" smtClean="0"/>
              <a:t>strom</a:t>
            </a:r>
            <a:r>
              <a:rPr lang="cs-CZ" sz="2400" b="1" dirty="0" smtClean="0">
                <a:solidFill>
                  <a:srgbClr val="C00000"/>
                </a:solidFill>
              </a:rPr>
              <a:t>y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5789994" y="6093296"/>
            <a:ext cx="2435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VY_32_INOVACE_06_16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nd03.jxs.cz/776/263/f9ac80c4f5_67141983_o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755"/>
            <a:ext cx="9144000" cy="6861755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5972188" cy="631844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latin typeface="+mn-lt"/>
              </a:rPr>
              <a:t>Rod ženský:</a:t>
            </a:r>
            <a:endParaRPr lang="cs-CZ" sz="3200" b="1" dirty="0">
              <a:latin typeface="+mn-lt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71472" y="1643050"/>
            <a:ext cx="32861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cs-CZ" sz="2400" b="1" dirty="0" smtClean="0"/>
              <a:t>1. p – mladá žena</a:t>
            </a:r>
          </a:p>
          <a:p>
            <a:pPr marL="457200" indent="-457200"/>
            <a:r>
              <a:rPr lang="cs-CZ" sz="2400" b="1" dirty="0" smtClean="0"/>
              <a:t>2. p – mladé ženy</a:t>
            </a:r>
          </a:p>
          <a:p>
            <a:pPr marL="342900" indent="-342900"/>
            <a:r>
              <a:rPr lang="cs-CZ" sz="2400" b="1" dirty="0" smtClean="0"/>
              <a:t>3. p – mladé  ženě</a:t>
            </a:r>
          </a:p>
          <a:p>
            <a:pPr marL="342900" indent="-342900"/>
            <a:r>
              <a:rPr lang="cs-CZ" sz="2400" b="1" dirty="0" smtClean="0"/>
              <a:t>4. p – mladou  ženu</a:t>
            </a:r>
          </a:p>
          <a:p>
            <a:pPr marL="342900" indent="-342900"/>
            <a:r>
              <a:rPr lang="cs-CZ" sz="2400" b="1" dirty="0" smtClean="0"/>
              <a:t>5. p – mladá  ženo</a:t>
            </a:r>
          </a:p>
          <a:p>
            <a:pPr marL="342900" indent="-342900"/>
            <a:r>
              <a:rPr lang="cs-CZ" sz="2400" b="1" dirty="0" smtClean="0"/>
              <a:t>6. p – o mladé ženě</a:t>
            </a:r>
          </a:p>
          <a:p>
            <a:pPr marL="342900" indent="-342900"/>
            <a:r>
              <a:rPr lang="cs-CZ" sz="2400" b="1" dirty="0" smtClean="0"/>
              <a:t>7. p – s mladou ženou</a:t>
            </a:r>
          </a:p>
          <a:p>
            <a:pPr marL="342900" indent="-342900">
              <a:buAutoNum type="arabicPeriod"/>
            </a:pPr>
            <a:endParaRPr lang="cs-CZ" sz="2400" b="1" dirty="0" smtClean="0"/>
          </a:p>
        </p:txBody>
      </p:sp>
      <p:sp>
        <p:nvSpPr>
          <p:cNvPr id="8" name="Obdélník 7"/>
          <p:cNvSpPr/>
          <p:nvPr/>
        </p:nvSpPr>
        <p:spPr>
          <a:xfrm>
            <a:off x="4000496" y="1714488"/>
            <a:ext cx="4572000" cy="295465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/>
            <a:r>
              <a:rPr lang="cs-CZ" sz="2400" b="1" dirty="0" smtClean="0"/>
              <a:t>1. p – mladé  ženy</a:t>
            </a:r>
          </a:p>
          <a:p>
            <a:pPr marL="342900" indent="-342900"/>
            <a:r>
              <a:rPr lang="cs-CZ" sz="2400" b="1" dirty="0" smtClean="0"/>
              <a:t>2. p – mlad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ch  žen</a:t>
            </a:r>
          </a:p>
          <a:p>
            <a:pPr marL="342900" indent="-342900"/>
            <a:r>
              <a:rPr lang="cs-CZ" sz="2400" b="1" dirty="0" smtClean="0"/>
              <a:t>3. p – mlad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m  ženám</a:t>
            </a:r>
          </a:p>
          <a:p>
            <a:pPr marL="342900" indent="-342900"/>
            <a:r>
              <a:rPr lang="cs-CZ" sz="2400" b="1" dirty="0" smtClean="0"/>
              <a:t>4. p – mladé  ženy</a:t>
            </a:r>
          </a:p>
          <a:p>
            <a:pPr marL="342900" indent="-342900"/>
            <a:r>
              <a:rPr lang="cs-CZ" sz="2400" b="1" dirty="0" smtClean="0"/>
              <a:t>5. p – mladé  ženy</a:t>
            </a:r>
          </a:p>
          <a:p>
            <a:pPr marL="342900" indent="-342900"/>
            <a:r>
              <a:rPr lang="cs-CZ" sz="2400" b="1" dirty="0" smtClean="0"/>
              <a:t>6. p – o mlad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ch  ženách</a:t>
            </a:r>
          </a:p>
          <a:p>
            <a:pPr marL="342900" indent="-342900"/>
            <a:r>
              <a:rPr lang="cs-CZ" sz="2400" b="1" dirty="0" smtClean="0"/>
              <a:t>7. p – s mlad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m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b="1" dirty="0" smtClean="0"/>
              <a:t>  ženami</a:t>
            </a:r>
          </a:p>
          <a:p>
            <a:pPr marL="342900" indent="-342900">
              <a:buAutoNum type="arabicPeriod"/>
            </a:pPr>
            <a:endParaRPr lang="cs-CZ" b="1" dirty="0" smtClean="0"/>
          </a:p>
        </p:txBody>
      </p:sp>
      <p:sp>
        <p:nvSpPr>
          <p:cNvPr id="9" name="Obdélník 8"/>
          <p:cNvSpPr/>
          <p:nvPr/>
        </p:nvSpPr>
        <p:spPr>
          <a:xfrm>
            <a:off x="5724128" y="6309320"/>
            <a:ext cx="2435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VY_32_INOVACE_06_16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1.gstatic.com/images?q=tbn:ANd9GcRMGicos6IPU-QlnFwbXk0RpTJ3g1Ubtu-6lj8JU29jfgMue2_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500042"/>
            <a:ext cx="3757610" cy="989034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Rod střední: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785786" y="2000240"/>
            <a:ext cx="3307380" cy="2677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cs-CZ" sz="2400" b="1" dirty="0" smtClean="0"/>
              <a:t>1. p </a:t>
            </a:r>
            <a:r>
              <a:rPr lang="cs-CZ" sz="2400" b="1" dirty="0" smtClean="0"/>
              <a:t>– </a:t>
            </a:r>
            <a:r>
              <a:rPr lang="cs-CZ" sz="2400" b="1" dirty="0" smtClean="0"/>
              <a:t>mladé </a:t>
            </a:r>
            <a:r>
              <a:rPr lang="cs-CZ" sz="2400" b="1" dirty="0" smtClean="0"/>
              <a:t>děvče</a:t>
            </a:r>
          </a:p>
          <a:p>
            <a:pPr marL="342900" indent="-342900"/>
            <a:r>
              <a:rPr lang="cs-CZ" sz="2400" b="1" dirty="0" smtClean="0"/>
              <a:t>2. </a:t>
            </a:r>
            <a:r>
              <a:rPr lang="cs-CZ" sz="2400" b="1" dirty="0" smtClean="0"/>
              <a:t>p </a:t>
            </a:r>
            <a:r>
              <a:rPr lang="cs-CZ" sz="2400" b="1" dirty="0" smtClean="0"/>
              <a:t>– mladého děvčete</a:t>
            </a:r>
          </a:p>
          <a:p>
            <a:pPr marL="342900" indent="-342900"/>
            <a:r>
              <a:rPr lang="cs-CZ" sz="2400" b="1" dirty="0" smtClean="0"/>
              <a:t>3. p </a:t>
            </a:r>
            <a:r>
              <a:rPr lang="cs-CZ" sz="2400" b="1" dirty="0" smtClean="0"/>
              <a:t>– </a:t>
            </a:r>
            <a:r>
              <a:rPr lang="cs-CZ" sz="2400" b="1" dirty="0" smtClean="0"/>
              <a:t>mladému děvčeti</a:t>
            </a:r>
          </a:p>
          <a:p>
            <a:pPr marL="342900" indent="-342900"/>
            <a:r>
              <a:rPr lang="cs-CZ" sz="2400" b="1" dirty="0" smtClean="0"/>
              <a:t>4. p </a:t>
            </a:r>
            <a:r>
              <a:rPr lang="cs-CZ" sz="2400" b="1" dirty="0" smtClean="0"/>
              <a:t>– </a:t>
            </a:r>
            <a:r>
              <a:rPr lang="cs-CZ" sz="2400" b="1" dirty="0" smtClean="0"/>
              <a:t>mladé děvče</a:t>
            </a:r>
          </a:p>
          <a:p>
            <a:pPr marL="342900" indent="-342900"/>
            <a:r>
              <a:rPr lang="cs-CZ" sz="2400" b="1" dirty="0" smtClean="0"/>
              <a:t>5. p </a:t>
            </a:r>
            <a:r>
              <a:rPr lang="cs-CZ" sz="2400" b="1" dirty="0" smtClean="0"/>
              <a:t>– </a:t>
            </a:r>
            <a:r>
              <a:rPr lang="cs-CZ" sz="2400" b="1" dirty="0" smtClean="0"/>
              <a:t>mladé </a:t>
            </a:r>
            <a:r>
              <a:rPr lang="cs-CZ" sz="2400" b="1" dirty="0" smtClean="0"/>
              <a:t>děvče</a:t>
            </a:r>
          </a:p>
          <a:p>
            <a:pPr marL="342900" indent="-342900"/>
            <a:r>
              <a:rPr lang="cs-CZ" sz="2400" b="1" dirty="0" smtClean="0"/>
              <a:t>6. p</a:t>
            </a:r>
            <a:r>
              <a:rPr lang="cs-CZ" sz="2400" b="1" dirty="0" smtClean="0"/>
              <a:t> – o mladém děvčeti</a:t>
            </a:r>
          </a:p>
          <a:p>
            <a:pPr marL="342900" indent="-342900"/>
            <a:r>
              <a:rPr lang="cs-CZ" sz="2400" b="1" dirty="0" smtClean="0"/>
              <a:t>7. p </a:t>
            </a:r>
            <a:r>
              <a:rPr lang="cs-CZ" sz="2400" b="1" dirty="0" smtClean="0"/>
              <a:t>– </a:t>
            </a:r>
            <a:r>
              <a:rPr lang="cs-CZ" sz="2400" b="1" dirty="0" smtClean="0"/>
              <a:t>mlad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m děvčetem</a:t>
            </a:r>
            <a:endParaRPr lang="cs-CZ" sz="2400" b="1" dirty="0"/>
          </a:p>
        </p:txBody>
      </p:sp>
      <p:sp>
        <p:nvSpPr>
          <p:cNvPr id="7" name="Obdélník 6"/>
          <p:cNvSpPr/>
          <p:nvPr/>
        </p:nvSpPr>
        <p:spPr>
          <a:xfrm>
            <a:off x="4357686" y="200024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/>
            <a:r>
              <a:rPr lang="cs-CZ" sz="2400" b="1" dirty="0" smtClean="0"/>
              <a:t>1. p </a:t>
            </a:r>
            <a:r>
              <a:rPr lang="cs-CZ" sz="2400" b="1" dirty="0" smtClean="0"/>
              <a:t>– </a:t>
            </a:r>
            <a:r>
              <a:rPr lang="cs-CZ" sz="2400" b="1" dirty="0" smtClean="0"/>
              <a:t>mladá děvčata</a:t>
            </a:r>
          </a:p>
          <a:p>
            <a:pPr marL="342900" indent="-342900"/>
            <a:r>
              <a:rPr lang="cs-CZ" sz="2400" b="1" dirty="0" smtClean="0"/>
              <a:t>2. p </a:t>
            </a:r>
            <a:r>
              <a:rPr lang="cs-CZ" sz="2400" b="1" dirty="0" smtClean="0"/>
              <a:t>– </a:t>
            </a:r>
            <a:r>
              <a:rPr lang="cs-CZ" sz="2400" b="1" dirty="0" smtClean="0"/>
              <a:t>mlad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ch děvčat</a:t>
            </a:r>
          </a:p>
          <a:p>
            <a:pPr marL="342900" indent="-342900"/>
            <a:r>
              <a:rPr lang="cs-CZ" sz="2400" b="1" dirty="0" smtClean="0"/>
              <a:t>3. p </a:t>
            </a:r>
            <a:r>
              <a:rPr lang="cs-CZ" sz="2400" b="1" dirty="0" smtClean="0"/>
              <a:t>– </a:t>
            </a:r>
            <a:r>
              <a:rPr lang="cs-CZ" sz="2400" b="1" dirty="0" smtClean="0"/>
              <a:t>mlad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m děvčatům</a:t>
            </a:r>
          </a:p>
          <a:p>
            <a:pPr marL="342900" indent="-342900"/>
            <a:r>
              <a:rPr lang="cs-CZ" sz="2400" b="1" dirty="0" smtClean="0"/>
              <a:t>4. p </a:t>
            </a:r>
            <a:r>
              <a:rPr lang="cs-CZ" sz="2400" b="1" dirty="0" smtClean="0"/>
              <a:t>– </a:t>
            </a:r>
            <a:r>
              <a:rPr lang="cs-CZ" sz="2400" b="1" dirty="0" smtClean="0"/>
              <a:t>mladá děvčata</a:t>
            </a:r>
          </a:p>
          <a:p>
            <a:pPr marL="342900" indent="-342900"/>
            <a:r>
              <a:rPr lang="cs-CZ" sz="2400" b="1" dirty="0" smtClean="0"/>
              <a:t>5. p </a:t>
            </a:r>
            <a:r>
              <a:rPr lang="cs-CZ" sz="2400" b="1" dirty="0" smtClean="0"/>
              <a:t>– </a:t>
            </a:r>
            <a:r>
              <a:rPr lang="cs-CZ" sz="2400" b="1" dirty="0" smtClean="0"/>
              <a:t>mladá děvčata</a:t>
            </a:r>
          </a:p>
          <a:p>
            <a:pPr marL="342900" indent="-342900"/>
            <a:r>
              <a:rPr lang="cs-CZ" sz="2400" b="1" dirty="0" smtClean="0"/>
              <a:t>6. p</a:t>
            </a:r>
            <a:r>
              <a:rPr lang="cs-CZ" sz="2400" b="1" dirty="0" smtClean="0"/>
              <a:t> </a:t>
            </a:r>
            <a:r>
              <a:rPr lang="cs-CZ" sz="2400" b="1" dirty="0" smtClean="0"/>
              <a:t>– o mlad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ch děvčatech</a:t>
            </a:r>
          </a:p>
          <a:p>
            <a:pPr marL="342900" indent="-342900"/>
            <a:r>
              <a:rPr lang="cs-CZ" sz="2400" b="1" dirty="0" smtClean="0"/>
              <a:t>7. p </a:t>
            </a:r>
            <a:r>
              <a:rPr lang="cs-CZ" sz="2400" b="1" dirty="0" smtClean="0"/>
              <a:t>– </a:t>
            </a:r>
            <a:r>
              <a:rPr lang="cs-CZ" sz="2400" b="1" dirty="0" smtClean="0"/>
              <a:t>mlad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m</a:t>
            </a:r>
            <a:r>
              <a:rPr lang="cs-CZ" sz="2400" b="1" dirty="0" smtClean="0">
                <a:solidFill>
                  <a:srgbClr val="FF0000"/>
                </a:solidFill>
              </a:rPr>
              <a:t>i </a:t>
            </a:r>
            <a:r>
              <a:rPr lang="cs-CZ" sz="2400" b="1" dirty="0" smtClean="0"/>
              <a:t>děvčaty</a:t>
            </a:r>
            <a:endParaRPr lang="cs-CZ" sz="2400" b="1" dirty="0"/>
          </a:p>
        </p:txBody>
      </p:sp>
      <p:sp>
        <p:nvSpPr>
          <p:cNvPr id="8" name="Obdélník 7"/>
          <p:cNvSpPr/>
          <p:nvPr/>
        </p:nvSpPr>
        <p:spPr>
          <a:xfrm>
            <a:off x="6300192" y="6165304"/>
            <a:ext cx="2435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VY_32_INOVACE_06_16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virtual.cvut.cz/seminar05/Bubak_files/master05_background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9438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Doplň  - i</a:t>
            </a:r>
            <a:r>
              <a:rPr lang="cs-CZ" sz="3600" b="1" dirty="0" smtClean="0"/>
              <a:t>, - y: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58204" cy="490063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/>
              <a:t>     Pomal_ pes, hotov_ oběd, vesel_ syn, nov_ spolužáci, znám_ spisovatel, zvědav_ sloni, o mil_ch dětech, </a:t>
            </a:r>
            <a:r>
              <a:rPr lang="cs-CZ" sz="2800" b="1" dirty="0" err="1" smtClean="0"/>
              <a:t>trpěliv</a:t>
            </a:r>
            <a:r>
              <a:rPr lang="cs-CZ" sz="2800" b="1" dirty="0" smtClean="0"/>
              <a:t>_ žáci, zdrav_ dědeček, </a:t>
            </a:r>
            <a:r>
              <a:rPr lang="cs-CZ" sz="2800" b="1" dirty="0" err="1" smtClean="0"/>
              <a:t>drz</a:t>
            </a:r>
            <a:r>
              <a:rPr lang="cs-CZ" sz="2800" b="1" dirty="0" smtClean="0"/>
              <a:t>_ Jenda, </a:t>
            </a:r>
            <a:r>
              <a:rPr lang="cs-CZ" sz="2800" b="1" dirty="0" err="1" smtClean="0"/>
              <a:t>lipov</a:t>
            </a:r>
            <a:r>
              <a:rPr lang="cs-CZ" sz="2800" b="1" dirty="0" smtClean="0"/>
              <a:t>_ květ, </a:t>
            </a:r>
            <a:r>
              <a:rPr lang="cs-CZ" sz="2800" b="1" dirty="0" err="1" smtClean="0"/>
              <a:t>drz</a:t>
            </a:r>
            <a:r>
              <a:rPr lang="cs-CZ" sz="2800" b="1" dirty="0" smtClean="0"/>
              <a:t>_ psi, </a:t>
            </a:r>
            <a:r>
              <a:rPr lang="cs-CZ" sz="2800" b="1" dirty="0" err="1" smtClean="0"/>
              <a:t>světl</a:t>
            </a:r>
            <a:r>
              <a:rPr lang="cs-CZ" sz="2800" b="1" dirty="0" smtClean="0"/>
              <a:t>_ svetr, </a:t>
            </a:r>
            <a:r>
              <a:rPr lang="cs-CZ" sz="2800" b="1" dirty="0" err="1" smtClean="0"/>
              <a:t>bouřkov</a:t>
            </a:r>
            <a:r>
              <a:rPr lang="cs-CZ" sz="2800" b="1" dirty="0" smtClean="0"/>
              <a:t>_ mrak, s jedl_m hřibem, </a:t>
            </a:r>
            <a:r>
              <a:rPr lang="cs-CZ" sz="2800" b="1" dirty="0" err="1" smtClean="0"/>
              <a:t>lákav</a:t>
            </a:r>
            <a:r>
              <a:rPr lang="cs-CZ" sz="2800" b="1" dirty="0" smtClean="0"/>
              <a:t>_ film, </a:t>
            </a:r>
            <a:r>
              <a:rPr lang="cs-CZ" sz="2800" b="1" dirty="0" err="1" smtClean="0"/>
              <a:t>štíhl</a:t>
            </a:r>
            <a:r>
              <a:rPr lang="cs-CZ" sz="2800" b="1" dirty="0" smtClean="0"/>
              <a:t>_ sportovci, </a:t>
            </a:r>
            <a:r>
              <a:rPr lang="cs-CZ" sz="2800" b="1" dirty="0" err="1" smtClean="0"/>
              <a:t>zl</a:t>
            </a:r>
            <a:r>
              <a:rPr lang="cs-CZ" sz="2800" b="1" dirty="0" smtClean="0"/>
              <a:t>_ drak, křiv_ strom, se </a:t>
            </a:r>
            <a:r>
              <a:rPr lang="cs-CZ" sz="2800" b="1" dirty="0" err="1" smtClean="0"/>
              <a:t>štíhl</a:t>
            </a:r>
            <a:r>
              <a:rPr lang="cs-CZ" sz="2800" b="1" dirty="0" smtClean="0"/>
              <a:t>_m_ děvčaty, </a:t>
            </a:r>
            <a:r>
              <a:rPr lang="cs-CZ" sz="2800" b="1" dirty="0" err="1" smtClean="0"/>
              <a:t>houslov</a:t>
            </a:r>
            <a:r>
              <a:rPr lang="cs-CZ" sz="2800" b="1" dirty="0" smtClean="0"/>
              <a:t>_ klíč, bez  </a:t>
            </a:r>
            <a:r>
              <a:rPr lang="cs-CZ" sz="2800" b="1" dirty="0" err="1" smtClean="0"/>
              <a:t>lidov</a:t>
            </a:r>
            <a:r>
              <a:rPr lang="cs-CZ" sz="2800" b="1" dirty="0" smtClean="0"/>
              <a:t>_ch písní, s </a:t>
            </a:r>
            <a:r>
              <a:rPr lang="cs-CZ" sz="2800" b="1" dirty="0" err="1" smtClean="0"/>
              <a:t>bíl</a:t>
            </a:r>
            <a:r>
              <a:rPr lang="cs-CZ" sz="2800" b="1" dirty="0" smtClean="0"/>
              <a:t>_m_ </a:t>
            </a:r>
            <a:r>
              <a:rPr lang="cs-CZ" sz="2800" b="1" dirty="0" err="1" smtClean="0"/>
              <a:t>stěnam</a:t>
            </a:r>
            <a:r>
              <a:rPr lang="cs-CZ" sz="2800" b="1" dirty="0" smtClean="0"/>
              <a:t>_, o mil_ch štěňatech , s </a:t>
            </a:r>
            <a:r>
              <a:rPr lang="cs-CZ" sz="2800" b="1" dirty="0" err="1" smtClean="0"/>
              <a:t>bíl</a:t>
            </a:r>
            <a:r>
              <a:rPr lang="cs-CZ" sz="2800" b="1" dirty="0" smtClean="0"/>
              <a:t>_m_ </a:t>
            </a:r>
            <a:r>
              <a:rPr lang="cs-CZ" sz="2800" b="1" dirty="0" err="1" smtClean="0"/>
              <a:t>labutěm</a:t>
            </a:r>
            <a:r>
              <a:rPr lang="cs-CZ" sz="2800" b="1" dirty="0" smtClean="0"/>
              <a:t>_, bez křiv_ch </a:t>
            </a:r>
            <a:r>
              <a:rPr lang="cs-CZ" sz="2800" b="1" dirty="0" smtClean="0"/>
              <a:t>zdí.</a:t>
            </a:r>
            <a:endParaRPr lang="cs-CZ" sz="2800" b="1" dirty="0"/>
          </a:p>
        </p:txBody>
      </p:sp>
      <p:sp>
        <p:nvSpPr>
          <p:cNvPr id="5" name="Obdélník 4"/>
          <p:cNvSpPr/>
          <p:nvPr/>
        </p:nvSpPr>
        <p:spPr>
          <a:xfrm>
            <a:off x="6300192" y="6237312"/>
            <a:ext cx="2435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VY_32_INOVACE_06_16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t3.gstatic.com/images?q=tbn:ANd9GcROWCwKa3lHMbZ_byR6HhyUinmFzvKyiT9EVlxyJR4mWsXYd7lmTnJTu-B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3419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b="1" u="sng" dirty="0" smtClean="0"/>
              <a:t>Přídavná jména měkká:</a:t>
            </a:r>
            <a:br>
              <a:rPr lang="cs-CZ" sz="3200" b="1" u="sng" dirty="0" smtClean="0"/>
            </a:br>
            <a:r>
              <a:rPr lang="cs-CZ" sz="3200" b="1" dirty="0" smtClean="0">
                <a:latin typeface="+mn-lt"/>
              </a:rPr>
              <a:t>mají vzor </a:t>
            </a:r>
            <a:r>
              <a:rPr lang="cs-CZ" sz="3200" b="1" dirty="0" smtClean="0">
                <a:solidFill>
                  <a:srgbClr val="FF0000"/>
                </a:solidFill>
                <a:latin typeface="+mn-lt"/>
              </a:rPr>
              <a:t>jarní</a:t>
            </a:r>
            <a:endParaRPr lang="cs-CZ" sz="32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42910" y="1714488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/>
            <a:r>
              <a:rPr lang="cs-CZ" sz="2400" b="1" dirty="0" smtClean="0"/>
              <a:t>1. p – </a:t>
            </a:r>
            <a:r>
              <a:rPr lang="cs-CZ" sz="2400" b="1" dirty="0" smtClean="0"/>
              <a:t>jarn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b="1" dirty="0" smtClean="0"/>
              <a:t> </a:t>
            </a:r>
            <a:r>
              <a:rPr lang="cs-CZ" sz="2400" b="1" dirty="0" smtClean="0"/>
              <a:t>den</a:t>
            </a:r>
          </a:p>
          <a:p>
            <a:pPr marL="342900" indent="-342900"/>
            <a:r>
              <a:rPr lang="cs-CZ" sz="2400" b="1" dirty="0" smtClean="0"/>
              <a:t>2. p </a:t>
            </a:r>
            <a:r>
              <a:rPr lang="cs-CZ" sz="2400" b="1" dirty="0" smtClean="0"/>
              <a:t>– </a:t>
            </a:r>
            <a:r>
              <a:rPr lang="cs-CZ" sz="2400" b="1" dirty="0" smtClean="0"/>
              <a:t>jarn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b="1" dirty="0" smtClean="0"/>
              <a:t>ho dne</a:t>
            </a:r>
          </a:p>
          <a:p>
            <a:pPr marL="342900" indent="-342900"/>
            <a:r>
              <a:rPr lang="cs-CZ" sz="2400" b="1" dirty="0" smtClean="0"/>
              <a:t>3. p – jarn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b="1" dirty="0" smtClean="0"/>
              <a:t>mu </a:t>
            </a:r>
            <a:r>
              <a:rPr lang="cs-CZ" sz="2400" b="1" dirty="0" smtClean="0"/>
              <a:t>dni</a:t>
            </a:r>
          </a:p>
          <a:p>
            <a:pPr marL="342900" indent="-342900"/>
            <a:r>
              <a:rPr lang="cs-CZ" sz="2400" b="1" dirty="0" smtClean="0"/>
              <a:t>4. p </a:t>
            </a:r>
            <a:r>
              <a:rPr lang="cs-CZ" sz="2400" b="1" dirty="0" smtClean="0"/>
              <a:t>– </a:t>
            </a:r>
            <a:r>
              <a:rPr lang="cs-CZ" sz="2400" b="1" dirty="0" smtClean="0"/>
              <a:t>jarn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b="1" dirty="0" smtClean="0"/>
              <a:t> den</a:t>
            </a:r>
          </a:p>
          <a:p>
            <a:pPr marL="342900" indent="-342900"/>
            <a:r>
              <a:rPr lang="cs-CZ" sz="2400" b="1" dirty="0" smtClean="0"/>
              <a:t>5. </a:t>
            </a:r>
            <a:r>
              <a:rPr lang="cs-CZ" sz="2400" b="1" dirty="0" smtClean="0"/>
              <a:t>p </a:t>
            </a:r>
            <a:r>
              <a:rPr lang="cs-CZ" sz="2400" b="1" dirty="0" smtClean="0"/>
              <a:t>– jarn</a:t>
            </a:r>
            <a:r>
              <a:rPr lang="cs-CZ" sz="2400" b="1" dirty="0" smtClean="0">
                <a:solidFill>
                  <a:srgbClr val="FF0000"/>
                </a:solidFill>
              </a:rPr>
              <a:t>í </a:t>
            </a:r>
            <a:r>
              <a:rPr lang="cs-CZ" sz="2400" b="1" dirty="0" smtClean="0"/>
              <a:t> </a:t>
            </a:r>
            <a:r>
              <a:rPr lang="cs-CZ" sz="2400" b="1" dirty="0" smtClean="0"/>
              <a:t>dni</a:t>
            </a:r>
          </a:p>
          <a:p>
            <a:pPr marL="342900" indent="-342900"/>
            <a:r>
              <a:rPr lang="cs-CZ" sz="2400" b="1" dirty="0" smtClean="0"/>
              <a:t>6. p </a:t>
            </a:r>
            <a:r>
              <a:rPr lang="cs-CZ" sz="2400" b="1" dirty="0" smtClean="0"/>
              <a:t>– </a:t>
            </a:r>
            <a:r>
              <a:rPr lang="cs-CZ" sz="2400" b="1" dirty="0" smtClean="0"/>
              <a:t>jarn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b="1" dirty="0" smtClean="0"/>
              <a:t>m dnu</a:t>
            </a:r>
          </a:p>
          <a:p>
            <a:pPr marL="342900" indent="-342900"/>
            <a:r>
              <a:rPr lang="cs-CZ" sz="2400" b="1" dirty="0" smtClean="0"/>
              <a:t>7. p – </a:t>
            </a:r>
            <a:r>
              <a:rPr lang="cs-CZ" sz="2400" b="1" dirty="0" smtClean="0"/>
              <a:t>jarn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b="1" dirty="0" smtClean="0"/>
              <a:t>m dnem</a:t>
            </a:r>
            <a:endParaRPr lang="cs-CZ" sz="2400" b="1" dirty="0" smtClean="0"/>
          </a:p>
          <a:p>
            <a:pPr marL="342900" indent="-342900">
              <a:buAutoNum type="arabicPeriod"/>
            </a:pPr>
            <a:endParaRPr lang="cs-CZ" sz="2400" b="1" dirty="0"/>
          </a:p>
        </p:txBody>
      </p:sp>
      <p:sp>
        <p:nvSpPr>
          <p:cNvPr id="5" name="Obdélník 4"/>
          <p:cNvSpPr/>
          <p:nvPr/>
        </p:nvSpPr>
        <p:spPr>
          <a:xfrm>
            <a:off x="4000496" y="1785926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/>
            <a:r>
              <a:rPr lang="cs-CZ" sz="2400" b="1" dirty="0" smtClean="0"/>
              <a:t>1. p – </a:t>
            </a:r>
            <a:r>
              <a:rPr lang="cs-CZ" sz="2400" b="1" dirty="0" smtClean="0"/>
              <a:t>jarn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b="1" dirty="0" smtClean="0"/>
              <a:t> </a:t>
            </a:r>
            <a:r>
              <a:rPr lang="cs-CZ" sz="2400" b="1" dirty="0" smtClean="0"/>
              <a:t>dny</a:t>
            </a:r>
            <a:endParaRPr lang="cs-CZ" sz="2400" b="1" dirty="0" smtClean="0"/>
          </a:p>
          <a:p>
            <a:pPr marL="342900" indent="-342900"/>
            <a:r>
              <a:rPr lang="cs-CZ" sz="2400" b="1" dirty="0" smtClean="0"/>
              <a:t>2. p </a:t>
            </a:r>
            <a:r>
              <a:rPr lang="cs-CZ" sz="2400" b="1" dirty="0" smtClean="0"/>
              <a:t>– </a:t>
            </a:r>
            <a:r>
              <a:rPr lang="cs-CZ" sz="2400" b="1" dirty="0" smtClean="0"/>
              <a:t>jarn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b="1" dirty="0" smtClean="0"/>
              <a:t>ch </a:t>
            </a:r>
            <a:r>
              <a:rPr lang="cs-CZ" sz="2400" b="1" dirty="0" smtClean="0"/>
              <a:t>dnů</a:t>
            </a:r>
            <a:endParaRPr lang="cs-CZ" sz="2400" b="1" dirty="0" smtClean="0"/>
          </a:p>
          <a:p>
            <a:pPr marL="342900" indent="-342900"/>
            <a:r>
              <a:rPr lang="cs-CZ" sz="2400" b="1" dirty="0" smtClean="0"/>
              <a:t>3. p – </a:t>
            </a:r>
            <a:r>
              <a:rPr lang="cs-CZ" sz="2400" b="1" dirty="0" smtClean="0"/>
              <a:t>jarn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b="1" dirty="0" smtClean="0"/>
              <a:t>m dnům</a:t>
            </a:r>
            <a:endParaRPr lang="cs-CZ" sz="2400" b="1" dirty="0" smtClean="0"/>
          </a:p>
          <a:p>
            <a:pPr marL="342900" indent="-342900"/>
            <a:r>
              <a:rPr lang="cs-CZ" sz="2400" b="1" dirty="0" smtClean="0"/>
              <a:t>4. p </a:t>
            </a:r>
            <a:r>
              <a:rPr lang="cs-CZ" sz="2400" b="1" dirty="0" smtClean="0"/>
              <a:t>– </a:t>
            </a:r>
            <a:r>
              <a:rPr lang="cs-CZ" sz="2400" b="1" dirty="0" smtClean="0"/>
              <a:t>jarn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b="1" dirty="0" smtClean="0"/>
              <a:t> </a:t>
            </a:r>
            <a:r>
              <a:rPr lang="cs-CZ" sz="2400" b="1" dirty="0" smtClean="0"/>
              <a:t>dny</a:t>
            </a:r>
            <a:endParaRPr lang="cs-CZ" sz="2400" b="1" dirty="0" smtClean="0"/>
          </a:p>
          <a:p>
            <a:pPr marL="342900" indent="-342900"/>
            <a:r>
              <a:rPr lang="cs-CZ" sz="2400" b="1" dirty="0" smtClean="0"/>
              <a:t>5. p </a:t>
            </a:r>
            <a:r>
              <a:rPr lang="cs-CZ" sz="2400" b="1" dirty="0" smtClean="0"/>
              <a:t>– jarn</a:t>
            </a:r>
            <a:r>
              <a:rPr lang="cs-CZ" sz="2400" b="1" dirty="0" smtClean="0">
                <a:solidFill>
                  <a:srgbClr val="FF0000"/>
                </a:solidFill>
              </a:rPr>
              <a:t>í </a:t>
            </a:r>
            <a:r>
              <a:rPr lang="cs-CZ" sz="2400" b="1" dirty="0" smtClean="0"/>
              <a:t>dny</a:t>
            </a:r>
            <a:endParaRPr lang="cs-CZ" sz="2400" b="1" dirty="0" smtClean="0"/>
          </a:p>
          <a:p>
            <a:pPr marL="342900" indent="-342900"/>
            <a:r>
              <a:rPr lang="cs-CZ" sz="2400" b="1" dirty="0" smtClean="0"/>
              <a:t>6. </a:t>
            </a:r>
            <a:r>
              <a:rPr lang="cs-CZ" sz="2400" b="1" dirty="0" smtClean="0"/>
              <a:t>p</a:t>
            </a:r>
            <a:r>
              <a:rPr lang="cs-CZ" sz="2400" b="1" dirty="0" smtClean="0"/>
              <a:t> </a:t>
            </a:r>
            <a:r>
              <a:rPr lang="cs-CZ" sz="2400" b="1" dirty="0" smtClean="0"/>
              <a:t>– jarn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b="1" dirty="0" smtClean="0"/>
              <a:t>ch dnech</a:t>
            </a:r>
          </a:p>
          <a:p>
            <a:pPr marL="342900" indent="-342900"/>
            <a:r>
              <a:rPr lang="cs-CZ" sz="2400" b="1" dirty="0" smtClean="0"/>
              <a:t>7. p – </a:t>
            </a:r>
            <a:r>
              <a:rPr lang="cs-CZ" sz="2400" b="1" dirty="0" smtClean="0"/>
              <a:t>jarn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b="1" dirty="0" smtClean="0"/>
              <a:t>m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b="1" dirty="0" smtClean="0"/>
              <a:t> </a:t>
            </a:r>
            <a:r>
              <a:rPr lang="cs-CZ" sz="2400" b="1" dirty="0" smtClean="0"/>
              <a:t>dny</a:t>
            </a:r>
            <a:endParaRPr lang="cs-CZ" sz="2400" b="1" dirty="0" smtClean="0"/>
          </a:p>
          <a:p>
            <a:pPr marL="342900" indent="-342900">
              <a:buAutoNum type="arabicPeriod"/>
            </a:pPr>
            <a:endParaRPr lang="cs-CZ" sz="2400" b="1" dirty="0"/>
          </a:p>
        </p:txBody>
      </p:sp>
      <p:sp>
        <p:nvSpPr>
          <p:cNvPr id="7" name="Obdélník 6"/>
          <p:cNvSpPr/>
          <p:nvPr/>
        </p:nvSpPr>
        <p:spPr>
          <a:xfrm>
            <a:off x="6372200" y="6165304"/>
            <a:ext cx="2435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VY_32_INOVACE_06_16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virtual.cvut.cz/seminar05/Bubak_files/master05_background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9438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7829576" cy="4011618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b="1" dirty="0" err="1" smtClean="0">
                <a:latin typeface="+mn-lt"/>
              </a:rPr>
              <a:t>Ciz</a:t>
            </a:r>
            <a:r>
              <a:rPr lang="cs-CZ" sz="3100" b="1" dirty="0" smtClean="0">
                <a:latin typeface="+mn-lt"/>
              </a:rPr>
              <a:t>_ sešit, </a:t>
            </a:r>
            <a:r>
              <a:rPr lang="cs-CZ" sz="3100" b="1" dirty="0" err="1" smtClean="0">
                <a:latin typeface="+mn-lt"/>
              </a:rPr>
              <a:t>ps</a:t>
            </a:r>
            <a:r>
              <a:rPr lang="cs-CZ" sz="3100" b="1" dirty="0" smtClean="0">
                <a:latin typeface="+mn-lt"/>
              </a:rPr>
              <a:t>_ bouda, </a:t>
            </a:r>
            <a:r>
              <a:rPr lang="cs-CZ" sz="3100" b="1" dirty="0" err="1" smtClean="0">
                <a:latin typeface="+mn-lt"/>
              </a:rPr>
              <a:t>lv</a:t>
            </a:r>
            <a:r>
              <a:rPr lang="cs-CZ" sz="3100" b="1" dirty="0" smtClean="0">
                <a:latin typeface="+mn-lt"/>
              </a:rPr>
              <a:t>_ tlapa, tulen_ kožich, sob_ stopa, </a:t>
            </a:r>
            <a:r>
              <a:rPr lang="cs-CZ" sz="3100" b="1" dirty="0" err="1" smtClean="0">
                <a:latin typeface="+mn-lt"/>
              </a:rPr>
              <a:t>ryz</a:t>
            </a:r>
            <a:r>
              <a:rPr lang="cs-CZ" sz="3100" b="1" dirty="0" smtClean="0">
                <a:latin typeface="+mn-lt"/>
              </a:rPr>
              <a:t>_ zlato, hmyz_ ulita, </a:t>
            </a:r>
            <a:r>
              <a:rPr lang="cs-CZ" sz="3100" b="1" dirty="0" err="1" smtClean="0">
                <a:latin typeface="+mn-lt"/>
              </a:rPr>
              <a:t>televizn</a:t>
            </a:r>
            <a:r>
              <a:rPr lang="cs-CZ" sz="3100" b="1" dirty="0" smtClean="0">
                <a:latin typeface="+mn-lt"/>
              </a:rPr>
              <a:t>_ pořad, jelen_ parohy, </a:t>
            </a:r>
            <a:r>
              <a:rPr lang="cs-CZ" sz="3100" b="1" dirty="0" err="1" smtClean="0">
                <a:latin typeface="+mn-lt"/>
              </a:rPr>
              <a:t>lv</a:t>
            </a:r>
            <a:r>
              <a:rPr lang="cs-CZ" sz="3100" b="1" dirty="0" smtClean="0">
                <a:latin typeface="+mn-lt"/>
              </a:rPr>
              <a:t>_ mládě, ryb_ polévka, </a:t>
            </a:r>
            <a:r>
              <a:rPr lang="cs-CZ" sz="3100" b="1" dirty="0" err="1" smtClean="0">
                <a:latin typeface="+mn-lt"/>
              </a:rPr>
              <a:t>hlemýžd</a:t>
            </a:r>
            <a:r>
              <a:rPr lang="cs-CZ" sz="3100" b="1" dirty="0" smtClean="0">
                <a:latin typeface="+mn-lt"/>
              </a:rPr>
              <a:t>_ maso, žab_ stehýnka, hus_ játra, </a:t>
            </a:r>
            <a:r>
              <a:rPr lang="cs-CZ" sz="3100" b="1" dirty="0" err="1" smtClean="0">
                <a:latin typeface="+mn-lt"/>
              </a:rPr>
              <a:t>pav</a:t>
            </a:r>
            <a:r>
              <a:rPr lang="cs-CZ" sz="3100" b="1" dirty="0" smtClean="0">
                <a:latin typeface="+mn-lt"/>
              </a:rPr>
              <a:t>_ peří, sov_ houkání, včel_ med, havran_ </a:t>
            </a:r>
            <a:r>
              <a:rPr lang="cs-CZ" sz="3100" b="1" dirty="0" smtClean="0">
                <a:latin typeface="+mn-lt"/>
              </a:rPr>
              <a:t>křídlo, </a:t>
            </a:r>
            <a:r>
              <a:rPr lang="cs-CZ" sz="3100" b="1" dirty="0" err="1" smtClean="0">
                <a:latin typeface="+mn-lt"/>
              </a:rPr>
              <a:t>osl</a:t>
            </a:r>
            <a:r>
              <a:rPr lang="cs-CZ" sz="3100" b="1" dirty="0" smtClean="0">
                <a:latin typeface="+mn-lt"/>
              </a:rPr>
              <a:t>_ uši, koz_ sýr, </a:t>
            </a:r>
            <a:r>
              <a:rPr lang="cs-CZ" sz="3100" b="1" dirty="0" err="1" smtClean="0">
                <a:latin typeface="+mn-lt"/>
              </a:rPr>
              <a:t>rann</a:t>
            </a:r>
            <a:r>
              <a:rPr lang="cs-CZ" sz="3100" b="1" dirty="0" smtClean="0">
                <a:latin typeface="+mn-lt"/>
              </a:rPr>
              <a:t>_ </a:t>
            </a:r>
            <a:r>
              <a:rPr lang="cs-CZ" sz="3100" b="1" dirty="0" smtClean="0">
                <a:latin typeface="+mn-lt"/>
              </a:rPr>
              <a:t>rosa.</a:t>
            </a:r>
            <a:r>
              <a:rPr lang="cs-CZ" sz="2800" b="1" dirty="0" smtClean="0">
                <a:latin typeface="+mn-lt"/>
              </a:rPr>
              <a:t/>
            </a:r>
            <a:br>
              <a:rPr lang="cs-CZ" sz="2800" b="1" dirty="0" smtClean="0">
                <a:latin typeface="+mn-lt"/>
              </a:rPr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979712" y="500042"/>
            <a:ext cx="45937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/>
              <a:t>Doplň - i, - y :</a:t>
            </a:r>
          </a:p>
          <a:p>
            <a:pPr algn="ctr"/>
            <a:endParaRPr lang="cs-CZ" sz="3600" b="1" dirty="0"/>
          </a:p>
        </p:txBody>
      </p:sp>
      <p:sp>
        <p:nvSpPr>
          <p:cNvPr id="6" name="Obdélník 5"/>
          <p:cNvSpPr/>
          <p:nvPr/>
        </p:nvSpPr>
        <p:spPr>
          <a:xfrm>
            <a:off x="6372200" y="6093296"/>
            <a:ext cx="2435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VY_32_INOVACE_06_16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Falcon Eyes FC-05 Fantasy-Cloth 300 x 600 tmavě žlutá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u="sng" dirty="0" smtClean="0"/>
              <a:t>Přídavná jména přivlastňovací</a:t>
            </a:r>
            <a:br>
              <a:rPr lang="cs-CZ" sz="3600" b="1" u="sng" dirty="0" smtClean="0"/>
            </a:br>
            <a:r>
              <a:rPr lang="cs-CZ" sz="3600" b="1" dirty="0" smtClean="0"/>
              <a:t>mají vzory otcův, matčin</a:t>
            </a:r>
            <a:endParaRPr lang="cs-CZ" sz="3600" b="1" dirty="0"/>
          </a:p>
        </p:txBody>
      </p:sp>
      <p:sp>
        <p:nvSpPr>
          <p:cNvPr id="4" name="Obdélník 3"/>
          <p:cNvSpPr/>
          <p:nvPr/>
        </p:nvSpPr>
        <p:spPr>
          <a:xfrm>
            <a:off x="395536" y="2492896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/>
            <a:r>
              <a:rPr lang="cs-CZ" sz="2400" b="1" dirty="0" smtClean="0"/>
              <a:t>1. p – otcův pes</a:t>
            </a:r>
          </a:p>
          <a:p>
            <a:pPr marL="514350" indent="-514350"/>
            <a:r>
              <a:rPr lang="cs-CZ" sz="2400" b="1" dirty="0" smtClean="0"/>
              <a:t>2. p – otcova psa </a:t>
            </a:r>
          </a:p>
          <a:p>
            <a:pPr marL="514350" indent="-514350"/>
            <a:r>
              <a:rPr lang="cs-CZ" sz="2400" b="1" dirty="0" smtClean="0"/>
              <a:t>3. p – otcovu psovi</a:t>
            </a:r>
          </a:p>
          <a:p>
            <a:pPr marL="514350" indent="-514350"/>
            <a:r>
              <a:rPr lang="cs-CZ" sz="2400" b="1" dirty="0" smtClean="0"/>
              <a:t>4. p – otcova psa</a:t>
            </a:r>
          </a:p>
          <a:p>
            <a:pPr marL="514350" indent="-514350"/>
            <a:r>
              <a:rPr lang="cs-CZ" sz="2400" b="1" dirty="0" smtClean="0"/>
              <a:t>5. p – otcův pse</a:t>
            </a:r>
          </a:p>
          <a:p>
            <a:pPr marL="514350" indent="-514350"/>
            <a:r>
              <a:rPr lang="cs-CZ" sz="2400" b="1" dirty="0" smtClean="0"/>
              <a:t>6. p – o otcově psovi</a:t>
            </a:r>
          </a:p>
          <a:p>
            <a:pPr marL="514350" indent="-514350"/>
            <a:r>
              <a:rPr lang="cs-CZ" sz="2400" b="1" dirty="0" smtClean="0"/>
              <a:t>7. p – s otcov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m psem</a:t>
            </a:r>
            <a:endParaRPr lang="cs-CZ" sz="2400" b="1" dirty="0"/>
          </a:p>
        </p:txBody>
      </p:sp>
      <p:sp>
        <p:nvSpPr>
          <p:cNvPr id="5" name="Obdélník 4"/>
          <p:cNvSpPr/>
          <p:nvPr/>
        </p:nvSpPr>
        <p:spPr>
          <a:xfrm>
            <a:off x="4716016" y="2420888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/>
            <a:r>
              <a:rPr lang="cs-CZ" sz="2400" b="1" dirty="0" smtClean="0"/>
              <a:t>1. p – otcov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b="1" dirty="0" smtClean="0"/>
              <a:t> ps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</a:p>
          <a:p>
            <a:pPr marL="514350" indent="-514350"/>
            <a:r>
              <a:rPr lang="cs-CZ" sz="2400" b="1" dirty="0" smtClean="0"/>
              <a:t>2. p – otcov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ch psů </a:t>
            </a:r>
          </a:p>
          <a:p>
            <a:pPr marL="514350" indent="-514350"/>
            <a:r>
              <a:rPr lang="cs-CZ" sz="2400" b="1" dirty="0" smtClean="0"/>
              <a:t>3. p – otcov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m psům</a:t>
            </a:r>
          </a:p>
          <a:p>
            <a:pPr marL="514350" indent="-514350"/>
            <a:r>
              <a:rPr lang="cs-CZ" sz="2400" b="1" dirty="0" smtClean="0"/>
              <a:t>4. p – otcov</a:t>
            </a:r>
            <a:r>
              <a:rPr lang="cs-CZ" sz="2400" b="1" dirty="0" smtClean="0">
                <a:solidFill>
                  <a:srgbClr val="FF0000"/>
                </a:solidFill>
              </a:rPr>
              <a:t>y </a:t>
            </a:r>
            <a:r>
              <a:rPr lang="cs-CZ" sz="2400" b="1" dirty="0" smtClean="0"/>
              <a:t>psy</a:t>
            </a:r>
          </a:p>
          <a:p>
            <a:pPr marL="514350" indent="-514350"/>
            <a:r>
              <a:rPr lang="cs-CZ" sz="2400" b="1" dirty="0" smtClean="0"/>
              <a:t>5. p – otcov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b="1" dirty="0" smtClean="0"/>
              <a:t> psi</a:t>
            </a:r>
          </a:p>
          <a:p>
            <a:pPr marL="514350" indent="-514350"/>
            <a:r>
              <a:rPr lang="cs-CZ" sz="2400" b="1" dirty="0" smtClean="0"/>
              <a:t>6. p – o otcov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ch psech</a:t>
            </a:r>
          </a:p>
          <a:p>
            <a:pPr marL="514350" indent="-514350"/>
            <a:r>
              <a:rPr lang="cs-CZ" sz="2400" b="1" dirty="0" smtClean="0"/>
              <a:t>7. p – s otcov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m</a:t>
            </a:r>
            <a:r>
              <a:rPr lang="cs-CZ" sz="2400" b="1" dirty="0" smtClean="0">
                <a:solidFill>
                  <a:srgbClr val="FF0000"/>
                </a:solidFill>
              </a:rPr>
              <a:t>i </a:t>
            </a:r>
            <a:r>
              <a:rPr lang="cs-CZ" sz="2400" b="1" dirty="0" smtClean="0"/>
              <a:t>psy</a:t>
            </a:r>
            <a:endParaRPr lang="cs-CZ" sz="2400" b="1" dirty="0"/>
          </a:p>
        </p:txBody>
      </p:sp>
      <p:sp>
        <p:nvSpPr>
          <p:cNvPr id="7" name="Obdélník 6"/>
          <p:cNvSpPr/>
          <p:nvPr/>
        </p:nvSpPr>
        <p:spPr>
          <a:xfrm>
            <a:off x="6372200" y="6165304"/>
            <a:ext cx="2435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VY_32_INOVACE_06_16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203848" y="1556792"/>
            <a:ext cx="19712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/>
              <a:t>Vzor </a:t>
            </a:r>
            <a:r>
              <a:rPr lang="cs-CZ" sz="3200" b="1" u="sng" dirty="0" smtClean="0"/>
              <a:t>otcův</a:t>
            </a:r>
            <a:endParaRPr lang="cs-CZ" sz="32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www.plzen.eu/o-meste/multimedia/ebook/knihy/files/captcha_pozad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68"/>
            <a:ext cx="9144000" cy="684793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000108"/>
            <a:ext cx="8229600" cy="4000528"/>
          </a:xfrm>
        </p:spPr>
        <p:txBody>
          <a:bodyPr>
            <a:normAutofit/>
          </a:bodyPr>
          <a:lstStyle/>
          <a:p>
            <a:pPr algn="l"/>
            <a:r>
              <a:rPr lang="cs-CZ" sz="2400" b="1" dirty="0" smtClean="0"/>
              <a:t>1. p – matčin  syn</a:t>
            </a:r>
            <a:br>
              <a:rPr lang="cs-CZ" sz="2400" b="1" dirty="0" smtClean="0"/>
            </a:br>
            <a:r>
              <a:rPr lang="cs-CZ" sz="2400" b="1" dirty="0" smtClean="0"/>
              <a:t>2. p – matčina syna</a:t>
            </a:r>
            <a:br>
              <a:rPr lang="cs-CZ" sz="2400" b="1" dirty="0" smtClean="0"/>
            </a:br>
            <a:r>
              <a:rPr lang="cs-CZ" sz="2400" b="1" dirty="0" smtClean="0"/>
              <a:t>3. p – matčině  synovi</a:t>
            </a:r>
            <a:br>
              <a:rPr lang="cs-CZ" sz="2400" b="1" dirty="0" smtClean="0"/>
            </a:br>
            <a:r>
              <a:rPr lang="cs-CZ" sz="2400" b="1" dirty="0" smtClean="0"/>
              <a:t>4. p – matčina syna</a:t>
            </a:r>
            <a:br>
              <a:rPr lang="cs-CZ" sz="2400" b="1" dirty="0" smtClean="0"/>
            </a:br>
            <a:r>
              <a:rPr lang="cs-CZ" sz="2400" b="1" dirty="0" smtClean="0"/>
              <a:t>5. p – matčin synu</a:t>
            </a:r>
            <a:br>
              <a:rPr lang="cs-CZ" sz="2400" b="1" dirty="0" smtClean="0"/>
            </a:br>
            <a:r>
              <a:rPr lang="cs-CZ" sz="2400" b="1" dirty="0" smtClean="0"/>
              <a:t>6. p – matčině synovi</a:t>
            </a:r>
            <a:br>
              <a:rPr lang="cs-CZ" sz="2400" b="1" dirty="0" smtClean="0"/>
            </a:br>
            <a:r>
              <a:rPr lang="cs-CZ" sz="2400" b="1" dirty="0" smtClean="0"/>
              <a:t>7. p – s matčin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m synem</a:t>
            </a:r>
            <a:br>
              <a:rPr lang="cs-CZ" sz="2400" b="1" dirty="0" smtClean="0"/>
            </a:br>
            <a:endParaRPr lang="cs-CZ" sz="2400" b="1" dirty="0"/>
          </a:p>
        </p:txBody>
      </p:sp>
      <p:sp>
        <p:nvSpPr>
          <p:cNvPr id="4" name="Obdélník 3"/>
          <p:cNvSpPr/>
          <p:nvPr/>
        </p:nvSpPr>
        <p:spPr>
          <a:xfrm>
            <a:off x="4572000" y="1484784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 smtClean="0"/>
              <a:t>1. p – matčin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b="1" dirty="0" smtClean="0"/>
              <a:t> synové</a:t>
            </a:r>
            <a:br>
              <a:rPr lang="cs-CZ" sz="2400" b="1" dirty="0" smtClean="0"/>
            </a:br>
            <a:r>
              <a:rPr lang="cs-CZ" sz="2400" b="1" dirty="0" smtClean="0"/>
              <a:t>2. p – matčin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ch synů</a:t>
            </a:r>
            <a:br>
              <a:rPr lang="cs-CZ" sz="2400" b="1" dirty="0" smtClean="0"/>
            </a:br>
            <a:r>
              <a:rPr lang="cs-CZ" sz="2400" b="1" dirty="0" smtClean="0"/>
              <a:t>3. p – matčin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m synům</a:t>
            </a:r>
            <a:br>
              <a:rPr lang="cs-CZ" sz="2400" b="1" dirty="0" smtClean="0"/>
            </a:br>
            <a:r>
              <a:rPr lang="cs-CZ" sz="2400" b="1" dirty="0" smtClean="0"/>
              <a:t>4. p – matčin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b="1" dirty="0" smtClean="0"/>
              <a:t> syny</a:t>
            </a:r>
            <a:br>
              <a:rPr lang="cs-CZ" sz="2400" b="1" dirty="0" smtClean="0"/>
            </a:br>
            <a:r>
              <a:rPr lang="cs-CZ" sz="2400" b="1" dirty="0" smtClean="0"/>
              <a:t>5. p – matčin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b="1" dirty="0" smtClean="0"/>
              <a:t> synové</a:t>
            </a:r>
            <a:br>
              <a:rPr lang="cs-CZ" sz="2400" b="1" dirty="0" smtClean="0"/>
            </a:br>
            <a:r>
              <a:rPr lang="cs-CZ" sz="2400" b="1" dirty="0" smtClean="0"/>
              <a:t>6. p – matčin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ch synech</a:t>
            </a:r>
            <a:br>
              <a:rPr lang="cs-CZ" sz="2400" b="1" dirty="0" smtClean="0"/>
            </a:br>
            <a:r>
              <a:rPr lang="cs-CZ" sz="2400" b="1" dirty="0" smtClean="0"/>
              <a:t>7. p – s matčin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/>
              <a:t>m</a:t>
            </a:r>
            <a:r>
              <a:rPr lang="cs-CZ" sz="2400" b="1" dirty="0" smtClean="0">
                <a:solidFill>
                  <a:srgbClr val="FF0000"/>
                </a:solidFill>
              </a:rPr>
              <a:t>i </a:t>
            </a:r>
            <a:r>
              <a:rPr lang="cs-CZ" sz="2400" b="1" dirty="0" smtClean="0"/>
              <a:t>syny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6516216" y="6165304"/>
            <a:ext cx="2435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VY_32_INOVACE_06_16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131840" y="548680"/>
            <a:ext cx="21886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u="sng" dirty="0" smtClean="0"/>
              <a:t>Vzor matčin</a:t>
            </a:r>
            <a:endParaRPr lang="cs-CZ" sz="32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nd03.jxs.cz/776/263/f9ac80c4f5_67141983_o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755"/>
            <a:ext cx="9144000" cy="6861755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071678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err="1" smtClean="0"/>
              <a:t>Jendov</a:t>
            </a:r>
            <a:r>
              <a:rPr lang="cs-CZ" sz="2800" b="1" dirty="0" smtClean="0"/>
              <a:t>_ </a:t>
            </a:r>
            <a:r>
              <a:rPr lang="cs-CZ" sz="2800" b="1" dirty="0" err="1" smtClean="0"/>
              <a:t>ps</a:t>
            </a:r>
            <a:r>
              <a:rPr lang="cs-CZ" sz="2800" b="1" dirty="0" smtClean="0"/>
              <a:t>_, </a:t>
            </a:r>
            <a:r>
              <a:rPr lang="cs-CZ" sz="2800" b="1" dirty="0" err="1" smtClean="0"/>
              <a:t>Honzov</a:t>
            </a:r>
            <a:r>
              <a:rPr lang="cs-CZ" sz="2800" b="1" dirty="0" smtClean="0"/>
              <a:t>_ sešity, </a:t>
            </a:r>
            <a:r>
              <a:rPr lang="cs-CZ" sz="2800" b="1" dirty="0" err="1" smtClean="0"/>
              <a:t>Zbyňkov</a:t>
            </a:r>
            <a:r>
              <a:rPr lang="cs-CZ" sz="2800" b="1" dirty="0" smtClean="0"/>
              <a:t>_ nohy, </a:t>
            </a:r>
            <a:r>
              <a:rPr lang="cs-CZ" sz="2800" b="1" dirty="0" err="1" smtClean="0"/>
              <a:t>hlasatelov</a:t>
            </a:r>
            <a:r>
              <a:rPr lang="cs-CZ" sz="2800" b="1" dirty="0" smtClean="0"/>
              <a:t>_ mikrofony, </a:t>
            </a:r>
            <a:r>
              <a:rPr lang="cs-CZ" sz="2800" b="1" dirty="0" err="1" smtClean="0"/>
              <a:t>hokejistov</a:t>
            </a:r>
            <a:r>
              <a:rPr lang="cs-CZ" sz="2800" b="1" dirty="0" smtClean="0"/>
              <a:t>_ dresy, Jirkov_ brýle, o </a:t>
            </a:r>
            <a:r>
              <a:rPr lang="cs-CZ" sz="2800" b="1" dirty="0" err="1" smtClean="0"/>
              <a:t>Pavlov</a:t>
            </a:r>
            <a:r>
              <a:rPr lang="cs-CZ" sz="2800" b="1" dirty="0" smtClean="0"/>
              <a:t>_ch kamarádech, bez </a:t>
            </a:r>
            <a:r>
              <a:rPr lang="cs-CZ" sz="2800" b="1" dirty="0" err="1" smtClean="0"/>
              <a:t>Standov</a:t>
            </a:r>
            <a:r>
              <a:rPr lang="cs-CZ" sz="2800" b="1" dirty="0" smtClean="0"/>
              <a:t>_ch úkolů, </a:t>
            </a:r>
            <a:r>
              <a:rPr lang="cs-CZ" sz="2800" b="1" dirty="0" err="1" smtClean="0"/>
              <a:t>Cyrilov</a:t>
            </a:r>
            <a:r>
              <a:rPr lang="cs-CZ" sz="2800" b="1" dirty="0" smtClean="0"/>
              <a:t>_ synové, </a:t>
            </a:r>
            <a:r>
              <a:rPr lang="cs-CZ" sz="2800" b="1" dirty="0" err="1" smtClean="0"/>
              <a:t>hráčov</a:t>
            </a:r>
            <a:r>
              <a:rPr lang="cs-CZ" sz="2800" b="1" dirty="0" smtClean="0"/>
              <a:t>_ žetony, </a:t>
            </a:r>
            <a:r>
              <a:rPr lang="cs-CZ" sz="2800" b="1" dirty="0" err="1" smtClean="0"/>
              <a:t>zpěvákov</a:t>
            </a:r>
            <a:r>
              <a:rPr lang="cs-CZ" sz="2800" b="1" dirty="0" smtClean="0"/>
              <a:t>_ písně, </a:t>
            </a:r>
            <a:r>
              <a:rPr lang="cs-CZ" sz="2800" b="1" dirty="0" err="1" smtClean="0"/>
              <a:t>Tondov</a:t>
            </a:r>
            <a:r>
              <a:rPr lang="cs-CZ" sz="2800" b="1" dirty="0" smtClean="0"/>
              <a:t>_ lyže, </a:t>
            </a:r>
            <a:r>
              <a:rPr lang="cs-CZ" sz="2800" b="1" dirty="0" err="1" smtClean="0"/>
              <a:t>Čendov</a:t>
            </a:r>
            <a:r>
              <a:rPr lang="cs-CZ" sz="2800" b="1" dirty="0" smtClean="0"/>
              <a:t>_ sešity, Jitčin_ parfémy, </a:t>
            </a:r>
            <a:r>
              <a:rPr lang="cs-CZ" sz="2800" b="1" dirty="0" smtClean="0"/>
              <a:t>  s </a:t>
            </a:r>
            <a:r>
              <a:rPr lang="cs-CZ" sz="2800" b="1" dirty="0" smtClean="0"/>
              <a:t>Katčin_m_ kočárky, </a:t>
            </a:r>
            <a:r>
              <a:rPr lang="cs-CZ" sz="2800" b="1" dirty="0" smtClean="0"/>
              <a:t>o </a:t>
            </a:r>
            <a:r>
              <a:rPr lang="cs-CZ" sz="2800" b="1" dirty="0" smtClean="0"/>
              <a:t>Sonin_ch </a:t>
            </a:r>
            <a:r>
              <a:rPr lang="cs-CZ" sz="2800" b="1" dirty="0" smtClean="0"/>
              <a:t>dopisech, </a:t>
            </a:r>
            <a:r>
              <a:rPr lang="cs-CZ" sz="2800" b="1" dirty="0" smtClean="0"/>
              <a:t>                    o </a:t>
            </a:r>
            <a:r>
              <a:rPr lang="cs-CZ" sz="2800" b="1" dirty="0" smtClean="0"/>
              <a:t>Helenin_ch </a:t>
            </a:r>
            <a:r>
              <a:rPr lang="cs-CZ" sz="2800" b="1" dirty="0" smtClean="0"/>
              <a:t>sukních.</a:t>
            </a:r>
            <a:endParaRPr lang="cs-CZ" sz="2800" b="1" dirty="0"/>
          </a:p>
        </p:txBody>
      </p:sp>
      <p:sp>
        <p:nvSpPr>
          <p:cNvPr id="5" name="Obdélník 4"/>
          <p:cNvSpPr/>
          <p:nvPr/>
        </p:nvSpPr>
        <p:spPr>
          <a:xfrm>
            <a:off x="6156176" y="6093296"/>
            <a:ext cx="2435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VY_32_INOVACE_06_16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692696"/>
            <a:ext cx="784887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Doplň - i, - y:</a:t>
            </a:r>
          </a:p>
          <a:p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811</Words>
  <Application>Microsoft Office PowerPoint</Application>
  <PresentationFormat>Předvádění na obrazovce (4:3)</PresentationFormat>
  <Paragraphs>150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Přídavná jména:</vt:lpstr>
      <vt:lpstr>Skloňování  přídavných jmen tvrdých: </vt:lpstr>
      <vt:lpstr>Snímek 5</vt:lpstr>
      <vt:lpstr>Rod ženský:</vt:lpstr>
      <vt:lpstr>Rod střední:</vt:lpstr>
      <vt:lpstr>Doplň  - i, - y:</vt:lpstr>
      <vt:lpstr>Přídavná jména měkká: mají vzor jarní</vt:lpstr>
      <vt:lpstr>   Ciz_ sešit, ps_ bouda, lv_ tlapa, tulen_ kožich, sob_ stopa, ryz_ zlato, hmyz_ ulita, televizn_ pořad, jelen_ parohy, lv_ mládě, ryb_ polévka, hlemýžd_ maso, žab_ stehýnka, hus_ játra, pav_ peří, sov_ houkání, včel_ med, havran_ křídlo, osl_ uši, koz_ sýr, rann_ rosa.   </vt:lpstr>
      <vt:lpstr>Přídavná jména přivlastňovací mají vzory otcův, matčin</vt:lpstr>
      <vt:lpstr>1. p – matčin  syn 2. p – matčina syna 3. p – matčině  synovi 4. p – matčina syna 5. p – matčin synu 6. p – matčině synovi 7. p – s matčiným synem </vt:lpstr>
      <vt:lpstr>  Jendov_ ps_, Honzov_ sešity, Zbyňkov_ nohy, hlasatelov_ mikrofony, hokejistov_ dresy, Jirkov_ brýle, o Pavlov_ch kamarádech, bez Standov_ch úkolů, Cyrilov_ synové, hráčov_ žetony, zpěvákov_ písně, Tondov_ lyže, Čendov_ sešity, Jitčin_ parfémy,   s Katčin_m_ kočárky, o Sonin_ch dopisech,                     o Helenin_ch sukních.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Skloňování  přídavných jmen tvrdých: jednotné číslo</dc:title>
  <dc:creator>oem</dc:creator>
  <cp:lastModifiedBy>oem</cp:lastModifiedBy>
  <cp:revision>70</cp:revision>
  <dcterms:created xsi:type="dcterms:W3CDTF">2012-01-18T18:33:49Z</dcterms:created>
  <dcterms:modified xsi:type="dcterms:W3CDTF">2013-06-04T18:05:15Z</dcterms:modified>
</cp:coreProperties>
</file>