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60" r:id="rId6"/>
    <p:sldId id="262" r:id="rId7"/>
    <p:sldId id="266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90" y="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CBC01-CA8F-48E2-8E28-B0F4838C99D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19DD1-E91C-4965-8A6E-E3CECA3FB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32656"/>
            <a:ext cx="5781675" cy="1447800"/>
          </a:xfrm>
          <a:prstGeom prst="rect">
            <a:avLst/>
          </a:prstGeom>
          <a:noFill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VY_32_INOVACE_08_16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57224" y="1428736"/>
            <a:ext cx="750099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1400" dirty="0" smtClean="0"/>
              <a:t>Název:			Pádové otázky	</a:t>
            </a:r>
          </a:p>
          <a:p>
            <a:r>
              <a:rPr lang="cs-CZ" sz="1400" dirty="0" smtClean="0"/>
              <a:t>Autor:			Mgr. Dana Staňková</a:t>
            </a:r>
          </a:p>
          <a:p>
            <a:r>
              <a:rPr lang="cs-CZ" sz="1400" dirty="0" smtClean="0"/>
              <a:t>Vytvořeno:			3. 2. 2012</a:t>
            </a:r>
          </a:p>
          <a:p>
            <a:r>
              <a:rPr lang="cs-CZ" sz="1400" dirty="0" smtClean="0"/>
              <a:t>Ročník:			5. ročník</a:t>
            </a:r>
          </a:p>
          <a:p>
            <a:r>
              <a:rPr lang="cs-CZ" sz="1400" dirty="0" smtClean="0"/>
              <a:t>Vzdělávací oblast:		Jazyk a jazyková komunikace</a:t>
            </a:r>
          </a:p>
          <a:p>
            <a:r>
              <a:rPr lang="cs-CZ" sz="1400" dirty="0" smtClean="0"/>
              <a:t>Vzdělávací obor:		Český jazyk a literatura</a:t>
            </a:r>
          </a:p>
          <a:p>
            <a:r>
              <a:rPr lang="cs-CZ" sz="1400" dirty="0" smtClean="0"/>
              <a:t>Tematický okruh:		Komunikační a slohová výchova</a:t>
            </a:r>
          </a:p>
          <a:p>
            <a:r>
              <a:rPr lang="cs-CZ" sz="1400" dirty="0" smtClean="0"/>
              <a:t>Téma:			Pádové otázky</a:t>
            </a:r>
          </a:p>
          <a:p>
            <a:r>
              <a:rPr lang="cs-CZ" sz="1400" dirty="0" smtClean="0"/>
              <a:t>Pomůcky:			Interaktivní tabule, psací potřeby, notebook</a:t>
            </a:r>
          </a:p>
          <a:p>
            <a:r>
              <a:rPr lang="cs-CZ" sz="1400" dirty="0" smtClean="0"/>
              <a:t>Anotace:			Prezentace je zaměřena na 					                        procvičování určování pádových otázek</a:t>
            </a:r>
          </a:p>
          <a:p>
            <a:endParaRPr lang="cs-CZ" sz="1400" dirty="0"/>
          </a:p>
          <a:p>
            <a:r>
              <a:rPr lang="cs-CZ" sz="1400" dirty="0"/>
              <a:t>Tato práce je šířena pod licencí CC BY-SA 3.0. Odkazy a citace jsou platné k datu vytvoření této práce</a:t>
            </a:r>
            <a:r>
              <a:rPr lang="cs-CZ" sz="1400" dirty="0" smtClean="0"/>
              <a:t>.</a:t>
            </a:r>
          </a:p>
          <a:p>
            <a:r>
              <a:rPr lang="cs-CZ" sz="1400" dirty="0"/>
              <a:t>Materiál je určen pro bezplatné používání na všech typech škol a školských zařízeních. Jakékoliv další využití podléhá autorskému zákonu</a:t>
            </a:r>
            <a:r>
              <a:rPr lang="cs-CZ" sz="1400" dirty="0" smtClean="0"/>
              <a:t>.</a:t>
            </a:r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857224" y="1714488"/>
            <a:ext cx="792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Škola: Základní škola Trávníky Otrokovice, příspěvková organizace</a:t>
            </a:r>
          </a:p>
          <a:p>
            <a:r>
              <a:rPr lang="cs-CZ" sz="1400" dirty="0" smtClean="0"/>
              <a:t>Číslo projektu: CZ.1.07/1.4.00/21.2637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857224" y="5667556"/>
            <a:ext cx="6572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Texty jsou </a:t>
            </a:r>
            <a:r>
              <a:rPr lang="cs-CZ" sz="1400" dirty="0" smtClean="0"/>
              <a:t>vlastní </a:t>
            </a:r>
            <a:r>
              <a:rPr lang="cs-CZ" sz="1400" dirty="0" smtClean="0"/>
              <a:t>originální tvorbou </a:t>
            </a:r>
            <a:r>
              <a:rPr lang="cs-CZ" sz="1400" dirty="0" smtClean="0"/>
              <a:t>autora.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203970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105.photobucket.com/albums/m240/dallas-cowboyz/backgrounds/pin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496"/>
            <a:ext cx="9144000" cy="823305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846640" cy="2450703"/>
          </a:xfrm>
        </p:spPr>
        <p:txBody>
          <a:bodyPr>
            <a:normAutofit/>
          </a:bodyPr>
          <a:lstStyle/>
          <a:p>
            <a:r>
              <a:rPr lang="cs-CZ" sz="7200" b="1" dirty="0" smtClean="0"/>
              <a:t>Pádové otázky</a:t>
            </a:r>
            <a:endParaRPr lang="cs-CZ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525963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1. pád		Kdo, co?</a:t>
            </a:r>
          </a:p>
          <a:p>
            <a:r>
              <a:rPr lang="cs-CZ" sz="4000" b="1" dirty="0" smtClean="0"/>
              <a:t>2. pád		Koho, čeho?</a:t>
            </a:r>
          </a:p>
          <a:p>
            <a:r>
              <a:rPr lang="cs-CZ" sz="4000" b="1" dirty="0" smtClean="0"/>
              <a:t>3. pád		Komu, čemu?</a:t>
            </a:r>
          </a:p>
          <a:p>
            <a:r>
              <a:rPr lang="cs-CZ" sz="4000" b="1" dirty="0" smtClean="0"/>
              <a:t>4. pád		Koho, co?</a:t>
            </a:r>
          </a:p>
          <a:p>
            <a:r>
              <a:rPr lang="cs-CZ" sz="4000" b="1" dirty="0" smtClean="0"/>
              <a:t>5. pád		Oslovujeme, voláme!</a:t>
            </a:r>
          </a:p>
          <a:p>
            <a:r>
              <a:rPr lang="cs-CZ" sz="4000" b="1" dirty="0" smtClean="0"/>
              <a:t>6. pád		( O ) Kom, ( O ) Čem?</a:t>
            </a:r>
          </a:p>
          <a:p>
            <a:r>
              <a:rPr lang="cs-CZ" sz="4000" b="1" dirty="0" smtClean="0"/>
              <a:t>7. pád		( S ) Kým, čím? 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www.excelprofi.cz/300-large/papirove-pozadi-doerr-classic-2-75-x-11-m---slonova-k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Urči pád podstatných jmen a vybarvi:</a:t>
            </a:r>
            <a:br>
              <a:rPr lang="cs-CZ" sz="3600" b="1" u="sng" dirty="0" smtClean="0">
                <a:solidFill>
                  <a:srgbClr val="FF0000"/>
                </a:solidFill>
              </a:rPr>
            </a:br>
            <a:r>
              <a:rPr lang="cs-CZ" sz="3200" b="1" u="sng" dirty="0" smtClean="0">
                <a:solidFill>
                  <a:srgbClr val="FF0000"/>
                </a:solidFill>
              </a:rPr>
              <a:t/>
            </a:r>
            <a:br>
              <a:rPr lang="cs-CZ" sz="3200" b="1" u="sng" dirty="0" smtClean="0">
                <a:solidFill>
                  <a:srgbClr val="FF0000"/>
                </a:solidFill>
              </a:rPr>
            </a:br>
            <a:endParaRPr lang="cs-CZ" sz="3200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179512" y="3501008"/>
          <a:ext cx="8676455" cy="3047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291"/>
                <a:gridCol w="1735291"/>
                <a:gridCol w="1735291"/>
                <a:gridCol w="1735291"/>
                <a:gridCol w="1735291"/>
              </a:tblGrid>
              <a:tr h="57815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U pařezu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Pavle ?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Z okna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Na pasece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Bez auta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Počítač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 televizi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Nad letadlem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Dát</a:t>
                      </a:r>
                      <a:r>
                        <a:rPr lang="cs-CZ" sz="2400" b="1" baseline="0" dirty="0" smtClean="0"/>
                        <a:t> dědovi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Lucko?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Mezi koly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Vidět lva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Vzít psovi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Neumět báseň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Ze zlata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Kreslit kočku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 programy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Telefon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 pyžamu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Tvořit obrysy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195736" y="9087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95736" y="76470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cs-CZ" sz="2400" b="1" dirty="0" smtClean="0"/>
              <a:t>pád		červeně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modře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zeleně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žlutě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hnědě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černě</a:t>
            </a:r>
          </a:p>
          <a:p>
            <a:pPr marL="342900" indent="-342900">
              <a:buAutoNum type="arabicPeriod"/>
            </a:pPr>
            <a:r>
              <a:rPr lang="cs-CZ" sz="2400" b="1" dirty="0" smtClean="0"/>
              <a:t>pád		fialově</a:t>
            </a:r>
            <a:endParaRPr lang="cs-CZ" sz="2400" dirty="0"/>
          </a:p>
        </p:txBody>
      </p:sp>
      <p:sp>
        <p:nvSpPr>
          <p:cNvPr id="16386" name="AutoShape 2" descr="data:image/jpeg;base64,/9j/4AAQSkZJRgABAQAAAQABAAD/2wCEAAkGBggICgcICAgIBwcHBQoFBgYHCA4HCBAKExAhFBMQEhIXGyYeFxkjGRISHy8gIycpLCwsFR4xNTAqNSYrLCkBCQoKDQwMDQwMDSkYFBgpKSkpKSkpKSkpKSkpKSkpKSkpKSkpKSkpKSkpKSkpKSkpKSkpKSkpKSkpKSkpKSkpKf/AABEIAOEA4QMBIgACEQEDEQH/xAAWAAEBAQAAAAAAAAAAAAAAAAAAAQf/xAAWEAEBAQAAAAAAAAAAAAAAAAAAARH/xAAXAQEBAQEAAAAAAAAAAAAAAAAAAQUE/8QAFBEBAAAAAAAAAAAAAAAAAAAAAP/aAAwDAQACEQMRAD8A14BlukAAAAAAAAAAAAAAAAAAAAAAAAAA0AAAAEBQAAAAAAAAAAAAAAAAAAAAAAAAAAEAAABQAAAAAAAAAAAAAQAAAFABAAUAAAAAAAAAAAAAAAAAAAAAAAEABQAQAFAAAAAEBRFAAAAAAAAAAAAAAQAAAFABAAUAAAAEVAAUEFARQAAAAAAAAAAAAAAAAAAAAAAARUAVFBBQEUAAAAAAAAAAAAAAAAAAAAAAAEVAFQAVAFEUAAAAAAAAAAAAAAAAAAAAAABFQBUAUQBRFAAAAAAAAAAAAAAAAAAAAAAAAAAAAAAAAAAAAAAAAoAigCKAIsABAUAAAAAAAAAAAAAAAAAAAACgCKAIoAiwAEBQAAAAAAAAAAAAAAAAAAAAAMAAwADAAAAAAAAAAAAAAAAAAAAAAAAAAA0ADQANAAAAAAIAAAAAAAAAAAAAAAAAUARQBFAEWAAigAAAACACwAAAAAAAAAAAAAEAAAAAAAAAAA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9.cz/iRft/661/48/90548661--100x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27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Řešení</a:t>
            </a:r>
            <a:endParaRPr lang="cs-CZ" b="1" u="sng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251520" y="2492896"/>
          <a:ext cx="8676455" cy="3047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291"/>
                <a:gridCol w="1735291"/>
                <a:gridCol w="1735291"/>
                <a:gridCol w="1735291"/>
                <a:gridCol w="1735291"/>
              </a:tblGrid>
              <a:tr h="57815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U pařezu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Pavle ?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Z okna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Na pasece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Bez auta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Počítač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 televizi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Nad letadlem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Dát</a:t>
                      </a:r>
                      <a:r>
                        <a:rPr lang="cs-CZ" sz="2400" b="1" baseline="0" dirty="0" smtClean="0"/>
                        <a:t> dědovi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Lucko?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Mezi koly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Vidět lva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Vzít psovi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Neumět báseň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Ze zlata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8036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Kreslit kočku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 programy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Telefon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 pyžamu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Tvořit obrysy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195736" y="9087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oblibene.name/userdata/shopimg/tapety-kyjov/-_xbyjco-xbyj__239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3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Vykresli správný pád a tvar: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cs-CZ" b="1" dirty="0" smtClean="0"/>
              <a:t>pád		červeně</a:t>
            </a:r>
          </a:p>
          <a:p>
            <a:pPr>
              <a:buAutoNum type="arabicPeriod"/>
            </a:pPr>
            <a:r>
              <a:rPr lang="cs-CZ" b="1" dirty="0" smtClean="0"/>
              <a:t>pád		modře</a:t>
            </a:r>
          </a:p>
          <a:p>
            <a:pPr>
              <a:buAutoNum type="arabicPeriod"/>
            </a:pPr>
            <a:r>
              <a:rPr lang="cs-CZ" b="1" dirty="0" smtClean="0"/>
              <a:t>pád		zeleně</a:t>
            </a:r>
          </a:p>
          <a:p>
            <a:pPr>
              <a:buAutoNum type="arabicPeriod"/>
            </a:pPr>
            <a:r>
              <a:rPr lang="cs-CZ" b="1" dirty="0" smtClean="0"/>
              <a:t>pád		žlutě</a:t>
            </a:r>
          </a:p>
          <a:p>
            <a:pPr>
              <a:buAutoNum type="arabicPeriod"/>
            </a:pPr>
            <a:r>
              <a:rPr lang="cs-CZ" b="1" dirty="0" smtClean="0"/>
              <a:t>pád		hnědě</a:t>
            </a:r>
          </a:p>
          <a:p>
            <a:pPr>
              <a:buAutoNum type="arabicPeriod"/>
            </a:pPr>
            <a:r>
              <a:rPr lang="cs-CZ" b="1" dirty="0" smtClean="0"/>
              <a:t>pád		černě</a:t>
            </a:r>
          </a:p>
          <a:p>
            <a:pPr>
              <a:buAutoNum type="arabicPeriod"/>
            </a:pPr>
            <a:r>
              <a:rPr lang="cs-CZ" b="1" dirty="0" smtClean="0"/>
              <a:t>pád		fialově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oblibene.name/userdata/shopimg/tapety-kyjov/-_CcWKSG-2535__2309-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9856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7632848" cy="45719"/>
          </a:xfrm>
        </p:spPr>
        <p:txBody>
          <a:bodyPr>
            <a:normAutofit fontScale="90000"/>
          </a:bodyPr>
          <a:lstStyle/>
          <a:p>
            <a:endParaRPr lang="cs-CZ" b="1" dirty="0"/>
          </a:p>
        </p:txBody>
      </p:sp>
      <p:sp>
        <p:nvSpPr>
          <p:cNvPr id="4" name="6cípá hvězda 3"/>
          <p:cNvSpPr/>
          <p:nvPr/>
        </p:nvSpPr>
        <p:spPr>
          <a:xfrm>
            <a:off x="467544" y="332656"/>
            <a:ext cx="1512168" cy="1539552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6cípá hvězda 4"/>
          <p:cNvSpPr/>
          <p:nvPr/>
        </p:nvSpPr>
        <p:spPr>
          <a:xfrm>
            <a:off x="7020272" y="2276872"/>
            <a:ext cx="1512168" cy="1512168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6cípá hvězda 5"/>
          <p:cNvSpPr/>
          <p:nvPr/>
        </p:nvSpPr>
        <p:spPr>
          <a:xfrm>
            <a:off x="7668344" y="620688"/>
            <a:ext cx="1475656" cy="1467544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6cípá hvězda 6"/>
          <p:cNvSpPr/>
          <p:nvPr/>
        </p:nvSpPr>
        <p:spPr>
          <a:xfrm>
            <a:off x="251520" y="4221088"/>
            <a:ext cx="1584176" cy="1656184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Bez psa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6cípá hvězda 7"/>
          <p:cNvSpPr/>
          <p:nvPr/>
        </p:nvSpPr>
        <p:spPr>
          <a:xfrm>
            <a:off x="4139952" y="1052736"/>
            <a:ext cx="1512168" cy="1440160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6cípá hvězda 8"/>
          <p:cNvSpPr/>
          <p:nvPr/>
        </p:nvSpPr>
        <p:spPr>
          <a:xfrm>
            <a:off x="5076056" y="2636912"/>
            <a:ext cx="1584176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Dát lvovi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6cípá hvězda 9"/>
          <p:cNvSpPr/>
          <p:nvPr/>
        </p:nvSpPr>
        <p:spPr>
          <a:xfrm>
            <a:off x="2051720" y="4941168"/>
            <a:ext cx="1584176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4.pád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6cípá hvězda 10"/>
          <p:cNvSpPr/>
          <p:nvPr/>
        </p:nvSpPr>
        <p:spPr>
          <a:xfrm>
            <a:off x="395536" y="2276872"/>
            <a:ext cx="1512168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Vzít kolo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6cípá hvězda 11"/>
          <p:cNvSpPr/>
          <p:nvPr/>
        </p:nvSpPr>
        <p:spPr>
          <a:xfrm>
            <a:off x="5940152" y="260648"/>
            <a:ext cx="1512168" cy="1512168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6cípá hvězda 12"/>
          <p:cNvSpPr/>
          <p:nvPr/>
        </p:nvSpPr>
        <p:spPr>
          <a:xfrm>
            <a:off x="3779912" y="4437112"/>
            <a:ext cx="1512168" cy="1656184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Pepo!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6cípá hvězda 13"/>
          <p:cNvSpPr/>
          <p:nvPr/>
        </p:nvSpPr>
        <p:spPr>
          <a:xfrm>
            <a:off x="5796136" y="5085184"/>
            <a:ext cx="1512168" cy="1512168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6cípá hvězda 14"/>
          <p:cNvSpPr/>
          <p:nvPr/>
        </p:nvSpPr>
        <p:spPr>
          <a:xfrm>
            <a:off x="2699792" y="0"/>
            <a:ext cx="1512168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 hře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6cípá hvězda 15"/>
          <p:cNvSpPr/>
          <p:nvPr/>
        </p:nvSpPr>
        <p:spPr>
          <a:xfrm>
            <a:off x="2699792" y="2420888"/>
            <a:ext cx="1512168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6cípá hvězda 16"/>
          <p:cNvSpPr/>
          <p:nvPr/>
        </p:nvSpPr>
        <p:spPr>
          <a:xfrm>
            <a:off x="7236296" y="4077072"/>
            <a:ext cx="1619672" cy="1584176"/>
          </a:xfrm>
          <a:prstGeom prst="star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 okem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7632848" cy="45719"/>
          </a:xfrm>
        </p:spPr>
        <p:txBody>
          <a:bodyPr>
            <a:normAutofit fontScale="90000"/>
          </a:bodyPr>
          <a:lstStyle/>
          <a:p>
            <a:endParaRPr lang="cs-CZ" b="1" dirty="0"/>
          </a:p>
        </p:txBody>
      </p:sp>
      <p:sp>
        <p:nvSpPr>
          <p:cNvPr id="4" name="6cípá hvězda 3"/>
          <p:cNvSpPr/>
          <p:nvPr/>
        </p:nvSpPr>
        <p:spPr>
          <a:xfrm>
            <a:off x="467544" y="332656"/>
            <a:ext cx="1512168" cy="1539552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6cípá hvězda 4"/>
          <p:cNvSpPr/>
          <p:nvPr/>
        </p:nvSpPr>
        <p:spPr>
          <a:xfrm>
            <a:off x="7020272" y="2276872"/>
            <a:ext cx="1512168" cy="1512168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6cípá hvězda 5"/>
          <p:cNvSpPr/>
          <p:nvPr/>
        </p:nvSpPr>
        <p:spPr>
          <a:xfrm>
            <a:off x="7668344" y="620688"/>
            <a:ext cx="1475656" cy="1467544"/>
          </a:xfrm>
          <a:prstGeom prst="star6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6cípá hvězda 6"/>
          <p:cNvSpPr/>
          <p:nvPr/>
        </p:nvSpPr>
        <p:spPr>
          <a:xfrm>
            <a:off x="251520" y="4221088"/>
            <a:ext cx="1584176" cy="1656184"/>
          </a:xfrm>
          <a:prstGeom prst="star6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Bez psa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6cípá hvězda 7"/>
          <p:cNvSpPr/>
          <p:nvPr/>
        </p:nvSpPr>
        <p:spPr>
          <a:xfrm>
            <a:off x="4139952" y="1052736"/>
            <a:ext cx="1512168" cy="144016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6cípá hvězda 8"/>
          <p:cNvSpPr/>
          <p:nvPr/>
        </p:nvSpPr>
        <p:spPr>
          <a:xfrm>
            <a:off x="5076056" y="2636912"/>
            <a:ext cx="1584176" cy="1584176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Dát lvovi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6cípá hvězda 9"/>
          <p:cNvSpPr/>
          <p:nvPr/>
        </p:nvSpPr>
        <p:spPr>
          <a:xfrm>
            <a:off x="2051720" y="4941168"/>
            <a:ext cx="1584176" cy="158417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4.pád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6cípá hvězda 10"/>
          <p:cNvSpPr/>
          <p:nvPr/>
        </p:nvSpPr>
        <p:spPr>
          <a:xfrm>
            <a:off x="395536" y="2276872"/>
            <a:ext cx="1512168" cy="158417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Vzít kolo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6cípá hvězda 11"/>
          <p:cNvSpPr/>
          <p:nvPr/>
        </p:nvSpPr>
        <p:spPr>
          <a:xfrm>
            <a:off x="5940152" y="260648"/>
            <a:ext cx="1512168" cy="1512168"/>
          </a:xfrm>
          <a:prstGeom prst="star6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6cípá hvězda 12"/>
          <p:cNvSpPr/>
          <p:nvPr/>
        </p:nvSpPr>
        <p:spPr>
          <a:xfrm>
            <a:off x="3779912" y="4437112"/>
            <a:ext cx="1512168" cy="1656184"/>
          </a:xfrm>
          <a:prstGeom prst="star6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Pepo!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6cípá hvězda 13"/>
          <p:cNvSpPr/>
          <p:nvPr/>
        </p:nvSpPr>
        <p:spPr>
          <a:xfrm>
            <a:off x="5796136" y="5085184"/>
            <a:ext cx="1512168" cy="1512168"/>
          </a:xfrm>
          <a:prstGeom prst="star6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6cípá hvězda 14"/>
          <p:cNvSpPr/>
          <p:nvPr/>
        </p:nvSpPr>
        <p:spPr>
          <a:xfrm>
            <a:off x="2699792" y="0"/>
            <a:ext cx="1512168" cy="1584176"/>
          </a:xfrm>
          <a:prstGeom prst="star6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 hře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6cípá hvězda 15"/>
          <p:cNvSpPr/>
          <p:nvPr/>
        </p:nvSpPr>
        <p:spPr>
          <a:xfrm>
            <a:off x="2699792" y="2420888"/>
            <a:ext cx="1512168" cy="1584176"/>
          </a:xfrm>
          <a:prstGeom prst="star6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7. pád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6cípá hvězda 16"/>
          <p:cNvSpPr/>
          <p:nvPr/>
        </p:nvSpPr>
        <p:spPr>
          <a:xfrm>
            <a:off x="7236296" y="4077072"/>
            <a:ext cx="1619672" cy="1584176"/>
          </a:xfrm>
          <a:prstGeom prst="star6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 okem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184</Words>
  <Application>Microsoft Office PowerPoint</Application>
  <PresentationFormat>Předvádění na obrazovce (4:3)</PresentationFormat>
  <Paragraphs>116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Pádové otázky</vt:lpstr>
      <vt:lpstr>Snímek 3</vt:lpstr>
      <vt:lpstr>Urči pád podstatných jmen a vybarvi:  </vt:lpstr>
      <vt:lpstr>Řešení</vt:lpstr>
      <vt:lpstr>Vykresli správný pád a tvar: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Pádové otázky</dc:title>
  <dc:creator>oem</dc:creator>
  <cp:lastModifiedBy>oem</cp:lastModifiedBy>
  <cp:revision>18</cp:revision>
  <dcterms:created xsi:type="dcterms:W3CDTF">2013-01-04T15:00:09Z</dcterms:created>
  <dcterms:modified xsi:type="dcterms:W3CDTF">2013-06-04T21:05:44Z</dcterms:modified>
</cp:coreProperties>
</file>