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71" r:id="rId3"/>
    <p:sldId id="272" r:id="rId4"/>
    <p:sldId id="266" r:id="rId5"/>
    <p:sldId id="267" r:id="rId6"/>
    <p:sldId id="268" r:id="rId7"/>
    <p:sldId id="269" r:id="rId8"/>
    <p:sldId id="270" r:id="rId9"/>
    <p:sldId id="257" r:id="rId10"/>
    <p:sldId id="258" r:id="rId11"/>
    <p:sldId id="259" r:id="rId12"/>
    <p:sldId id="260" r:id="rId13"/>
    <p:sldId id="261" r:id="rId14"/>
    <p:sldId id="262" r:id="rId15"/>
    <p:sldId id="26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99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306" y="11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8DC0B8-C360-4D61-ACE3-8C8CEA2D902A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BD9F54-20D2-47A3-A6D0-2D2E5E7370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915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1377D-3897-49B0-AC08-3FCF7F819B84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ACA29-DD16-49F2-BE50-6B6A12675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E80F6-590B-456C-985A-6D69D769BB5D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ACA29-DD16-49F2-BE50-6B6A12675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08D-02EB-46D0-987F-8ECCC22C9E3E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ACA29-DD16-49F2-BE50-6B6A12675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0FF58-040D-4D32-A762-1D76CF29B17A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ACA29-DD16-49F2-BE50-6B6A12675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FF9CC-7F09-4073-9A94-5F7702CFEBF4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ACA29-DD16-49F2-BE50-6B6A12675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3B6DC-B951-4DB2-B214-1C908D3EF5A3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ACA29-DD16-49F2-BE50-6B6A12675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48DEA-9D9D-4D31-AA2C-C9C66ED3819E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ACA29-DD16-49F2-BE50-6B6A12675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AE62-5CDD-48B5-B379-62CFB1E86525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ACA29-DD16-49F2-BE50-6B6A12675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EE06A-83F8-440D-B75F-F2BA94CDFDAC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ACA29-DD16-49F2-BE50-6B6A12675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4C07D-198B-4D4F-96D2-6DF740911B5B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ACA29-DD16-49F2-BE50-6B6A12675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E7112-9D31-4D45-ADE9-A942E0174CE6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ACA29-DD16-49F2-BE50-6B6A12675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56D2E4-0F87-4932-ABF6-4AD5112DE813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VY_INOVACE_09_16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4ACA29-DD16-49F2-BE50-6B6A12675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://i105.photobucket.com/albums/m240/dallas-cowboyz/backgrounds/pin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7513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12776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Vyjmenovaná slova po B</a:t>
            </a:r>
            <a:r>
              <a:rPr lang="cs-CZ" sz="3200" b="1" dirty="0" smtClean="0"/>
              <a:t>, L, M, P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683568" y="2420888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Škola: Základní škola Trávníky Otrokovice, příspěvková organizace</a:t>
            </a:r>
          </a:p>
          <a:p>
            <a:r>
              <a:rPr lang="cs-CZ" sz="1400" dirty="0" smtClean="0"/>
              <a:t>Číslo projektu: CZ.1.07/1.4.00/21.2637</a:t>
            </a:r>
            <a:endParaRPr lang="cs-CZ" sz="1400" dirty="0"/>
          </a:p>
        </p:txBody>
      </p:sp>
      <p:pic>
        <p:nvPicPr>
          <p:cNvPr id="5" name="Picture 2" descr="\\Zsserver\sablony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60648"/>
            <a:ext cx="5781675" cy="14478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706256" y="3251885"/>
            <a:ext cx="7992888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Název:			Vyjmenovaná slova po </a:t>
            </a:r>
            <a:r>
              <a:rPr lang="cs-CZ" sz="1400" dirty="0" smtClean="0"/>
              <a:t>B, L, M, P</a:t>
            </a:r>
            <a:r>
              <a:rPr lang="cs-CZ" sz="1400" dirty="0" smtClean="0"/>
              <a:t>	</a:t>
            </a:r>
          </a:p>
          <a:p>
            <a:r>
              <a:rPr lang="cs-CZ" sz="1400" dirty="0" smtClean="0"/>
              <a:t>Autor:			Mgr. Dana Staňková</a:t>
            </a:r>
          </a:p>
          <a:p>
            <a:r>
              <a:rPr lang="cs-CZ" sz="1400" dirty="0" smtClean="0"/>
              <a:t>Vytvořeno:		                       9. 3. 2013</a:t>
            </a:r>
          </a:p>
          <a:p>
            <a:r>
              <a:rPr lang="cs-CZ" sz="1400" dirty="0" smtClean="0"/>
              <a:t>Ročník:			4. ročník</a:t>
            </a:r>
          </a:p>
          <a:p>
            <a:r>
              <a:rPr lang="cs-CZ" sz="1400" dirty="0" smtClean="0"/>
              <a:t>Vzdělávací oblast:		Jazyk a jazyková komunikace</a:t>
            </a:r>
          </a:p>
          <a:p>
            <a:r>
              <a:rPr lang="cs-CZ" sz="1400" dirty="0" smtClean="0"/>
              <a:t>Vzdělávací obor:		Český jazyk a literatura</a:t>
            </a:r>
          </a:p>
          <a:p>
            <a:r>
              <a:rPr lang="cs-CZ" sz="1400" dirty="0" smtClean="0"/>
              <a:t>Tematický okruh:		Komunikační a slohová výchova</a:t>
            </a:r>
          </a:p>
          <a:p>
            <a:r>
              <a:rPr lang="cs-CZ" sz="1400" dirty="0" smtClean="0"/>
              <a:t>Téma:			Vyjmenovaná slova po M,P</a:t>
            </a:r>
          </a:p>
          <a:p>
            <a:r>
              <a:rPr lang="cs-CZ" sz="1400" dirty="0" smtClean="0"/>
              <a:t>Pomůcky:			Interaktivní tabule, psací potřeby, notebook</a:t>
            </a:r>
          </a:p>
          <a:p>
            <a:r>
              <a:rPr lang="cs-CZ" sz="1400" dirty="0" smtClean="0"/>
              <a:t>Anotace:			Prezentace je zaměřena na procvičování vyjmenovaných slov</a:t>
            </a:r>
          </a:p>
          <a:p>
            <a:endParaRPr lang="cs-CZ" sz="14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723018" y="6237312"/>
            <a:ext cx="6858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Texty jsou vlastní originální tvorbou autora.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706256" y="2944108"/>
            <a:ext cx="761015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Tato práce je šířena pod licencí CC BY-SA 3.0. Odkazy a citace jsou platné k datu vytvoření této práce.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83568" y="5945214"/>
            <a:ext cx="7776864" cy="5841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Všechny </a:t>
            </a:r>
            <a:r>
              <a:rPr lang="cs-CZ" sz="1400" dirty="0" smtClean="0"/>
              <a:t> </a:t>
            </a:r>
            <a:r>
              <a:rPr lang="cs-CZ" sz="1400" dirty="0"/>
              <a:t>objekty použité k vytvoření tohoto materiálu jsou součástí softwaru Microsoft® Office.</a:t>
            </a:r>
          </a:p>
          <a:p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755576" y="5474990"/>
            <a:ext cx="7110536" cy="478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Materiál je určen pro bezplatné používání na všech typech škol a školských zařízeních. Jakékoliv další využití podléhá autorskému zákonu.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www.fotofast.cz/img/big/11208-falcon-eyes-papirove-pozadi-2-75-m-x-11-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1731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4000" b="1" u="sng" dirty="0" smtClean="0"/>
              <a:t>Vyjmenovaná slova po B:</a:t>
            </a:r>
            <a:br>
              <a:rPr lang="cs-CZ" sz="4000" b="1" u="sng" dirty="0" smtClean="0"/>
            </a:br>
            <a:endParaRPr lang="cs-CZ" sz="40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052736"/>
            <a:ext cx="867968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Být, bydlit, obyvatel, byt, příbytek, nábytek, </a:t>
            </a:r>
          </a:p>
          <a:p>
            <a:r>
              <a:rPr lang="cs-CZ" sz="3600" b="1" dirty="0" smtClean="0">
                <a:solidFill>
                  <a:schemeClr val="tx2"/>
                </a:solidFill>
              </a:rPr>
              <a:t>dobytek, obyčej, bystrý, bylina, kobyla, </a:t>
            </a:r>
          </a:p>
          <a:p>
            <a:r>
              <a:rPr lang="cs-CZ" sz="3600" b="1" dirty="0" smtClean="0">
                <a:solidFill>
                  <a:schemeClr val="tx2"/>
                </a:solidFill>
              </a:rPr>
              <a:t>býk Přibyslav ( zbytek, Bydžov, Zbyněk)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3212976"/>
            <a:ext cx="637212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Najdi skrytá vyjmenovaná slova:</a:t>
            </a:r>
            <a:endParaRPr lang="cs-CZ" sz="3600" u="sng" dirty="0"/>
          </a:p>
        </p:txBody>
      </p:sp>
      <p:sp>
        <p:nvSpPr>
          <p:cNvPr id="6" name="Obdélník 5"/>
          <p:cNvSpPr/>
          <p:nvPr/>
        </p:nvSpPr>
        <p:spPr>
          <a:xfrm>
            <a:off x="251520" y="3933056"/>
            <a:ext cx="86764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Kdyby strýček zítra  nepřijel, zavoláme mu.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Přišel k nám takový malý a slabý kluk. 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41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6" descr="http://nd01.jxs.cz/810/528/85bb473025_22781640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Některá slova stejně znějí, ale mají jiný význam a jiný pravopis: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2060848"/>
            <a:ext cx="29546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n>
                  <a:solidFill>
                    <a:srgbClr val="FF0000"/>
                  </a:solidFill>
                </a:ln>
              </a:rPr>
              <a:t>být		bít 	</a:t>
            </a:r>
            <a:endParaRPr lang="cs-CZ" sz="4800" dirty="0">
              <a:ln>
                <a:solidFill>
                  <a:srgbClr val="FF0000"/>
                </a:solidFill>
              </a:ln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923928" y="2204864"/>
            <a:ext cx="626368" cy="33833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H="1">
            <a:off x="3995936" y="2204864"/>
            <a:ext cx="504056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95536" y="3140968"/>
            <a:ext cx="849828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Nabyl nové zkušenosti.		Lovec nabil pušku.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Děti byly v divadle			Zlí lidé bili zvířata.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Mám být hodný			Petr se začal ve škole bít.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123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nej-ceny.cz/image-shop/303670/default/falcon-eyes-papirove-pozadi-2-75-m-x-11-m-zluta-pampeliska-3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5292080" y="2132856"/>
            <a:ext cx="3312368" cy="25202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odbyt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548680"/>
            <a:ext cx="64668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Vyber správně z nabídky slov: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204864"/>
            <a:ext cx="477496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……………. velké bohatství.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Na louce se pásl……………..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Dášenka ………….spolužákovi.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Knihy nešly na…………………….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Gymnastka má ………….pohyby.</a:t>
            </a:r>
          </a:p>
          <a:p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33090" y="2204864"/>
            <a:ext cx="1181414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odbyt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nabila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nabyla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býček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hbité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827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/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davona.cz/fotocache/mid/377463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705167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Vyjmenovaná slova po l:</a:t>
            </a:r>
            <a:endParaRPr lang="cs-CZ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556792"/>
            <a:ext cx="857497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Slyšet, mlýn, blýskat se, polykat, plynout, plýtvat,</a:t>
            </a:r>
          </a:p>
          <a:p>
            <a:r>
              <a:rPr lang="cs-CZ" sz="3200" b="1" dirty="0" smtClean="0"/>
              <a:t> plyn, vzlykat, lysý, lýtko, lyže, pelyněk, plyš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140968"/>
            <a:ext cx="70631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chemeClr val="accent6">
                    <a:lumMod val="50000"/>
                  </a:schemeClr>
                </a:solidFill>
              </a:rPr>
              <a:t>Najdi skrytá vyjmenovaná slova:</a:t>
            </a:r>
            <a:endParaRPr lang="cs-CZ" sz="40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4149080"/>
            <a:ext cx="78715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Eliška a Zorka zjistily, že mají stejné šaty.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Na stromě zpíval malý kos.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5544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 descr="http://nd01.jxs.cz/810/528/85bb473025_22781640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948264"/>
          </a:xfrm>
          <a:prstGeom prst="rect">
            <a:avLst/>
          </a:prstGeom>
          <a:noFill/>
        </p:spPr>
      </p:pic>
      <p:sp>
        <p:nvSpPr>
          <p:cNvPr id="10" name="Elipsa 9"/>
          <p:cNvSpPr/>
          <p:nvPr/>
        </p:nvSpPr>
        <p:spPr>
          <a:xfrm>
            <a:off x="5148064" y="1988840"/>
            <a:ext cx="3995936" cy="46085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23528" y="188640"/>
            <a:ext cx="5112568" cy="458112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oem\AppData\Local\Microsoft\Windows\Temporary Internet Files\Content.IE5\01JXLQUF\MC9000893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32656"/>
            <a:ext cx="2088232" cy="2555708"/>
          </a:xfrm>
          <a:prstGeom prst="ellipse">
            <a:avLst/>
          </a:prstGeom>
          <a:noFill/>
        </p:spPr>
      </p:pic>
      <p:pic>
        <p:nvPicPr>
          <p:cNvPr id="2051" name="Picture 3" descr="C:\Users\oem\AppData\Local\Microsoft\Windows\Temporary Internet Files\Content.IE5\0TEBS6WL\MC9002005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2060848"/>
            <a:ext cx="2320532" cy="2136935"/>
          </a:xfrm>
          <a:prstGeom prst="ellipse">
            <a:avLst/>
          </a:prstGeom>
          <a:noFill/>
        </p:spPr>
      </p:pic>
      <p:pic>
        <p:nvPicPr>
          <p:cNvPr id="2053" name="Picture 5" descr="C:\Users\oem\AppData\Local\Microsoft\Windows\Temporary Internet Files\Content.IE5\01JXLQUF\MC9002170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4293096"/>
            <a:ext cx="1699870" cy="1831543"/>
          </a:xfrm>
          <a:prstGeom prst="rect">
            <a:avLst/>
          </a:prstGeom>
          <a:noFill/>
        </p:spPr>
      </p:pic>
      <p:pic>
        <p:nvPicPr>
          <p:cNvPr id="2054" name="Picture 6" descr="C:\Users\oem\AppData\Local\Microsoft\Windows\Temporary Internet Files\Content.IE5\YFABKWVG\MC90015115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2564904"/>
            <a:ext cx="1538935" cy="177759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39552" y="5157192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mlýny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980728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lyže</a:t>
            </a:r>
            <a:endParaRPr lang="cs-CZ" sz="4000" b="1" dirty="0">
              <a:solidFill>
                <a:schemeClr val="tx2"/>
              </a:solidFill>
            </a:endParaRPr>
          </a:p>
        </p:txBody>
      </p:sp>
      <p:pic>
        <p:nvPicPr>
          <p:cNvPr id="2055" name="Picture 7" descr="C:\Users\oem\AppData\Local\Microsoft\Windows\Temporary Internet Files\Content.IE5\XAJU633T\MC90032079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45328" y="2996952"/>
            <a:ext cx="1360921" cy="1081054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383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6" grpId="0" animBg="1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s://encrypted-tbn0.gstatic.com/images?q=tbn:ANd9GcSj_osBjM3De3lKjxr29hia6DWJ42X5uedrRtt8dZNTaIKsT1Am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7625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55576" y="548680"/>
            <a:ext cx="76309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190A88"/>
                </a:solidFill>
              </a:rPr>
              <a:t>Slova, která stejně zní, ale mají jiný význam:</a:t>
            </a:r>
            <a:endParaRPr lang="cs-CZ" sz="3200" b="1" u="sng" dirty="0">
              <a:solidFill>
                <a:srgbClr val="190A88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23728" y="1628800"/>
            <a:ext cx="45336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mlýn		-		</a:t>
            </a:r>
            <a:r>
              <a:rPr lang="cs-CZ" sz="3200" b="1" dirty="0" smtClean="0">
                <a:solidFill>
                  <a:srgbClr val="FF0000"/>
                </a:solidFill>
              </a:rPr>
              <a:t>mlít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276872"/>
            <a:ext cx="825418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Na kopci je větrný mlýn.		</a:t>
            </a:r>
            <a:r>
              <a:rPr lang="cs-CZ" sz="3200" b="1" dirty="0" smtClean="0">
                <a:solidFill>
                  <a:srgbClr val="FF0000"/>
                </a:solidFill>
              </a:rPr>
              <a:t>Budu mlít mák.</a:t>
            </a:r>
          </a:p>
          <a:p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95736" y="2996952"/>
            <a:ext cx="39338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blýská	-	</a:t>
            </a:r>
            <a:r>
              <a:rPr lang="cs-CZ" sz="3200" b="1" dirty="0" smtClean="0">
                <a:solidFill>
                  <a:srgbClr val="FF0000"/>
                </a:solidFill>
              </a:rPr>
              <a:t>blízká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2854" y="4005064"/>
            <a:ext cx="887114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Při bouřce se hodné blýská.</a:t>
            </a:r>
          </a:p>
          <a:p>
            <a:r>
              <a:rPr lang="cs-CZ" sz="3200" b="1" dirty="0"/>
              <a:t>	</a:t>
            </a:r>
            <a:r>
              <a:rPr lang="cs-CZ" sz="3200" b="1" dirty="0" smtClean="0"/>
              <a:t>				</a:t>
            </a:r>
            <a:r>
              <a:rPr lang="cs-CZ" sz="3200" b="1" dirty="0" smtClean="0">
                <a:solidFill>
                  <a:srgbClr val="FF0000"/>
                </a:solidFill>
              </a:rPr>
              <a:t>Blízká vesnice je krásná.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973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fotofast.cz/img/big/11208-falcon-eyes-papirove-pozadi-2-75-m-x-11-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17317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5868144" y="2060848"/>
            <a:ext cx="3059832" cy="28083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412776"/>
            <a:ext cx="6381619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Doplň z nabídky: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Náš děda silně………………..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………………je vodní pták.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Bolel mě ………………….sval.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Bouřku doprovázel silný …………………</a:t>
            </a:r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88224" y="2420888"/>
            <a:ext cx="2197461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lyska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srgbClr val="FF0000"/>
                </a:solidFill>
              </a:rPr>
              <a:t>klid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nedoslýchavý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liják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lýtkový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2627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://www.fotofast.cz/img/big/11208-falcon-eyes-papirove-pozadi-2-75-m-x-11-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1731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accent6">
                    <a:lumMod val="50000"/>
                  </a:schemeClr>
                </a:solidFill>
              </a:rPr>
              <a:t>Vyjmenovaná slova po M</a:t>
            </a:r>
            <a:endParaRPr lang="cs-CZ" sz="36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268760"/>
            <a:ext cx="825982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My, mýt myslit, mýlit se, hmyz, myš, hlemýžď, mýtit,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zamykat, smýkat, dmýchat, chmýří, nachomýtnout se,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Litomyšl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140968"/>
            <a:ext cx="56808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</a:rPr>
              <a:t>Najdi skrytá vyjmenovaná slova:</a:t>
            </a:r>
            <a:endParaRPr lang="cs-CZ" sz="32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4293096"/>
            <a:ext cx="791639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 třídní knize jsou seznamy školáků.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				Přišel k nám známý taxikář.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1" descr="http://www.excelprofi.cz/298-large/papirove-pozadi-doerr-classic-2-75-x-11-m---mod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76256"/>
          </a:xfrm>
          <a:prstGeom prst="rect">
            <a:avLst/>
          </a:prstGeom>
          <a:noFill/>
        </p:spPr>
      </p:pic>
      <p:sp>
        <p:nvSpPr>
          <p:cNvPr id="4" name="Elipsa 3"/>
          <p:cNvSpPr/>
          <p:nvPr/>
        </p:nvSpPr>
        <p:spPr>
          <a:xfrm>
            <a:off x="1691680" y="1556792"/>
            <a:ext cx="5832648" cy="48245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oem\AppData\Local\Microsoft\Windows\Temporary Internet Files\Content.IE5\01JXLQUF\MC9003514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2204864"/>
            <a:ext cx="1813711" cy="1451572"/>
          </a:xfrm>
          <a:prstGeom prst="rect">
            <a:avLst/>
          </a:prstGeom>
          <a:noFill/>
        </p:spPr>
      </p:pic>
      <p:pic>
        <p:nvPicPr>
          <p:cNvPr id="1027" name="Picture 3" descr="C:\Users\oem\AppData\Local\Microsoft\Windows\Temporary Internet Files\Content.IE5\0TEBS6WL\MC90007890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2204864"/>
            <a:ext cx="1920488" cy="1581289"/>
          </a:xfrm>
          <a:prstGeom prst="rect">
            <a:avLst/>
          </a:prstGeom>
          <a:noFill/>
        </p:spPr>
      </p:pic>
      <p:pic>
        <p:nvPicPr>
          <p:cNvPr id="1028" name="Picture 4" descr="C:\Users\oem\AppData\Local\Microsoft\Windows\Temporary Internet Files\Content.IE5\XAJU633T\MC90005844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4005064"/>
            <a:ext cx="1958566" cy="172166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55576" y="404664"/>
            <a:ext cx="79114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</a:rPr>
              <a:t>Zvířata ve vyjmenovaných slovech po M:</a:t>
            </a:r>
            <a:endParaRPr lang="cs-CZ" sz="3600" b="1" u="sng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9687" y="6536978"/>
            <a:ext cx="1444625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9" descr="http://nd01.jxs.cz/810/528/85bb473025_22781640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94826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41883" y="476672"/>
            <a:ext cx="89021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Slova podobně znějící, ale s jiným významem: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1556792"/>
            <a:ext cx="44390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mýt		-		mít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2420888"/>
            <a:ext cx="87396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Zuby si musíš denně mýt.	Chci mít hezké známky.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39752" y="3501008"/>
            <a:ext cx="43011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my		-		mi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4293096"/>
            <a:ext cx="722467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My jsme žáci 4. B		Podej mi pero.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6237312"/>
            <a:ext cx="1444625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http://www.fotofast.cz/img/big/11208-falcon-eyes-papirove-pozadi-2-75-m-x-11-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1731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971600" y="836712"/>
            <a:ext cx="70042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990099"/>
                </a:solidFill>
              </a:rPr>
              <a:t>Doplň správně věty slovy z nabídky:</a:t>
            </a:r>
            <a:endParaRPr lang="cs-CZ" sz="3600" b="1" u="sng" dirty="0">
              <a:solidFill>
                <a:srgbClr val="990099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492896"/>
            <a:ext cx="4556055" cy="28315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</a:rPr>
              <a:t>Antonín …….  auto.</a:t>
            </a:r>
          </a:p>
          <a:p>
            <a:r>
              <a:rPr lang="cs-CZ" sz="3200" b="1" dirty="0" smtClean="0">
                <a:solidFill>
                  <a:srgbClr val="0033CC"/>
                </a:solidFill>
              </a:rPr>
              <a:t>Zbyněk……… podlahu.</a:t>
            </a:r>
          </a:p>
          <a:p>
            <a:r>
              <a:rPr lang="cs-CZ" sz="3200" b="1" dirty="0" smtClean="0">
                <a:solidFill>
                  <a:srgbClr val="0033CC"/>
                </a:solidFill>
              </a:rPr>
              <a:t>Patrik………..jablka.</a:t>
            </a:r>
          </a:p>
          <a:p>
            <a:r>
              <a:rPr lang="cs-CZ" sz="3200" b="1" dirty="0" smtClean="0">
                <a:solidFill>
                  <a:srgbClr val="0033CC"/>
                </a:solidFill>
              </a:rPr>
              <a:t>Hospodyně……….. špínu.</a:t>
            </a:r>
          </a:p>
          <a:p>
            <a:r>
              <a:rPr lang="cs-CZ" sz="3200" b="1" dirty="0" smtClean="0">
                <a:solidFill>
                  <a:srgbClr val="0033CC"/>
                </a:solidFill>
              </a:rPr>
              <a:t>Vít…………láhve od sirupu.</a:t>
            </a:r>
          </a:p>
          <a:p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5364088" y="2348880"/>
            <a:ext cx="3312368" cy="331236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2636912"/>
            <a:ext cx="119654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</a:rPr>
              <a:t>vymyl</a:t>
            </a:r>
          </a:p>
          <a:p>
            <a:r>
              <a:rPr lang="cs-CZ" sz="3200" b="1" dirty="0" smtClean="0">
                <a:solidFill>
                  <a:srgbClr val="0033CC"/>
                </a:solidFill>
              </a:rPr>
              <a:t>omyl</a:t>
            </a:r>
          </a:p>
          <a:p>
            <a:r>
              <a:rPr lang="cs-CZ" sz="3200" b="1" dirty="0" smtClean="0">
                <a:solidFill>
                  <a:srgbClr val="0033CC"/>
                </a:solidFill>
              </a:rPr>
              <a:t>smyla</a:t>
            </a:r>
          </a:p>
          <a:p>
            <a:r>
              <a:rPr lang="cs-CZ" sz="3200" b="1" dirty="0" smtClean="0">
                <a:solidFill>
                  <a:srgbClr val="0033CC"/>
                </a:solidFill>
              </a:rPr>
              <a:t>umyl</a:t>
            </a:r>
          </a:p>
          <a:p>
            <a:r>
              <a:rPr lang="cs-CZ" sz="3200" b="1" dirty="0" smtClean="0">
                <a:solidFill>
                  <a:srgbClr val="0033CC"/>
                </a:solidFill>
              </a:rPr>
              <a:t>myl</a:t>
            </a:r>
            <a:endParaRPr lang="cs-CZ" sz="3200" b="1" dirty="0">
              <a:solidFill>
                <a:srgbClr val="0033CC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6381328"/>
            <a:ext cx="1444625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11" descr="http://www.excelprofi.cz/298-large/papirove-pozadi-doerr-classic-2-75-x-11-m---mod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7625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</a:rPr>
              <a:t>Vyjmenovaná slova po P:</a:t>
            </a:r>
            <a:endParaRPr lang="cs-CZ" sz="3600" b="1" u="sng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412776"/>
            <a:ext cx="854118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Pýcha, pytel, pysk, netopýr, slepýš, pyl, kopyto,</a:t>
            </a:r>
          </a:p>
          <a:p>
            <a:r>
              <a:rPr lang="cs-CZ" sz="3200" b="1" dirty="0" smtClean="0">
                <a:solidFill>
                  <a:srgbClr val="FFFF00"/>
                </a:solidFill>
              </a:rPr>
              <a:t> klopýtat, třpytit se, zpytovat, pykat, pýr, pýřit se,</a:t>
            </a:r>
          </a:p>
          <a:p>
            <a:r>
              <a:rPr lang="cs-CZ" sz="3200" b="1" dirty="0" smtClean="0">
                <a:solidFill>
                  <a:srgbClr val="FFFF00"/>
                </a:solidFill>
              </a:rPr>
              <a:t>čepýřit se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861048"/>
            <a:ext cx="56808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bg1"/>
                </a:solidFill>
              </a:rPr>
              <a:t>Najdi skrytá vyjmenovaná slova:</a:t>
            </a:r>
            <a:endParaRPr lang="cs-CZ" sz="3200" b="1" u="sng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4869160"/>
            <a:ext cx="876490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V pohádce vystupoval hloupý </a:t>
            </a:r>
            <a:r>
              <a:rPr lang="cs-CZ" sz="3200" b="1" dirty="0" err="1" smtClean="0">
                <a:solidFill>
                  <a:srgbClr val="FFFF00"/>
                </a:solidFill>
              </a:rPr>
              <a:t>chasník</a:t>
            </a:r>
            <a:r>
              <a:rPr lang="cs-CZ" sz="3200" b="1" dirty="0" smtClean="0">
                <a:solidFill>
                  <a:srgbClr val="FFFF00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rgbClr val="FFFF00"/>
                </a:solidFill>
              </a:rPr>
              <a:t>				V lese jsme viděli stopy lišky.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6" descr="http://nd01.jxs.cz/810/528/85bb473025_22781640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Slova podobně znějící, ale s jiným významem: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1196752"/>
            <a:ext cx="42835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</a:rPr>
              <a:t>pyl		-		pil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772816"/>
            <a:ext cx="690868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 květech je obsažen pyl.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				Pes pil vodu z misky.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2780928"/>
            <a:ext cx="5731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</a:rPr>
              <a:t>slepýš		-		slepíš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3429000"/>
            <a:ext cx="751359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 lese se plazil slepýš.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				Slepíš rozlepenou knihu.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20" y="4437112"/>
            <a:ext cx="46618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pýcha		-		píchá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5445224"/>
            <a:ext cx="727179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Pýcha je špatná vlastnost.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					Píchá mě v boku.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0334" y="6395015"/>
            <a:ext cx="1444625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http://www.fotofast.cz/img/big/11208-falcon-eyes-papirove-pozadi-2-75-m-x-11-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17317"/>
          </a:xfrm>
          <a:prstGeom prst="rect">
            <a:avLst/>
          </a:prstGeom>
          <a:noFill/>
        </p:spPr>
      </p:pic>
      <p:sp>
        <p:nvSpPr>
          <p:cNvPr id="10" name="Elipsa 9"/>
          <p:cNvSpPr/>
          <p:nvPr/>
        </p:nvSpPr>
        <p:spPr>
          <a:xfrm>
            <a:off x="1043608" y="1628800"/>
            <a:ext cx="7488832" cy="475252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oem\AppData\Local\Microsoft\Windows\Temporary Internet Files\Content.IE5\XAJU633T\MC9003521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132856"/>
            <a:ext cx="1461064" cy="1812518"/>
          </a:xfrm>
          <a:prstGeom prst="rect">
            <a:avLst/>
          </a:prstGeom>
          <a:noFill/>
        </p:spPr>
      </p:pic>
      <p:pic>
        <p:nvPicPr>
          <p:cNvPr id="2051" name="Picture 3" descr="C:\Users\oem\AppData\Local\Microsoft\Windows\Temporary Internet Files\Content.IE5\XAJU633T\MC9003542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1988840"/>
            <a:ext cx="2448272" cy="2006182"/>
          </a:xfrm>
          <a:prstGeom prst="rect">
            <a:avLst/>
          </a:prstGeom>
          <a:noFill/>
        </p:spPr>
      </p:pic>
      <p:pic>
        <p:nvPicPr>
          <p:cNvPr id="2055" name="Picture 7" descr="C:\Users\oem\AppData\Local\Microsoft\Windows\Temporary Internet Files\Content.IE5\IHQI71X7\MP90040696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4221088"/>
            <a:ext cx="2598792" cy="173185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763688" y="476672"/>
            <a:ext cx="58577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990099"/>
                </a:solidFill>
              </a:rPr>
              <a:t>Uhádneš vyjmenovaná slova?</a:t>
            </a:r>
            <a:endParaRPr lang="cs-CZ" sz="3600" b="1" u="sng" dirty="0">
              <a:solidFill>
                <a:srgbClr val="990099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VY_INOVACE_09_16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508</Words>
  <Application>Microsoft Office PowerPoint</Application>
  <PresentationFormat>Předvádění na obrazovce (4:3)</PresentationFormat>
  <Paragraphs>124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Vyjmenovaná slova po B, L, M, P</vt:lpstr>
      <vt:lpstr>Vyjmenovaná slova po B: </vt:lpstr>
      <vt:lpstr>Některá slova stejně znějí, ale mají jiný význam a jiný pravopis:</vt:lpstr>
      <vt:lpstr>Prezentace aplikace PowerPoint</vt:lpstr>
      <vt:lpstr>Vyjmenovaná slova po l:</vt:lpstr>
      <vt:lpstr>Prezentace aplikace PowerPoint</vt:lpstr>
      <vt:lpstr>Prezentace aplikace PowerPoint</vt:lpstr>
      <vt:lpstr>Prezentace aplikace PowerPoint</vt:lpstr>
      <vt:lpstr>Vyjmenovaná slova po M</vt:lpstr>
      <vt:lpstr>Prezentace aplikace PowerPoint</vt:lpstr>
      <vt:lpstr>Prezentace aplikace PowerPoint</vt:lpstr>
      <vt:lpstr>Prezentace aplikace PowerPoint</vt:lpstr>
      <vt:lpstr>Vyjmenovaná slova po P:</vt:lpstr>
      <vt:lpstr>Slova podobně znějící, ale s jiným významem: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M,P</dc:title>
  <dc:creator>oem</dc:creator>
  <cp:lastModifiedBy>hornakova</cp:lastModifiedBy>
  <cp:revision>50</cp:revision>
  <dcterms:created xsi:type="dcterms:W3CDTF">2013-03-09T18:15:11Z</dcterms:created>
  <dcterms:modified xsi:type="dcterms:W3CDTF">2013-06-23T18:48:25Z</dcterms:modified>
</cp:coreProperties>
</file>