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65" r:id="rId2"/>
    <p:sldId id="259" r:id="rId3"/>
    <p:sldId id="256" r:id="rId4"/>
    <p:sldId id="260" r:id="rId5"/>
    <p:sldId id="261" r:id="rId6"/>
    <p:sldId id="257" r:id="rId7"/>
    <p:sldId id="258" r:id="rId8"/>
    <p:sldId id="262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68" autoAdjust="0"/>
    <p:restoredTop sz="94660"/>
  </p:normalViewPr>
  <p:slideViewPr>
    <p:cSldViewPr>
      <p:cViewPr varScale="1">
        <p:scale>
          <a:sx n="74" d="100"/>
          <a:sy n="74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DF0859-33BB-4782-9389-8D74CA0693F3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DE8BD8-CCD7-4688-A1BA-1B715E3862C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820636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A12A820D-26D8-4B51-A4E3-037D7007E8C0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r>
              <a:rPr lang="cs-CZ" smtClean="0"/>
              <a:t>VY_32_INOVACE_11_16</a:t>
            </a:r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5497035-5455-480A-875E-EEBDD59A70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61B6A13-0AF4-4D53-B133-9CF72DFBC64C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5497035-5455-480A-875E-EEBDD59A70D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r>
              <a:rPr lang="cs-CZ" smtClean="0"/>
              <a:t>VY_32_INOVACE_11_16</a:t>
            </a:r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3A83D692-9EAC-43E8-BC11-F64C1BC132D2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r>
              <a:rPr lang="cs-CZ" smtClean="0"/>
              <a:t>VY_32_INOVACE_11_16</a:t>
            </a:r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5497035-5455-480A-875E-EEBDD59A70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1396E-FCA6-4807-91FB-714323F71AB9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VY_32_INOVACE_11_16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97035-5455-480A-875E-EEBDD59A70D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D3A38-7C9B-44AC-BECC-04FA95AD1006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VY_32_INOVACE_11_16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97035-5455-480A-875E-EEBDD59A70D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81A8C56-230B-4B76-8366-9476A4A18AA8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5497035-5455-480A-875E-EEBDD59A70D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r>
              <a:rPr lang="cs-CZ" smtClean="0"/>
              <a:t>VY_32_INOVACE_11_16</a:t>
            </a:r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0F1A4-7E6C-4464-9714-E94874029855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VY_32_INOVACE_11_16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97035-5455-480A-875E-EEBDD59A70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6A9F8BA4-140C-4B45-B06B-F3D32A4F9E3A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5497035-5455-480A-875E-EEBDD59A70D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r>
              <a:rPr lang="cs-CZ" smtClean="0"/>
              <a:t>VY_32_INOVACE_11_16</a:t>
            </a: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56B52AE-75FA-4F47-BBF2-C670EFF7EF5C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5497035-5455-480A-875E-EEBDD59A70D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r>
              <a:rPr lang="cs-CZ" smtClean="0"/>
              <a:t>VY_32_INOVACE_11_16</a:t>
            </a:r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83554-A678-40CD-BDF1-6D286E7D779F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VY_32_INOVACE_11_16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97035-5455-480A-875E-EEBDD59A70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A1165-1000-49CA-8341-9C196AB28040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VY_32_INOVACE_11_16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97035-5455-480A-875E-EEBDD59A70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27450E6D-200D-4F63-BAD7-65D7859E4E50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VY_32_INOVACE_11_16</a:t>
            </a:r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5497035-5455-480A-875E-EEBDD59A70D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556792"/>
            <a:ext cx="7704856" cy="4896544"/>
          </a:xfrm>
        </p:spPr>
        <p:txBody>
          <a:bodyPr>
            <a:normAutofit fontScale="55000" lnSpcReduction="20000"/>
          </a:bodyPr>
          <a:lstStyle/>
          <a:p>
            <a:r>
              <a:rPr lang="cs-CZ" sz="25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Tato práce je šířena pod licencí CC BY-SA 3.0. Odkazy a citace jsou platné k datu vytvoření této práce</a:t>
            </a:r>
            <a:r>
              <a:rPr lang="cs-CZ" sz="25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l"/>
            <a:r>
              <a:rPr lang="cs-CZ" sz="25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Škola: Základní škola Trávníky Otrokovice, příspěvková organizace</a:t>
            </a:r>
          </a:p>
          <a:p>
            <a:pPr algn="l"/>
            <a:r>
              <a:rPr lang="cs-CZ" sz="25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Číslo projektu: CZ.1.07/1.4.00/21.2637</a:t>
            </a:r>
          </a:p>
          <a:p>
            <a:pPr algn="l"/>
            <a:r>
              <a:rPr lang="cs-CZ" sz="25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Název výukového materiálu: Přídavná jména</a:t>
            </a:r>
          </a:p>
          <a:p>
            <a:pPr algn="l"/>
            <a:r>
              <a:rPr lang="cs-CZ" sz="25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Autor:			Mgr. Marcela Kašpárková</a:t>
            </a:r>
          </a:p>
          <a:p>
            <a:pPr algn="l"/>
            <a:r>
              <a:rPr lang="cs-CZ" sz="25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Vytvořeno:		6. února 2012</a:t>
            </a:r>
          </a:p>
          <a:p>
            <a:pPr algn="l"/>
            <a:r>
              <a:rPr lang="cs-CZ" sz="25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Ročník:			pátý</a:t>
            </a:r>
          </a:p>
          <a:p>
            <a:pPr algn="l"/>
            <a:r>
              <a:rPr lang="cs-CZ" sz="25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Vzdělávací oblast:		Jazyk a jazyková komunikace</a:t>
            </a:r>
          </a:p>
          <a:p>
            <a:pPr algn="l"/>
            <a:r>
              <a:rPr lang="cs-CZ" sz="25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Vzdělávací obor:		Český jazyk a literatura</a:t>
            </a:r>
          </a:p>
          <a:p>
            <a:pPr algn="l"/>
            <a:r>
              <a:rPr lang="cs-CZ" sz="25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Tematický okruh:		Jazyková výchova</a:t>
            </a:r>
          </a:p>
          <a:p>
            <a:pPr algn="l"/>
            <a:r>
              <a:rPr lang="cs-CZ" sz="25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Téma:			Přídavná jména</a:t>
            </a:r>
          </a:p>
          <a:p>
            <a:pPr algn="l"/>
            <a:r>
              <a:rPr lang="cs-CZ" sz="25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Pomůcky:		notebook, dataprojektor, tabule,  papíry, 				psací potřeby</a:t>
            </a:r>
          </a:p>
          <a:p>
            <a:pPr algn="l"/>
            <a:r>
              <a:rPr lang="cs-CZ" sz="25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Anotace: Učitel může promítat na tabuli a žáci doplňují nebo může vytisknout  jednotlivé listy a použít jako test.</a:t>
            </a:r>
          </a:p>
          <a:p>
            <a:pPr>
              <a:buClrTx/>
              <a:buSzTx/>
            </a:pPr>
            <a:r>
              <a:rPr lang="cs-CZ" sz="25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Texty jsou vlastní originální tvorbou autora</a:t>
            </a:r>
            <a:r>
              <a:rPr lang="cs-CZ" sz="25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ClrTx/>
              <a:buSzTx/>
            </a:pPr>
            <a:r>
              <a:rPr lang="cs-CZ" sz="2500" dirty="0" smtClean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Materiál je určen pro bezplatné používání na všech typech škol a školských zařízeních. Jakékoliv další využití podléhá autorskému zákonu</a:t>
            </a:r>
            <a:r>
              <a:rPr lang="cs-CZ" sz="2500" dirty="0" smtClean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.</a:t>
            </a:r>
          </a:p>
          <a:p>
            <a:pPr>
              <a:buClrTx/>
              <a:buSzTx/>
            </a:pPr>
            <a:endParaRPr lang="cs-CZ" sz="25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buClrTx/>
              <a:buSzTx/>
            </a:pPr>
            <a:r>
              <a:rPr lang="cs-CZ" sz="25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VY_32_INOVACE_11_16</a:t>
            </a:r>
            <a:endParaRPr lang="cs-CZ" sz="25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buClrTx/>
              <a:buSzTx/>
            </a:pPr>
            <a:endParaRPr lang="cs-CZ" sz="35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buClrTx/>
              <a:buSzTx/>
            </a:pPr>
            <a:endParaRPr lang="cs-CZ" sz="35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lvl="0">
              <a:buClrTx/>
              <a:buSzTx/>
            </a:pPr>
            <a:endParaRPr lang="cs-CZ" sz="35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l"/>
            <a:endParaRPr lang="cs-CZ" sz="3300" dirty="0" smtClean="0">
              <a:solidFill>
                <a:schemeClr val="tx1"/>
              </a:solidFill>
            </a:endParaRPr>
          </a:p>
          <a:p>
            <a:pPr algn="l"/>
            <a:endParaRPr lang="cs-CZ" dirty="0"/>
          </a:p>
        </p:txBody>
      </p:sp>
      <p:pic>
        <p:nvPicPr>
          <p:cNvPr id="1026" name="Picture 2" descr="Y:\Lo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0"/>
            <a:ext cx="5781675" cy="14478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48863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dirty="0" smtClean="0">
                <a:solidFill>
                  <a:srgbClr val="FF0000"/>
                </a:solidFill>
                <a:latin typeface="Arial Black" pitchFamily="34" charset="0"/>
              </a:rPr>
              <a:t>doplň koncovky a utvoř tvary 1.p.č.mn.</a:t>
            </a:r>
            <a:endParaRPr lang="cs-CZ" sz="36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493096"/>
          </a:xfrm>
        </p:spPr>
        <p:txBody>
          <a:bodyPr>
            <a:normAutofit/>
          </a:bodyPr>
          <a:lstStyle/>
          <a:p>
            <a:r>
              <a:rPr lang="cs-CZ" dirty="0" err="1" smtClean="0">
                <a:latin typeface="Arial" pitchFamily="34" charset="0"/>
                <a:cs typeface="Arial" pitchFamily="34" charset="0"/>
              </a:rPr>
              <a:t>Hladov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__ vlk - ___________________________</a:t>
            </a:r>
          </a:p>
          <a:p>
            <a:r>
              <a:rPr lang="cs-CZ" dirty="0" err="1" smtClean="0">
                <a:latin typeface="Arial" pitchFamily="34" charset="0"/>
                <a:cs typeface="Arial" pitchFamily="34" charset="0"/>
              </a:rPr>
              <a:t>Zl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___ pes - _____________________________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Drah___ hoch - __________________________</a:t>
            </a:r>
          </a:p>
          <a:p>
            <a:r>
              <a:rPr lang="cs-CZ" dirty="0" err="1" smtClean="0">
                <a:latin typeface="Arial" pitchFamily="34" charset="0"/>
                <a:cs typeface="Arial" pitchFamily="34" charset="0"/>
              </a:rPr>
              <a:t>Vylekan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___ kůň - ________________________</a:t>
            </a:r>
          </a:p>
          <a:p>
            <a:r>
              <a:rPr lang="cs-CZ" dirty="0" err="1" smtClean="0">
                <a:latin typeface="Arial" pitchFamily="34" charset="0"/>
                <a:cs typeface="Arial" pitchFamily="34" charset="0"/>
              </a:rPr>
              <a:t>Pestr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___ papoušek - _____________________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Mil___ přítel - ___________________________</a:t>
            </a:r>
          </a:p>
          <a:p>
            <a:r>
              <a:rPr lang="cs-CZ" dirty="0" err="1" smtClean="0">
                <a:latin typeface="Arial" pitchFamily="34" charset="0"/>
                <a:cs typeface="Arial" pitchFamily="34" charset="0"/>
              </a:rPr>
              <a:t>Churav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___ člověk - ________________________</a:t>
            </a:r>
          </a:p>
          <a:p>
            <a:r>
              <a:rPr lang="cs-CZ" dirty="0" err="1" smtClean="0">
                <a:latin typeface="Arial" pitchFamily="34" charset="0"/>
                <a:cs typeface="Arial" pitchFamily="34" charset="0"/>
              </a:rPr>
              <a:t>Úspěšn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___závodník - ____________________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Lakom___ soused - ________________________</a:t>
            </a:r>
          </a:p>
          <a:p>
            <a:r>
              <a:rPr lang="cs-CZ" dirty="0" err="1" smtClean="0">
                <a:latin typeface="Arial" pitchFamily="34" charset="0"/>
                <a:cs typeface="Arial" pitchFamily="34" charset="0"/>
              </a:rPr>
              <a:t>Rychl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___ pštros - __________________________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53255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3000"/>
                            </p:stCondLst>
                            <p:childTnLst>
                              <p:par>
                                <p:cTn id="2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3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0"/>
                            </p:stCondLst>
                            <p:childTnLst>
                              <p:par>
                                <p:cTn id="3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3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9000"/>
                            </p:stCondLst>
                            <p:childTnLst>
                              <p:par>
                                <p:cTn id="34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3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000"/>
                            </p:stCondLst>
                            <p:childTnLst>
                              <p:par>
                                <p:cTn id="3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3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0"/>
                            </p:stCondLst>
                            <p:childTnLst>
                              <p:par>
                                <p:cTn id="4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3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8000"/>
                            </p:stCondLst>
                            <p:childTnLst>
                              <p:par>
                                <p:cTn id="4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3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827584" y="332656"/>
            <a:ext cx="7097216" cy="792088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DOPLŇ A ZDŮVODNI PRAVOPIS</a:t>
            </a:r>
            <a:endParaRPr lang="cs-CZ" sz="32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>
          <a:xfrm>
            <a:off x="395536" y="1196752"/>
            <a:ext cx="7467600" cy="4824536"/>
          </a:xfrm>
        </p:spPr>
        <p:txBody>
          <a:bodyPr>
            <a:normAutofit/>
          </a:bodyPr>
          <a:lstStyle/>
          <a:p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Ryz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__ charaktery, dom__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šliv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__ lidé,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honic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__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ps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__,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pyšn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__ páv__,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nakažliv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__  v__r,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drz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__  v__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rostek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nedosl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__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chav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__  a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be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__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ub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__ stařeček,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zv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__dav__  m__valové, hus__peří,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dův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__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řiv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__ kos__,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ciz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__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návštěvníc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__,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zdvořil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__ úředníci, laskav__ učitelé,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zapom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__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tliv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__  žák,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loudav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__ lenochodi, koz__ brada,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hb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__t__  úhoři, vesel__ film,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siln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__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lv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__, hus__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jaz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__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ček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včel__  med,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mátov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__čaj,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churav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__ králové.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44947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5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FF0000"/>
                </a:solidFill>
                <a:latin typeface="Arial Black" pitchFamily="34" charset="0"/>
              </a:rPr>
              <a:t>Řekni výrazy v množném čísle:</a:t>
            </a:r>
            <a:endParaRPr lang="cs-CZ" sz="32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277072"/>
          </a:xfrm>
        </p:spPr>
        <p:txBody>
          <a:bodyPr>
            <a:normAutofit/>
          </a:bodyPr>
          <a:lstStyle/>
          <a:p>
            <a:r>
              <a:rPr lang="cs-CZ" sz="3600" dirty="0" smtClean="0">
                <a:latin typeface="Arial" pitchFamily="34" charset="0"/>
                <a:cs typeface="Arial" pitchFamily="34" charset="0"/>
              </a:rPr>
              <a:t>Maličký klouček, starý medvěd, hluchý tetřev, dobrý zpěvák, pražský obyvatel, kladrubský kůň, drahý strýček, plachý srnec, český umělec, divoký kanec, droboučký motýlek, hezký chlapec, hradecký občan, vysoký basketbalista.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7400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5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7467600" cy="936104"/>
          </a:xfrm>
        </p:spPr>
        <p:txBody>
          <a:bodyPr>
            <a:normAutofit/>
          </a:bodyPr>
          <a:lstStyle/>
          <a:p>
            <a:pPr algn="ctr"/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Doplň koncovky přídavných jmen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268760"/>
            <a:ext cx="7467600" cy="4464496"/>
          </a:xfrm>
        </p:spPr>
        <p:txBody>
          <a:bodyPr>
            <a:norm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Z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pav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__ch per, k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hověz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__mu masu, </a:t>
            </a:r>
          </a:p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v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ciz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__ kabátě, z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ryz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__ho zlata, v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ps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__ boudě, včel__m medem,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nočn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__obloha, koz__ sýr, hus__m brkem, před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ciz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__m člověkem, na velryb__ mládě,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orl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__ křídla, v želv__m krunýři, sokol__ let, s ryb__ kostí, na vos__ štípnutí, sokol__ let,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sysl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__ nory, krokodýl__ zub__, holub__peříčko,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týdenn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__ jízdenka, čap__m__ křídly, zaječ__ stopy.</a:t>
            </a:r>
          </a:p>
        </p:txBody>
      </p:sp>
    </p:spTree>
    <p:extLst>
      <p:ext uri="{BB962C8B-B14F-4D97-AF65-F5344CB8AC3E}">
        <p14:creationId xmlns:p14="http://schemas.microsoft.com/office/powerpoint/2010/main" xmlns="" val="3068819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5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50106"/>
          </a:xfrm>
        </p:spPr>
        <p:txBody>
          <a:bodyPr>
            <a:normAutofit fontScale="90000"/>
          </a:bodyPr>
          <a:lstStyle/>
          <a:p>
            <a:pPr algn="just"/>
            <a:r>
              <a:rPr lang="cs-CZ" dirty="0" smtClean="0">
                <a:solidFill>
                  <a:srgbClr val="FF0000"/>
                </a:solidFill>
                <a:latin typeface="Arial Black" pitchFamily="34" charset="0"/>
              </a:rPr>
              <a:t>Vytvoř přídavné jméno z podstatného</a:t>
            </a:r>
            <a:endParaRPr lang="cs-CZ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196752"/>
            <a:ext cx="7467600" cy="4752528"/>
          </a:xfrm>
        </p:spPr>
        <p:txBody>
          <a:bodyPr>
            <a:norm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Týden - ____________________________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Cena -  ____________________________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Vina -  _____________________________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Víno - ______________________________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Den - ______________________________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Telefon - ___________________________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Prkno - _____________________________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Rostlina - ___________________________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Jelen - _____________________________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99935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5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75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25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75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7467600" cy="1296144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FF0000"/>
                </a:solidFill>
                <a:latin typeface="Arial Black" pitchFamily="34" charset="0"/>
              </a:rPr>
              <a:t>K přídavnému jménu přidej podstatné jméno (výraz, člověk, žák, dědeček, papír, pes, lakomec, byt) a napiš:</a:t>
            </a:r>
            <a:endParaRPr lang="cs-CZ" sz="2400" dirty="0">
              <a:solidFill>
                <a:srgbClr val="FF0000"/>
              </a:solidFill>
              <a:latin typeface="Arial Black" pitchFamily="34" charset="0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xmlns="" val="2299539552"/>
              </p:ext>
            </p:extLst>
          </p:nvPr>
        </p:nvGraphicFramePr>
        <p:xfrm>
          <a:off x="611560" y="1988840"/>
          <a:ext cx="7467600" cy="3672407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088232"/>
                <a:gridCol w="1944216"/>
                <a:gridCol w="1800200"/>
                <a:gridCol w="1634952"/>
              </a:tblGrid>
              <a:tr h="47364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 1.p.č.j.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 1.p.č.mn.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3.p.č.mn.</a:t>
                      </a:r>
                      <a:endParaRPr lang="cs-CZ" dirty="0"/>
                    </a:p>
                  </a:txBody>
                  <a:tcPr/>
                </a:tc>
              </a:tr>
              <a:tr h="615736">
                <a:tc>
                  <a:txBody>
                    <a:bodyPr/>
                    <a:lstStyle/>
                    <a:p>
                      <a:r>
                        <a:rPr lang="cs-CZ" sz="2400" dirty="0" err="1" smtClean="0">
                          <a:latin typeface="Arial Black" pitchFamily="34" charset="0"/>
                        </a:rPr>
                        <a:t>zajímav</a:t>
                      </a:r>
                      <a:r>
                        <a:rPr lang="cs-CZ" sz="2400" dirty="0" smtClean="0">
                          <a:latin typeface="Arial Black" pitchFamily="34" charset="0"/>
                        </a:rPr>
                        <a:t>__</a:t>
                      </a:r>
                      <a:endParaRPr lang="cs-CZ" sz="2400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1823">
                <a:tc>
                  <a:txBody>
                    <a:bodyPr/>
                    <a:lstStyle/>
                    <a:p>
                      <a:r>
                        <a:rPr lang="cs-CZ" sz="2400" dirty="0" err="1" smtClean="0">
                          <a:latin typeface="Arial Black" pitchFamily="34" charset="0"/>
                        </a:rPr>
                        <a:t>zdvořil</a:t>
                      </a:r>
                      <a:r>
                        <a:rPr lang="cs-CZ" sz="2400" dirty="0" smtClean="0">
                          <a:latin typeface="Arial Black" pitchFamily="34" charset="0"/>
                        </a:rPr>
                        <a:t>___</a:t>
                      </a:r>
                      <a:endParaRPr lang="cs-CZ" sz="2400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1823">
                <a:tc>
                  <a:txBody>
                    <a:bodyPr/>
                    <a:lstStyle/>
                    <a:p>
                      <a:r>
                        <a:rPr lang="cs-CZ" sz="2400" dirty="0" err="1" smtClean="0">
                          <a:latin typeface="Arial Black" pitchFamily="34" charset="0"/>
                        </a:rPr>
                        <a:t>drz</a:t>
                      </a:r>
                      <a:r>
                        <a:rPr lang="cs-CZ" sz="2400" dirty="0" smtClean="0">
                          <a:latin typeface="Arial Black" pitchFamily="34" charset="0"/>
                        </a:rPr>
                        <a:t>___</a:t>
                      </a:r>
                      <a:endParaRPr lang="cs-CZ" sz="2400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1823">
                <a:tc>
                  <a:txBody>
                    <a:bodyPr/>
                    <a:lstStyle/>
                    <a:p>
                      <a:r>
                        <a:rPr lang="cs-CZ" sz="2400" dirty="0" err="1" smtClean="0">
                          <a:latin typeface="Arial Black" pitchFamily="34" charset="0"/>
                        </a:rPr>
                        <a:t>opačn</a:t>
                      </a:r>
                      <a:r>
                        <a:rPr lang="cs-CZ" sz="2400" dirty="0" smtClean="0">
                          <a:latin typeface="Arial Black" pitchFamily="34" charset="0"/>
                        </a:rPr>
                        <a:t>___</a:t>
                      </a:r>
                      <a:endParaRPr lang="cs-CZ" sz="2400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15736">
                <a:tc>
                  <a:txBody>
                    <a:bodyPr/>
                    <a:lstStyle/>
                    <a:p>
                      <a:r>
                        <a:rPr lang="cs-CZ" sz="2400" dirty="0" err="1" smtClean="0">
                          <a:latin typeface="Arial Black" pitchFamily="34" charset="0"/>
                        </a:rPr>
                        <a:t>domýšliv</a:t>
                      </a:r>
                      <a:r>
                        <a:rPr lang="cs-CZ" sz="2400" dirty="0" smtClean="0">
                          <a:latin typeface="Arial Black" pitchFamily="34" charset="0"/>
                        </a:rPr>
                        <a:t>_</a:t>
                      </a:r>
                      <a:endParaRPr lang="cs-CZ" sz="2400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91823">
                <a:tc>
                  <a:txBody>
                    <a:bodyPr/>
                    <a:lstStyle/>
                    <a:p>
                      <a:r>
                        <a:rPr lang="cs-CZ" sz="2400" dirty="0" err="1" smtClean="0">
                          <a:latin typeface="Arial Black" pitchFamily="34" charset="0"/>
                        </a:rPr>
                        <a:t>slab</a:t>
                      </a:r>
                      <a:r>
                        <a:rPr lang="cs-CZ" sz="2400" dirty="0" smtClean="0">
                          <a:latin typeface="Arial Black" pitchFamily="34" charset="0"/>
                        </a:rPr>
                        <a:t>___</a:t>
                      </a:r>
                      <a:endParaRPr lang="cs-CZ" sz="2400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961343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7467600" cy="1872208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FF0000"/>
                </a:solidFill>
                <a:latin typeface="Arial Black" pitchFamily="34" charset="0"/>
              </a:rPr>
              <a:t>Doplň k podstatným jménům vhodná přídavná jména a urči druh přídavného jména:</a:t>
            </a:r>
            <a:endParaRPr lang="cs-CZ" sz="32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2708920"/>
            <a:ext cx="7467600" cy="3096344"/>
          </a:xfrm>
        </p:spPr>
        <p:txBody>
          <a:bodyPr>
            <a:normAutofit/>
          </a:bodyPr>
          <a:lstStyle/>
          <a:p>
            <a:r>
              <a:rPr lang="cs-CZ" sz="3600" dirty="0" smtClean="0">
                <a:latin typeface="Arial" pitchFamily="34" charset="0"/>
                <a:cs typeface="Arial" pitchFamily="34" charset="0"/>
              </a:rPr>
              <a:t>Pozdrav, choroba, kotě, strojek, dítě, míč, hráč, vlasy, ostrov, děti, </a:t>
            </a:r>
            <a:r>
              <a:rPr lang="cs-CZ" sz="3600" dirty="0">
                <a:latin typeface="Arial" pitchFamily="34" charset="0"/>
                <a:cs typeface="Arial" pitchFamily="34" charset="0"/>
              </a:rPr>
              <a:t>l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odě, paprsky, den, parkoviště, pes, blána, vosk, kukla.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20749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7467600" cy="1224136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Arial Black" pitchFamily="34" charset="0"/>
              </a:rPr>
              <a:t>Přidávej k přídavným jménům podstatná jména všech tří rodů:</a:t>
            </a:r>
            <a:endParaRPr lang="cs-CZ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2204864"/>
            <a:ext cx="7467600" cy="3600400"/>
          </a:xfrm>
        </p:spPr>
        <p:txBody>
          <a:bodyPr>
            <a:norm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Lesní - _____________________________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Voňavý - ___________________________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Orlí - ______________________________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Delší - _____________________________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Prostřední - _________________________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Školní - ____________________________</a:t>
            </a:r>
          </a:p>
          <a:p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24411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5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7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25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159</TotalTime>
  <Words>539</Words>
  <Application>Microsoft Office PowerPoint</Application>
  <PresentationFormat>Předvádění na obrazovce (4:3)</PresentationFormat>
  <Paragraphs>67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Arkýř</vt:lpstr>
      <vt:lpstr>Snímek 1</vt:lpstr>
      <vt:lpstr>doplň koncovky a utvoř tvary 1.p.č.mn.</vt:lpstr>
      <vt:lpstr>DOPLŇ A ZDŮVODNI PRAVOPIS</vt:lpstr>
      <vt:lpstr>Řekni výrazy v množném čísle:</vt:lpstr>
      <vt:lpstr>Doplň koncovky přídavných jmen</vt:lpstr>
      <vt:lpstr>Vytvoř přídavné jméno z podstatného</vt:lpstr>
      <vt:lpstr>K přídavnému jménu přidej podstatné jméno (výraz, člověk, žák, dědeček, papír, pes, lakomec, byt) a napiš:</vt:lpstr>
      <vt:lpstr>Doplň k podstatným jménům vhodná přídavná jména a urči druh přídavného jména:</vt:lpstr>
      <vt:lpstr>Přidávej k přídavným jménům podstatná jména všech tří rodů: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DOPLŇ A ZDŮVODNI PRAVOPIS</dc:title>
  <dc:creator>kasparkova</dc:creator>
  <cp:lastModifiedBy>oem</cp:lastModifiedBy>
  <cp:revision>19</cp:revision>
  <dcterms:created xsi:type="dcterms:W3CDTF">2012-02-05T18:28:16Z</dcterms:created>
  <dcterms:modified xsi:type="dcterms:W3CDTF">2013-06-06T18:02:01Z</dcterms:modified>
</cp:coreProperties>
</file>