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9" r:id="rId4"/>
    <p:sldId id="258" r:id="rId5"/>
    <p:sldId id="260" r:id="rId6"/>
    <p:sldId id="261" r:id="rId7"/>
    <p:sldId id="262" r:id="rId8"/>
    <p:sldId id="263" r:id="rId9"/>
    <p:sldId id="264" r:id="rId10"/>
    <p:sldId id="265" r:id="rId11"/>
    <p:sldId id="266" r:id="rId12"/>
    <p:sldId id="274"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026" y="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CCE8D5-A8E7-460F-A059-655CCC954EF2}" type="datetimeFigureOut">
              <a:rPr lang="cs-CZ" smtClean="0"/>
              <a:pPr/>
              <a:t>23.6.2013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EFE65A-EFB8-42F0-8C1D-6827AB13D494}" type="slidenum">
              <a:rPr lang="cs-CZ" smtClean="0"/>
              <a:pPr/>
              <a:t>‹#›</a:t>
            </a:fld>
            <a:endParaRPr lang="cs-CZ"/>
          </a:p>
        </p:txBody>
      </p:sp>
    </p:spTree>
    <p:extLst>
      <p:ext uri="{BB962C8B-B14F-4D97-AF65-F5344CB8AC3E}">
        <p14:creationId xmlns:p14="http://schemas.microsoft.com/office/powerpoint/2010/main" val="1557439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cs-CZ" smtClean="0"/>
              <a:t>Kliknutím lze upravit styl.</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D32522F9-206B-48B4-8302-7C549B1DF712}" type="datetime1">
              <a:rPr lang="cs-CZ" smtClean="0"/>
              <a:t>23.6.2013</a:t>
            </a:fld>
            <a:endParaRPr lang="cs-CZ"/>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r>
              <a:rPr lang="cs-CZ" smtClean="0"/>
              <a:t>VY_32_INOVACE_11_16</a:t>
            </a:r>
            <a:endParaRPr lang="cs-CZ"/>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3A8C77DE-A4C2-44B7-B2C0-F5421C17A1DC}" type="slidenum">
              <a:rPr lang="cs-CZ" smtClean="0"/>
              <a:pPr/>
              <a:t>‹#›</a:t>
            </a:fld>
            <a:endParaRPr lang="cs-CZ"/>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40914371-01A2-45BA-91F1-EB75B2A6E1FC}" type="datetime1">
              <a:rPr lang="cs-CZ" smtClean="0"/>
              <a:t>23.6.2013</a:t>
            </a:fld>
            <a:endParaRPr lang="cs-CZ"/>
          </a:p>
        </p:txBody>
      </p:sp>
      <p:sp>
        <p:nvSpPr>
          <p:cNvPr id="5" name="Footer Placeholder 4"/>
          <p:cNvSpPr>
            <a:spLocks noGrp="1"/>
          </p:cNvSpPr>
          <p:nvPr>
            <p:ph type="ftr" sz="quarter" idx="11"/>
          </p:nvPr>
        </p:nvSpPr>
        <p:spPr/>
        <p:txBody>
          <a:bodyPr/>
          <a:lstStyle/>
          <a:p>
            <a:r>
              <a:rPr lang="cs-CZ" smtClean="0"/>
              <a:t>VY_32_INOVACE_11_16</a:t>
            </a:r>
            <a:endParaRPr lang="cs-CZ"/>
          </a:p>
        </p:txBody>
      </p:sp>
      <p:sp>
        <p:nvSpPr>
          <p:cNvPr id="6" name="Slide Number Placeholder 5"/>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E63CF6E-C2DF-47CF-ADF3-888A3E159B27}" type="datetime1">
              <a:rPr lang="cs-CZ" smtClean="0"/>
              <a:t>23.6.2013</a:t>
            </a:fld>
            <a:endParaRPr lang="cs-CZ"/>
          </a:p>
        </p:txBody>
      </p:sp>
      <p:sp>
        <p:nvSpPr>
          <p:cNvPr id="5" name="Footer Placeholder 4"/>
          <p:cNvSpPr>
            <a:spLocks noGrp="1"/>
          </p:cNvSpPr>
          <p:nvPr>
            <p:ph type="ftr" sz="quarter" idx="11"/>
          </p:nvPr>
        </p:nvSpPr>
        <p:spPr/>
        <p:txBody>
          <a:bodyPr/>
          <a:lstStyle/>
          <a:p>
            <a:r>
              <a:rPr lang="cs-CZ" smtClean="0"/>
              <a:t>VY_32_INOVACE_11_16</a:t>
            </a:r>
            <a:endParaRPr lang="cs-CZ"/>
          </a:p>
        </p:txBody>
      </p:sp>
      <p:sp>
        <p:nvSpPr>
          <p:cNvPr id="6" name="Slide Number Placeholder 5"/>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B7A6F693-D4D7-40B7-97AB-D10CC52825DE}" type="datetime1">
              <a:rPr lang="cs-CZ" smtClean="0"/>
              <a:t>23.6.2013</a:t>
            </a:fld>
            <a:endParaRPr lang="cs-CZ"/>
          </a:p>
        </p:txBody>
      </p:sp>
      <p:sp>
        <p:nvSpPr>
          <p:cNvPr id="6" name="Footer Placeholder 5"/>
          <p:cNvSpPr>
            <a:spLocks noGrp="1"/>
          </p:cNvSpPr>
          <p:nvPr>
            <p:ph type="ftr" sz="quarter" idx="11"/>
          </p:nvPr>
        </p:nvSpPr>
        <p:spPr/>
        <p:txBody>
          <a:bodyPr/>
          <a:lstStyle/>
          <a:p>
            <a:r>
              <a:rPr lang="cs-CZ" smtClean="0"/>
              <a:t>VY_32_INOVACE_11_16</a:t>
            </a:r>
            <a:endParaRPr lang="cs-CZ"/>
          </a:p>
        </p:txBody>
      </p:sp>
      <p:sp>
        <p:nvSpPr>
          <p:cNvPr id="7" name="Slide Number Placeholder 6"/>
          <p:cNvSpPr>
            <a:spLocks noGrp="1"/>
          </p:cNvSpPr>
          <p:nvPr>
            <p:ph type="sldNum" sz="quarter" idx="12"/>
          </p:nvPr>
        </p:nvSpPr>
        <p:spPr/>
        <p:txBody>
          <a:bodyPr/>
          <a:lstStyle/>
          <a:p>
            <a:fld id="{3A8C77DE-A4C2-44B7-B2C0-F5421C17A1DC}" type="slidenum">
              <a:rPr lang="cs-CZ" smtClean="0"/>
              <a:pPr/>
              <a:t>‹#›</a:t>
            </a:fld>
            <a:endParaRPr lang="cs-CZ"/>
          </a:p>
        </p:txBody>
      </p:sp>
      <p:sp>
        <p:nvSpPr>
          <p:cNvPr id="9" name="Content Placeholder 8"/>
          <p:cNvSpPr>
            <a:spLocks noGrp="1"/>
          </p:cNvSpPr>
          <p:nvPr>
            <p:ph sz="quarter" idx="13"/>
          </p:nvPr>
        </p:nvSpPr>
        <p:spPr>
          <a:xfrm>
            <a:off x="1042416" y="2313432"/>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34A6FFBF-5CDE-4578-BB8E-002E4C3027D5}" type="datetime1">
              <a:rPr lang="cs-CZ" smtClean="0"/>
              <a:t>23.6.2013</a:t>
            </a:fld>
            <a:endParaRPr lang="cs-CZ"/>
          </a:p>
        </p:txBody>
      </p:sp>
      <p:sp>
        <p:nvSpPr>
          <p:cNvPr id="8" name="Footer Placeholder 7"/>
          <p:cNvSpPr>
            <a:spLocks noGrp="1"/>
          </p:cNvSpPr>
          <p:nvPr>
            <p:ph type="ftr" sz="quarter" idx="11"/>
          </p:nvPr>
        </p:nvSpPr>
        <p:spPr/>
        <p:txBody>
          <a:bodyPr/>
          <a:lstStyle/>
          <a:p>
            <a:r>
              <a:rPr lang="cs-CZ" smtClean="0"/>
              <a:t>VY_32_INOVACE_11_16</a:t>
            </a:r>
            <a:endParaRPr lang="cs-CZ"/>
          </a:p>
        </p:txBody>
      </p:sp>
      <p:sp>
        <p:nvSpPr>
          <p:cNvPr id="9" name="Slide Number Placeholder 8"/>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4A5C2871-CAEA-4B6A-B61D-933B8CFDB66C}" type="datetime1">
              <a:rPr lang="cs-CZ" smtClean="0"/>
              <a:t>23.6.2013</a:t>
            </a:fld>
            <a:endParaRPr lang="cs-CZ"/>
          </a:p>
        </p:txBody>
      </p:sp>
      <p:sp>
        <p:nvSpPr>
          <p:cNvPr id="4" name="Footer Placeholder 3"/>
          <p:cNvSpPr>
            <a:spLocks noGrp="1"/>
          </p:cNvSpPr>
          <p:nvPr>
            <p:ph type="ftr" sz="quarter" idx="11"/>
          </p:nvPr>
        </p:nvSpPr>
        <p:spPr/>
        <p:txBody>
          <a:bodyPr/>
          <a:lstStyle/>
          <a:p>
            <a:r>
              <a:rPr lang="cs-CZ" smtClean="0"/>
              <a:t>VY_32_INOVACE_11_16</a:t>
            </a:r>
            <a:endParaRPr lang="cs-CZ"/>
          </a:p>
        </p:txBody>
      </p:sp>
      <p:sp>
        <p:nvSpPr>
          <p:cNvPr id="5" name="Slide Number Placeholder 4"/>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62C268-8EDD-4403-ADE1-AE7CB7CF8BD4}" type="datetime1">
              <a:rPr lang="cs-CZ" smtClean="0"/>
              <a:t>23.6.2013</a:t>
            </a:fld>
            <a:endParaRPr lang="cs-CZ"/>
          </a:p>
        </p:txBody>
      </p:sp>
      <p:sp>
        <p:nvSpPr>
          <p:cNvPr id="3" name="Footer Placeholder 2"/>
          <p:cNvSpPr>
            <a:spLocks noGrp="1"/>
          </p:cNvSpPr>
          <p:nvPr>
            <p:ph type="ftr" sz="quarter" idx="11"/>
          </p:nvPr>
        </p:nvSpPr>
        <p:spPr/>
        <p:txBody>
          <a:bodyPr/>
          <a:lstStyle/>
          <a:p>
            <a:r>
              <a:rPr lang="cs-CZ" smtClean="0"/>
              <a:t>VY_32_INOVACE_11_16</a:t>
            </a:r>
            <a:endParaRPr lang="cs-CZ"/>
          </a:p>
        </p:txBody>
      </p:sp>
      <p:sp>
        <p:nvSpPr>
          <p:cNvPr id="4" name="Slide Number Placeholder 3"/>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E77BCAE-9244-49BC-811D-26FDB9DA27B4}" type="datetime1">
              <a:rPr lang="cs-CZ" smtClean="0"/>
              <a:t>23.6.2013</a:t>
            </a:fld>
            <a:endParaRPr lang="cs-CZ"/>
          </a:p>
        </p:txBody>
      </p:sp>
      <p:sp>
        <p:nvSpPr>
          <p:cNvPr id="7" name="Slide Number Placeholder 6"/>
          <p:cNvSpPr>
            <a:spLocks noGrp="1"/>
          </p:cNvSpPr>
          <p:nvPr>
            <p:ph type="sldNum" sz="quarter" idx="12"/>
          </p:nvPr>
        </p:nvSpPr>
        <p:spPr/>
        <p:txBody>
          <a:bodyPr/>
          <a:lstStyle/>
          <a:p>
            <a:fld id="{3A8C77DE-A4C2-44B7-B2C0-F5421C17A1DC}" type="slidenum">
              <a:rPr lang="cs-CZ" smtClean="0"/>
              <a:pPr/>
              <a:t>‹#›</a:t>
            </a:fld>
            <a:endParaRPr lang="cs-CZ"/>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r>
              <a:rPr lang="cs-CZ" smtClean="0"/>
              <a:t>VY_32_INOVACE_11_16</a:t>
            </a:r>
            <a:endParaRPr lang="cs-CZ"/>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cs-CZ" smtClean="0"/>
              <a:t>Kliknutím lze upravit styl.</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cs-CZ" smtClean="0"/>
              <a:t>Kliknutím lze upravit styl.</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0AE4F8BD-B91F-4EDD-9E25-38D136A6282B}" type="datetime1">
              <a:rPr lang="cs-CZ" smtClean="0"/>
              <a:t>23.6.2013</a:t>
            </a:fld>
            <a:endParaRPr lang="cs-CZ"/>
          </a:p>
        </p:txBody>
      </p:sp>
      <p:sp>
        <p:nvSpPr>
          <p:cNvPr id="6" name="Footer Placeholder 5"/>
          <p:cNvSpPr>
            <a:spLocks noGrp="1"/>
          </p:cNvSpPr>
          <p:nvPr>
            <p:ph type="ftr" sz="quarter" idx="11"/>
          </p:nvPr>
        </p:nvSpPr>
        <p:spPr>
          <a:xfrm>
            <a:off x="4641448" y="5724835"/>
            <a:ext cx="3493664" cy="365125"/>
          </a:xfrm>
        </p:spPr>
        <p:txBody>
          <a:bodyPr>
            <a:normAutofit/>
          </a:bodyPr>
          <a:lstStyle/>
          <a:p>
            <a:r>
              <a:rPr lang="cs-CZ" smtClean="0"/>
              <a:t>VY_32_INOVACE_11_16</a:t>
            </a:r>
            <a:endParaRPr lang="cs-CZ"/>
          </a:p>
        </p:txBody>
      </p:sp>
      <p:sp>
        <p:nvSpPr>
          <p:cNvPr id="7" name="Slide Number Placeholder 6"/>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7090E42-152E-4DC4-B44B-31806F06ADF0}" type="datetime1">
              <a:rPr lang="cs-CZ" smtClean="0"/>
              <a:t>23.6.2013</a:t>
            </a:fld>
            <a:endParaRPr lang="cs-CZ"/>
          </a:p>
        </p:txBody>
      </p:sp>
      <p:sp>
        <p:nvSpPr>
          <p:cNvPr id="5" name="Footer Placeholder 4"/>
          <p:cNvSpPr>
            <a:spLocks noGrp="1"/>
          </p:cNvSpPr>
          <p:nvPr>
            <p:ph type="ftr" sz="quarter" idx="11"/>
          </p:nvPr>
        </p:nvSpPr>
        <p:spPr/>
        <p:txBody>
          <a:bodyPr/>
          <a:lstStyle/>
          <a:p>
            <a:r>
              <a:rPr lang="cs-CZ" smtClean="0"/>
              <a:t>VY_32_INOVACE_11_16</a:t>
            </a:r>
            <a:endParaRPr lang="cs-CZ"/>
          </a:p>
        </p:txBody>
      </p:sp>
      <p:sp>
        <p:nvSpPr>
          <p:cNvPr id="6" name="Slide Number Placeholder 5"/>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cs-CZ" smtClean="0"/>
              <a:t>Kliknutím lze upravit styl.</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FD7F0536-55FC-46F8-9CF3-5D22F1C924C7}" type="datetime1">
              <a:rPr lang="cs-CZ" smtClean="0"/>
              <a:t>23.6.2013</a:t>
            </a:fld>
            <a:endParaRPr lang="cs-CZ"/>
          </a:p>
        </p:txBody>
      </p:sp>
      <p:sp>
        <p:nvSpPr>
          <p:cNvPr id="5" name="Footer Placeholder 4"/>
          <p:cNvSpPr>
            <a:spLocks noGrp="1"/>
          </p:cNvSpPr>
          <p:nvPr>
            <p:ph type="ftr" sz="quarter" idx="11"/>
          </p:nvPr>
        </p:nvSpPr>
        <p:spPr/>
        <p:txBody>
          <a:bodyPr/>
          <a:lstStyle/>
          <a:p>
            <a:r>
              <a:rPr lang="cs-CZ" smtClean="0"/>
              <a:t>VY_32_INOVACE_11_16</a:t>
            </a:r>
            <a:endParaRPr lang="cs-CZ"/>
          </a:p>
        </p:txBody>
      </p:sp>
      <p:sp>
        <p:nvSpPr>
          <p:cNvPr id="6" name="Slide Number Placeholder 5"/>
          <p:cNvSpPr>
            <a:spLocks noGrp="1"/>
          </p:cNvSpPr>
          <p:nvPr>
            <p:ph type="sldNum" sz="quarter" idx="12"/>
          </p:nvPr>
        </p:nvSpPr>
        <p:spPr/>
        <p:txBody>
          <a:bodyPr/>
          <a:lstStyle/>
          <a:p>
            <a:fld id="{3A8C77DE-A4C2-44B7-B2C0-F5421C17A1DC}"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4216F748-9456-4272-A782-488033569340}" type="datetime1">
              <a:rPr lang="cs-CZ" smtClean="0"/>
              <a:t>23.6.2013</a:t>
            </a:fld>
            <a:endParaRPr lang="cs-CZ"/>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r>
              <a:rPr lang="cs-CZ" smtClean="0"/>
              <a:t>VY_32_INOVACE_11_16</a:t>
            </a:r>
            <a:endParaRPr lang="cs-CZ"/>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3A8C77DE-A4C2-44B7-B2C0-F5421C17A1DC}"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sz="4800" b="1" dirty="0" smtClean="0">
                <a:latin typeface="Arial" pitchFamily="34" charset="0"/>
                <a:cs typeface="Arial" pitchFamily="34" charset="0"/>
              </a:rPr>
              <a:t>SLOVESA</a:t>
            </a:r>
            <a:endParaRPr lang="cs-CZ" sz="4800" b="1" dirty="0">
              <a:latin typeface="Arial" pitchFamily="34" charset="0"/>
              <a:cs typeface="Arial" pitchFamily="34" charset="0"/>
            </a:endParaRPr>
          </a:p>
        </p:txBody>
      </p:sp>
      <p:sp>
        <p:nvSpPr>
          <p:cNvPr id="3" name="Podnadpis 2"/>
          <p:cNvSpPr>
            <a:spLocks noGrp="1"/>
          </p:cNvSpPr>
          <p:nvPr>
            <p:ph type="subTitle" idx="1"/>
          </p:nvPr>
        </p:nvSpPr>
        <p:spPr/>
        <p:txBody>
          <a:bodyPr/>
          <a:lstStyle/>
          <a:p>
            <a:endParaRPr lang="cs-CZ" dirty="0" smtClean="0"/>
          </a:p>
          <a:p>
            <a:endParaRPr lang="cs-CZ" dirty="0"/>
          </a:p>
          <a:p>
            <a:pPr algn="ctr"/>
            <a:r>
              <a:rPr lang="cs-CZ" sz="2800" dirty="0" smtClean="0">
                <a:latin typeface="Arial" pitchFamily="34" charset="0"/>
                <a:cs typeface="Arial" pitchFamily="34" charset="0"/>
              </a:rPr>
              <a:t>5.ročník</a:t>
            </a:r>
            <a:endParaRPr lang="cs-CZ" sz="2800" dirty="0">
              <a:latin typeface="Arial" pitchFamily="34" charset="0"/>
              <a:cs typeface="Arial" pitchFamily="34" charset="0"/>
            </a:endParaRPr>
          </a:p>
        </p:txBody>
      </p:sp>
      <p:sp>
        <p:nvSpPr>
          <p:cNvPr id="4" name="Zástupný symbol pro zápatí 3"/>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16849880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490" y="692696"/>
            <a:ext cx="7024744" cy="1008112"/>
          </a:xfrm>
        </p:spPr>
        <p:txBody>
          <a:bodyPr>
            <a:normAutofit/>
          </a:bodyPr>
          <a:lstStyle/>
          <a:p>
            <a:pPr algn="ctr"/>
            <a:r>
              <a:rPr lang="cs-CZ" sz="6000" dirty="0" smtClean="0">
                <a:solidFill>
                  <a:schemeClr val="accent1">
                    <a:lumMod val="50000"/>
                  </a:schemeClr>
                </a:solidFill>
                <a:latin typeface="Arial" pitchFamily="34" charset="0"/>
                <a:cs typeface="Arial" pitchFamily="34" charset="0"/>
              </a:rPr>
              <a:t>SLOVESA</a:t>
            </a:r>
            <a:endParaRPr lang="cs-CZ" sz="6000" dirty="0">
              <a:solidFill>
                <a:schemeClr val="accent1">
                  <a:lumMod val="50000"/>
                </a:schemeClr>
              </a:solidFill>
              <a:latin typeface="Arial" pitchFamily="34" charset="0"/>
              <a:cs typeface="Arial" pitchFamily="34" charset="0"/>
            </a:endParaRPr>
          </a:p>
        </p:txBody>
      </p:sp>
      <p:sp>
        <p:nvSpPr>
          <p:cNvPr id="3" name="Zástupný symbol pro obsah 2"/>
          <p:cNvSpPr>
            <a:spLocks noGrp="1"/>
          </p:cNvSpPr>
          <p:nvPr>
            <p:ph idx="1"/>
          </p:nvPr>
        </p:nvSpPr>
        <p:spPr>
          <a:xfrm>
            <a:off x="1043492" y="1844824"/>
            <a:ext cx="6777317" cy="3987805"/>
          </a:xfrm>
        </p:spPr>
        <p:txBody>
          <a:bodyPr>
            <a:normAutofit lnSpcReduction="10000"/>
          </a:bodyPr>
          <a:lstStyle/>
          <a:p>
            <a:pPr marL="68580" indent="0">
              <a:buNone/>
            </a:pPr>
            <a:r>
              <a:rPr lang="cs-CZ" sz="3200" dirty="0" smtClean="0">
                <a:latin typeface="Arial" pitchFamily="34" charset="0"/>
                <a:cs typeface="Arial" pitchFamily="34" charset="0"/>
              </a:rPr>
              <a:t>Jsou slova, která vyjadřují:</a:t>
            </a:r>
          </a:p>
          <a:p>
            <a:pPr>
              <a:buFont typeface="Wingdings" pitchFamily="2" charset="2"/>
              <a:buChar char="Ø"/>
            </a:pPr>
            <a:endParaRPr lang="cs-CZ" sz="3200" dirty="0" smtClean="0">
              <a:latin typeface="Arial" pitchFamily="34" charset="0"/>
              <a:cs typeface="Arial" pitchFamily="34" charset="0"/>
            </a:endParaRPr>
          </a:p>
          <a:p>
            <a:pPr>
              <a:buFont typeface="Wingdings" pitchFamily="2" charset="2"/>
              <a:buChar char="Ø"/>
            </a:pPr>
            <a:r>
              <a:rPr lang="cs-CZ" sz="3200" dirty="0">
                <a:solidFill>
                  <a:schemeClr val="accent1">
                    <a:lumMod val="50000"/>
                  </a:schemeClr>
                </a:solidFill>
                <a:latin typeface="Arial" pitchFamily="34" charset="0"/>
                <a:cs typeface="Arial" pitchFamily="34" charset="0"/>
              </a:rPr>
              <a:t>č</a:t>
            </a:r>
            <a:r>
              <a:rPr lang="cs-CZ" sz="3200" dirty="0" smtClean="0">
                <a:solidFill>
                  <a:schemeClr val="accent1">
                    <a:lumMod val="50000"/>
                  </a:schemeClr>
                </a:solidFill>
                <a:latin typeface="Arial" pitchFamily="34" charset="0"/>
                <a:cs typeface="Arial" pitchFamily="34" charset="0"/>
              </a:rPr>
              <a:t>innost</a:t>
            </a:r>
            <a:r>
              <a:rPr lang="cs-CZ" sz="3200" dirty="0" smtClean="0">
                <a:latin typeface="Arial" pitchFamily="34" charset="0"/>
                <a:cs typeface="Arial" pitchFamily="34" charset="0"/>
              </a:rPr>
              <a:t> – </a:t>
            </a:r>
            <a:r>
              <a:rPr lang="cs-CZ" sz="3200" dirty="0">
                <a:latin typeface="Arial" pitchFamily="34" charset="0"/>
                <a:cs typeface="Arial" pitchFamily="34" charset="0"/>
              </a:rPr>
              <a:t>č</a:t>
            </a:r>
            <a:r>
              <a:rPr lang="cs-CZ" sz="3200" dirty="0" smtClean="0">
                <a:latin typeface="Arial" pitchFamily="34" charset="0"/>
                <a:cs typeface="Arial" pitchFamily="34" charset="0"/>
              </a:rPr>
              <a:t>íst, zpívat, utíkám, létá</a:t>
            </a:r>
          </a:p>
          <a:p>
            <a:pPr>
              <a:buFont typeface="Wingdings" pitchFamily="2" charset="2"/>
              <a:buChar char="Ø"/>
            </a:pPr>
            <a:r>
              <a:rPr lang="cs-CZ" sz="3200" dirty="0" smtClean="0">
                <a:solidFill>
                  <a:schemeClr val="accent1">
                    <a:lumMod val="50000"/>
                  </a:schemeClr>
                </a:solidFill>
                <a:latin typeface="Arial" pitchFamily="34" charset="0"/>
                <a:cs typeface="Arial" pitchFamily="34" charset="0"/>
              </a:rPr>
              <a:t>stav </a:t>
            </a:r>
            <a:r>
              <a:rPr lang="cs-CZ" sz="3200" dirty="0" smtClean="0">
                <a:latin typeface="Arial" pitchFamily="34" charset="0"/>
                <a:cs typeface="Arial" pitchFamily="34" charset="0"/>
              </a:rPr>
              <a:t>– stát, sedět, ležím, žijí</a:t>
            </a:r>
          </a:p>
          <a:p>
            <a:pPr>
              <a:buFont typeface="Wingdings" pitchFamily="2" charset="2"/>
              <a:buChar char="Ø"/>
            </a:pPr>
            <a:r>
              <a:rPr lang="cs-CZ" sz="3200" dirty="0" smtClean="0">
                <a:solidFill>
                  <a:schemeClr val="accent1">
                    <a:lumMod val="50000"/>
                  </a:schemeClr>
                </a:solidFill>
                <a:latin typeface="Arial" pitchFamily="34" charset="0"/>
                <a:cs typeface="Arial" pitchFamily="34" charset="0"/>
              </a:rPr>
              <a:t>změnu stavu</a:t>
            </a:r>
            <a:r>
              <a:rPr lang="cs-CZ" sz="3200" dirty="0" smtClean="0">
                <a:latin typeface="Arial" pitchFamily="34" charset="0"/>
                <a:cs typeface="Arial" pitchFamily="34" charset="0"/>
              </a:rPr>
              <a:t> – stárnout, žloutne</a:t>
            </a:r>
          </a:p>
          <a:p>
            <a:pPr>
              <a:buFont typeface="Wingdings" pitchFamily="2" charset="2"/>
              <a:buChar char="Ø"/>
            </a:pPr>
            <a:endParaRPr lang="cs-CZ" sz="3200" dirty="0" smtClean="0">
              <a:latin typeface="Arial" pitchFamily="34" charset="0"/>
              <a:cs typeface="Arial" pitchFamily="34" charset="0"/>
            </a:endParaRPr>
          </a:p>
          <a:p>
            <a:pPr marL="68580" indent="0">
              <a:buNone/>
            </a:pPr>
            <a:r>
              <a:rPr lang="cs-CZ" sz="3200" dirty="0" smtClean="0">
                <a:solidFill>
                  <a:schemeClr val="accent1">
                    <a:lumMod val="50000"/>
                  </a:schemeClr>
                </a:solidFill>
                <a:latin typeface="Arial" pitchFamily="34" charset="0"/>
                <a:cs typeface="Arial" pitchFamily="34" charset="0"/>
              </a:rPr>
              <a:t>Můžeme je časovat = jsou ohebná.</a:t>
            </a:r>
            <a:endParaRPr lang="cs-CZ" sz="3200" dirty="0">
              <a:solidFill>
                <a:schemeClr val="accent1">
                  <a:lumMod val="50000"/>
                </a:schemeClr>
              </a:solidFill>
              <a:latin typeface="Arial" pitchFamily="34" charset="0"/>
              <a:cs typeface="Arial" pitchFamily="34" charset="0"/>
            </a:endParaRPr>
          </a:p>
        </p:txBody>
      </p:sp>
      <p:sp>
        <p:nvSpPr>
          <p:cNvPr id="4" name="Zástupný symbol pro zápatí 3"/>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233836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42" presetClass="entr" presetSubtype="0"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750"/>
                                        <p:tgtEl>
                                          <p:spTgt spid="3">
                                            <p:txEl>
                                              <p:pRg st="0" end="0"/>
                                            </p:txEl>
                                          </p:spTgt>
                                        </p:tgtEl>
                                      </p:cBhvr>
                                    </p:animEffect>
                                    <p:anim calcmode="lin" valueType="num">
                                      <p:cBhvr>
                                        <p:cTn id="13" dur="1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3750"/>
                            </p:stCondLst>
                            <p:childTnLst>
                              <p:par>
                                <p:cTn id="16" presetID="32" presetClass="emph" presetSubtype="0" fill="hold" nodeType="afterEffect">
                                  <p:stCondLst>
                                    <p:cond delay="0"/>
                                  </p:stCondLst>
                                  <p:childTnLst>
                                    <p:animRot by="120000">
                                      <p:cBhvr>
                                        <p:cTn id="17" dur="100" fill="hold">
                                          <p:stCondLst>
                                            <p:cond delay="0"/>
                                          </p:stCondLst>
                                        </p:cTn>
                                        <p:tgtEl>
                                          <p:spTgt spid="3">
                                            <p:txEl>
                                              <p:pRg st="2" end="2"/>
                                            </p:txEl>
                                          </p:spTgt>
                                        </p:tgtEl>
                                        <p:attrNameLst>
                                          <p:attrName>r</p:attrName>
                                        </p:attrNameLst>
                                      </p:cBhvr>
                                    </p:animRot>
                                    <p:animRot by="-240000">
                                      <p:cBhvr>
                                        <p:cTn id="18" dur="200" fill="hold">
                                          <p:stCondLst>
                                            <p:cond delay="200"/>
                                          </p:stCondLst>
                                        </p:cTn>
                                        <p:tgtEl>
                                          <p:spTgt spid="3">
                                            <p:txEl>
                                              <p:pRg st="2" end="2"/>
                                            </p:txEl>
                                          </p:spTgt>
                                        </p:tgtEl>
                                        <p:attrNameLst>
                                          <p:attrName>r</p:attrName>
                                        </p:attrNameLst>
                                      </p:cBhvr>
                                    </p:animRot>
                                    <p:animRot by="240000">
                                      <p:cBhvr>
                                        <p:cTn id="19" dur="200" fill="hold">
                                          <p:stCondLst>
                                            <p:cond delay="400"/>
                                          </p:stCondLst>
                                        </p:cTn>
                                        <p:tgtEl>
                                          <p:spTgt spid="3">
                                            <p:txEl>
                                              <p:pRg st="2" end="2"/>
                                            </p:txEl>
                                          </p:spTgt>
                                        </p:tgtEl>
                                        <p:attrNameLst>
                                          <p:attrName>r</p:attrName>
                                        </p:attrNameLst>
                                      </p:cBhvr>
                                    </p:animRot>
                                    <p:animRot by="-240000">
                                      <p:cBhvr>
                                        <p:cTn id="20" dur="200" fill="hold">
                                          <p:stCondLst>
                                            <p:cond delay="600"/>
                                          </p:stCondLst>
                                        </p:cTn>
                                        <p:tgtEl>
                                          <p:spTgt spid="3">
                                            <p:txEl>
                                              <p:pRg st="2" end="2"/>
                                            </p:txEl>
                                          </p:spTgt>
                                        </p:tgtEl>
                                        <p:attrNameLst>
                                          <p:attrName>r</p:attrName>
                                        </p:attrNameLst>
                                      </p:cBhvr>
                                    </p:animRot>
                                    <p:animRot by="120000">
                                      <p:cBhvr>
                                        <p:cTn id="21" dur="200" fill="hold">
                                          <p:stCondLst>
                                            <p:cond delay="800"/>
                                          </p:stCondLst>
                                        </p:cTn>
                                        <p:tgtEl>
                                          <p:spTgt spid="3">
                                            <p:txEl>
                                              <p:pRg st="2" end="2"/>
                                            </p:txEl>
                                          </p:spTgt>
                                        </p:tgtEl>
                                        <p:attrNameLst>
                                          <p:attrName>r</p:attrName>
                                        </p:attrNameLst>
                                      </p:cBhvr>
                                    </p:animRot>
                                  </p:childTnLst>
                                </p:cTn>
                              </p:par>
                            </p:childTnLst>
                          </p:cTn>
                        </p:par>
                        <p:par>
                          <p:cTn id="22" fill="hold">
                            <p:stCondLst>
                              <p:cond delay="4750"/>
                            </p:stCondLst>
                            <p:childTnLst>
                              <p:par>
                                <p:cTn id="23" presetID="32" presetClass="emph" presetSubtype="0" fill="hold" nodeType="afterEffect">
                                  <p:stCondLst>
                                    <p:cond delay="0"/>
                                  </p:stCondLst>
                                  <p:childTnLst>
                                    <p:animRot by="120000">
                                      <p:cBhvr>
                                        <p:cTn id="24" dur="100" fill="hold">
                                          <p:stCondLst>
                                            <p:cond delay="0"/>
                                          </p:stCondLst>
                                        </p:cTn>
                                        <p:tgtEl>
                                          <p:spTgt spid="3">
                                            <p:txEl>
                                              <p:pRg st="3" end="3"/>
                                            </p:txEl>
                                          </p:spTgt>
                                        </p:tgtEl>
                                        <p:attrNameLst>
                                          <p:attrName>r</p:attrName>
                                        </p:attrNameLst>
                                      </p:cBhvr>
                                    </p:animRot>
                                    <p:animRot by="-240000">
                                      <p:cBhvr>
                                        <p:cTn id="25" dur="200" fill="hold">
                                          <p:stCondLst>
                                            <p:cond delay="200"/>
                                          </p:stCondLst>
                                        </p:cTn>
                                        <p:tgtEl>
                                          <p:spTgt spid="3">
                                            <p:txEl>
                                              <p:pRg st="3" end="3"/>
                                            </p:txEl>
                                          </p:spTgt>
                                        </p:tgtEl>
                                        <p:attrNameLst>
                                          <p:attrName>r</p:attrName>
                                        </p:attrNameLst>
                                      </p:cBhvr>
                                    </p:animRot>
                                    <p:animRot by="240000">
                                      <p:cBhvr>
                                        <p:cTn id="26" dur="200" fill="hold">
                                          <p:stCondLst>
                                            <p:cond delay="400"/>
                                          </p:stCondLst>
                                        </p:cTn>
                                        <p:tgtEl>
                                          <p:spTgt spid="3">
                                            <p:txEl>
                                              <p:pRg st="3" end="3"/>
                                            </p:txEl>
                                          </p:spTgt>
                                        </p:tgtEl>
                                        <p:attrNameLst>
                                          <p:attrName>r</p:attrName>
                                        </p:attrNameLst>
                                      </p:cBhvr>
                                    </p:animRot>
                                    <p:animRot by="-240000">
                                      <p:cBhvr>
                                        <p:cTn id="27" dur="200" fill="hold">
                                          <p:stCondLst>
                                            <p:cond delay="600"/>
                                          </p:stCondLst>
                                        </p:cTn>
                                        <p:tgtEl>
                                          <p:spTgt spid="3">
                                            <p:txEl>
                                              <p:pRg st="3" end="3"/>
                                            </p:txEl>
                                          </p:spTgt>
                                        </p:tgtEl>
                                        <p:attrNameLst>
                                          <p:attrName>r</p:attrName>
                                        </p:attrNameLst>
                                      </p:cBhvr>
                                    </p:animRot>
                                    <p:animRot by="120000">
                                      <p:cBhvr>
                                        <p:cTn id="28" dur="200" fill="hold">
                                          <p:stCondLst>
                                            <p:cond delay="800"/>
                                          </p:stCondLst>
                                        </p:cTn>
                                        <p:tgtEl>
                                          <p:spTgt spid="3">
                                            <p:txEl>
                                              <p:pRg st="3" end="3"/>
                                            </p:txEl>
                                          </p:spTgt>
                                        </p:tgtEl>
                                        <p:attrNameLst>
                                          <p:attrName>r</p:attrName>
                                        </p:attrNameLst>
                                      </p:cBhvr>
                                    </p:animRot>
                                  </p:childTnLst>
                                </p:cTn>
                              </p:par>
                            </p:childTnLst>
                          </p:cTn>
                        </p:par>
                        <p:par>
                          <p:cTn id="29" fill="hold">
                            <p:stCondLst>
                              <p:cond delay="5750"/>
                            </p:stCondLst>
                            <p:childTnLst>
                              <p:par>
                                <p:cTn id="30" presetID="32" presetClass="emph" presetSubtype="0" fill="hold" nodeType="afterEffect">
                                  <p:stCondLst>
                                    <p:cond delay="0"/>
                                  </p:stCondLst>
                                  <p:childTnLst>
                                    <p:animRot by="120000">
                                      <p:cBhvr>
                                        <p:cTn id="31" dur="100" fill="hold">
                                          <p:stCondLst>
                                            <p:cond delay="0"/>
                                          </p:stCondLst>
                                        </p:cTn>
                                        <p:tgtEl>
                                          <p:spTgt spid="3">
                                            <p:txEl>
                                              <p:pRg st="4" end="4"/>
                                            </p:txEl>
                                          </p:spTgt>
                                        </p:tgtEl>
                                        <p:attrNameLst>
                                          <p:attrName>r</p:attrName>
                                        </p:attrNameLst>
                                      </p:cBhvr>
                                    </p:animRot>
                                    <p:animRot by="-240000">
                                      <p:cBhvr>
                                        <p:cTn id="32" dur="200" fill="hold">
                                          <p:stCondLst>
                                            <p:cond delay="200"/>
                                          </p:stCondLst>
                                        </p:cTn>
                                        <p:tgtEl>
                                          <p:spTgt spid="3">
                                            <p:txEl>
                                              <p:pRg st="4" end="4"/>
                                            </p:txEl>
                                          </p:spTgt>
                                        </p:tgtEl>
                                        <p:attrNameLst>
                                          <p:attrName>r</p:attrName>
                                        </p:attrNameLst>
                                      </p:cBhvr>
                                    </p:animRot>
                                    <p:animRot by="240000">
                                      <p:cBhvr>
                                        <p:cTn id="33" dur="200" fill="hold">
                                          <p:stCondLst>
                                            <p:cond delay="400"/>
                                          </p:stCondLst>
                                        </p:cTn>
                                        <p:tgtEl>
                                          <p:spTgt spid="3">
                                            <p:txEl>
                                              <p:pRg st="4" end="4"/>
                                            </p:txEl>
                                          </p:spTgt>
                                        </p:tgtEl>
                                        <p:attrNameLst>
                                          <p:attrName>r</p:attrName>
                                        </p:attrNameLst>
                                      </p:cBhvr>
                                    </p:animRot>
                                    <p:animRot by="-240000">
                                      <p:cBhvr>
                                        <p:cTn id="34" dur="200" fill="hold">
                                          <p:stCondLst>
                                            <p:cond delay="600"/>
                                          </p:stCondLst>
                                        </p:cTn>
                                        <p:tgtEl>
                                          <p:spTgt spid="3">
                                            <p:txEl>
                                              <p:pRg st="4" end="4"/>
                                            </p:txEl>
                                          </p:spTgt>
                                        </p:tgtEl>
                                        <p:attrNameLst>
                                          <p:attrName>r</p:attrName>
                                        </p:attrNameLst>
                                      </p:cBhvr>
                                    </p:animRot>
                                    <p:animRot by="120000">
                                      <p:cBhvr>
                                        <p:cTn id="35" dur="200" fill="hold">
                                          <p:stCondLst>
                                            <p:cond delay="800"/>
                                          </p:stCondLst>
                                        </p:cTn>
                                        <p:tgtEl>
                                          <p:spTgt spid="3">
                                            <p:txEl>
                                              <p:pRg st="4" end="4"/>
                                            </p:txEl>
                                          </p:spTgt>
                                        </p:tgtEl>
                                        <p:attrNameLst>
                                          <p:attrName>r</p:attrName>
                                        </p:attrNameLst>
                                      </p:cBhvr>
                                    </p:animRot>
                                  </p:childTnLst>
                                </p:cTn>
                              </p:par>
                            </p:childTnLst>
                          </p:cTn>
                        </p:par>
                        <p:par>
                          <p:cTn id="36" fill="hold">
                            <p:stCondLst>
                              <p:cond delay="6750"/>
                            </p:stCondLst>
                            <p:childTnLst>
                              <p:par>
                                <p:cTn id="37" presetID="10" presetClass="entr" presetSubtype="0"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490" y="764704"/>
            <a:ext cx="7024744" cy="504056"/>
          </a:xfrm>
        </p:spPr>
        <p:txBody>
          <a:bodyPr>
            <a:normAutofit/>
          </a:bodyPr>
          <a:lstStyle/>
          <a:p>
            <a:r>
              <a:rPr lang="cs-CZ" sz="2400" dirty="0" smtClean="0">
                <a:solidFill>
                  <a:srgbClr val="7030A0"/>
                </a:solidFill>
                <a:latin typeface="Arial" pitchFamily="34" charset="0"/>
                <a:cs typeface="Arial" pitchFamily="34" charset="0"/>
              </a:rPr>
              <a:t>Tvořte slovesa, která vyjadřují, že se změnil stav:</a:t>
            </a:r>
            <a:endParaRPr lang="cs-CZ" sz="2400" dirty="0">
              <a:solidFill>
                <a:srgbClr val="7030A0"/>
              </a:solidFill>
              <a:latin typeface="Arial" pitchFamily="34" charset="0"/>
              <a:cs typeface="Arial" pitchFamily="34" charset="0"/>
            </a:endParaRPr>
          </a:p>
        </p:txBody>
      </p:sp>
      <p:sp>
        <p:nvSpPr>
          <p:cNvPr id="6" name="Zástupný symbol pro obsah 5"/>
          <p:cNvSpPr>
            <a:spLocks noGrp="1"/>
          </p:cNvSpPr>
          <p:nvPr>
            <p:ph idx="1"/>
          </p:nvPr>
        </p:nvSpPr>
        <p:spPr/>
        <p:txBody>
          <a:bodyPr>
            <a:normAutofit/>
          </a:bodyPr>
          <a:lstStyle/>
          <a:p>
            <a:pPr marL="68580" indent="0">
              <a:buNone/>
            </a:pPr>
            <a:r>
              <a:rPr lang="cs-CZ" sz="2800" dirty="0" smtClean="0">
                <a:solidFill>
                  <a:schemeClr val="tx1"/>
                </a:solidFill>
                <a:latin typeface="Arial" pitchFamily="34" charset="0"/>
                <a:cs typeface="Arial" pitchFamily="34" charset="0"/>
              </a:rPr>
              <a:t>Vlasy bělely, třešně červenaly, ovoce měklo, pařez trouchnivěl, omáčka houstla, Monika bledla, babička šedivěla, prádlo vlhlo, vlasy řídly, pečivo tvrdlo, dřevěněly mi nohy, teta hubla, strýček stárl, hortenzie modrala, seno schlo, nebe se jasnilo, zákusek mě lákal.</a:t>
            </a:r>
          </a:p>
        </p:txBody>
      </p:sp>
      <p:sp>
        <p:nvSpPr>
          <p:cNvPr id="2" name="Zástupný symbol pro zápatí 1"/>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1452899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solidFill>
                  <a:schemeClr val="accent1">
                    <a:lumMod val="50000"/>
                  </a:schemeClr>
                </a:solidFill>
                <a:latin typeface="Arial" pitchFamily="34" charset="0"/>
                <a:cs typeface="Arial" pitchFamily="34" charset="0"/>
              </a:rPr>
              <a:t>SLOVESNÝ   TVAR </a:t>
            </a:r>
            <a:endParaRPr lang="cs-CZ" dirty="0">
              <a:solidFill>
                <a:schemeClr val="accent1">
                  <a:lumMod val="50000"/>
                </a:schemeClr>
              </a:solidFill>
              <a:latin typeface="Arial" pitchFamily="34" charset="0"/>
              <a:cs typeface="Arial" pitchFamily="34" charset="0"/>
            </a:endParaRPr>
          </a:p>
        </p:txBody>
      </p:sp>
      <p:sp>
        <p:nvSpPr>
          <p:cNvPr id="3" name="Zástupný symbol pro obsah 2"/>
          <p:cNvSpPr>
            <a:spLocks noGrp="1"/>
          </p:cNvSpPr>
          <p:nvPr>
            <p:ph sz="quarter" idx="13"/>
          </p:nvPr>
        </p:nvSpPr>
        <p:spPr/>
        <p:txBody>
          <a:bodyPr/>
          <a:lstStyle/>
          <a:p>
            <a:pPr algn="ctr"/>
            <a:r>
              <a:rPr lang="cs-CZ" dirty="0" smtClean="0">
                <a:solidFill>
                  <a:schemeClr val="accent1">
                    <a:lumMod val="50000"/>
                  </a:schemeClr>
                </a:solidFill>
                <a:latin typeface="Arial" pitchFamily="34" charset="0"/>
                <a:cs typeface="Arial" pitchFamily="34" charset="0"/>
              </a:rPr>
              <a:t>URČITÝ</a:t>
            </a:r>
            <a:endParaRPr lang="cs-CZ" dirty="0">
              <a:solidFill>
                <a:schemeClr val="accent1">
                  <a:lumMod val="50000"/>
                </a:schemeClr>
              </a:solidFill>
              <a:latin typeface="Arial" pitchFamily="34" charset="0"/>
              <a:cs typeface="Arial" pitchFamily="34" charset="0"/>
            </a:endParaRPr>
          </a:p>
          <a:p>
            <a:pPr marL="68580" indent="0" algn="ctr">
              <a:buNone/>
            </a:pPr>
            <a:endParaRPr lang="cs-CZ" dirty="0">
              <a:solidFill>
                <a:schemeClr val="accent1">
                  <a:lumMod val="50000"/>
                </a:schemeClr>
              </a:solidFill>
              <a:latin typeface="Arial" pitchFamily="34" charset="0"/>
              <a:cs typeface="Arial" pitchFamily="34" charset="0"/>
            </a:endParaRPr>
          </a:p>
          <a:p>
            <a:pPr>
              <a:buFont typeface="Wingdings" pitchFamily="2" charset="2"/>
              <a:buChar char="§"/>
            </a:pPr>
            <a:r>
              <a:rPr lang="cs-CZ" dirty="0">
                <a:solidFill>
                  <a:schemeClr val="tx1"/>
                </a:solidFill>
                <a:latin typeface="Arial" pitchFamily="34" charset="0"/>
                <a:cs typeface="Arial" pitchFamily="34" charset="0"/>
              </a:rPr>
              <a:t>d</a:t>
            </a:r>
            <a:r>
              <a:rPr lang="cs-CZ" dirty="0" smtClean="0">
                <a:solidFill>
                  <a:schemeClr val="tx1"/>
                </a:solidFill>
                <a:latin typeface="Arial" pitchFamily="34" charset="0"/>
                <a:cs typeface="Arial" pitchFamily="34" charset="0"/>
              </a:rPr>
              <a:t>ělej</a:t>
            </a:r>
          </a:p>
          <a:p>
            <a:pPr>
              <a:buFont typeface="Wingdings" pitchFamily="2" charset="2"/>
              <a:buChar char="§"/>
            </a:pPr>
            <a:r>
              <a:rPr lang="cs-CZ" dirty="0">
                <a:solidFill>
                  <a:schemeClr val="tx1"/>
                </a:solidFill>
                <a:latin typeface="Arial" pitchFamily="34" charset="0"/>
                <a:cs typeface="Arial" pitchFamily="34" charset="0"/>
              </a:rPr>
              <a:t>b</a:t>
            </a:r>
            <a:r>
              <a:rPr lang="cs-CZ" dirty="0" smtClean="0">
                <a:solidFill>
                  <a:schemeClr val="tx1"/>
                </a:solidFill>
                <a:latin typeface="Arial" pitchFamily="34" charset="0"/>
                <a:cs typeface="Arial" pitchFamily="34" charset="0"/>
              </a:rPr>
              <a:t>udu spát</a:t>
            </a:r>
          </a:p>
          <a:p>
            <a:pPr>
              <a:buFont typeface="Wingdings" pitchFamily="2" charset="2"/>
              <a:buChar char="§"/>
            </a:pPr>
            <a:r>
              <a:rPr lang="cs-CZ" dirty="0">
                <a:solidFill>
                  <a:schemeClr val="tx1"/>
                </a:solidFill>
                <a:latin typeface="Arial" pitchFamily="34" charset="0"/>
                <a:cs typeface="Arial" pitchFamily="34" charset="0"/>
              </a:rPr>
              <a:t>k</a:t>
            </a:r>
            <a:r>
              <a:rPr lang="cs-CZ" dirty="0" smtClean="0">
                <a:solidFill>
                  <a:schemeClr val="tx1"/>
                </a:solidFill>
                <a:latin typeface="Arial" pitchFamily="34" charset="0"/>
                <a:cs typeface="Arial" pitchFamily="34" charset="0"/>
              </a:rPr>
              <a:t>řičeli</a:t>
            </a:r>
          </a:p>
          <a:p>
            <a:pPr>
              <a:buFont typeface="Wingdings" pitchFamily="2" charset="2"/>
              <a:buChar char="§"/>
            </a:pPr>
            <a:r>
              <a:rPr lang="cs-CZ" dirty="0">
                <a:solidFill>
                  <a:schemeClr val="tx1"/>
                </a:solidFill>
                <a:latin typeface="Arial" pitchFamily="34" charset="0"/>
                <a:cs typeface="Arial" pitchFamily="34" charset="0"/>
              </a:rPr>
              <a:t>z</a:t>
            </a:r>
            <a:r>
              <a:rPr lang="cs-CZ" dirty="0" smtClean="0">
                <a:solidFill>
                  <a:schemeClr val="tx1"/>
                </a:solidFill>
                <a:latin typeface="Arial" pitchFamily="34" charset="0"/>
                <a:cs typeface="Arial" pitchFamily="34" charset="0"/>
              </a:rPr>
              <a:t>azpíváme</a:t>
            </a:r>
          </a:p>
          <a:p>
            <a:pPr marL="68580" indent="0">
              <a:buNone/>
            </a:pPr>
            <a:endParaRPr lang="cs-CZ" dirty="0">
              <a:solidFill>
                <a:schemeClr val="tx1"/>
              </a:solidFill>
              <a:latin typeface="Arial" pitchFamily="34" charset="0"/>
              <a:cs typeface="Arial" pitchFamily="34" charset="0"/>
            </a:endParaRPr>
          </a:p>
        </p:txBody>
      </p:sp>
      <p:sp>
        <p:nvSpPr>
          <p:cNvPr id="4" name="Zástupný symbol pro obsah 3"/>
          <p:cNvSpPr>
            <a:spLocks noGrp="1"/>
          </p:cNvSpPr>
          <p:nvPr>
            <p:ph sz="quarter" idx="14"/>
          </p:nvPr>
        </p:nvSpPr>
        <p:spPr/>
        <p:txBody>
          <a:bodyPr/>
          <a:lstStyle/>
          <a:p>
            <a:pPr algn="ctr"/>
            <a:r>
              <a:rPr lang="cs-CZ" dirty="0" smtClean="0">
                <a:solidFill>
                  <a:schemeClr val="accent1">
                    <a:lumMod val="50000"/>
                  </a:schemeClr>
                </a:solidFill>
                <a:latin typeface="Arial" pitchFamily="34" charset="0"/>
                <a:cs typeface="Arial" pitchFamily="34" charset="0"/>
              </a:rPr>
              <a:t>NEURČITÝ</a:t>
            </a:r>
          </a:p>
          <a:p>
            <a:pPr marL="68580" indent="0" algn="ctr">
              <a:buNone/>
            </a:pPr>
            <a:endParaRPr lang="cs-CZ" dirty="0">
              <a:solidFill>
                <a:schemeClr val="accent1">
                  <a:lumMod val="50000"/>
                </a:schemeClr>
              </a:solidFill>
              <a:latin typeface="Arial" pitchFamily="34" charset="0"/>
              <a:cs typeface="Arial" pitchFamily="34" charset="0"/>
            </a:endParaRPr>
          </a:p>
          <a:p>
            <a:pPr>
              <a:buFont typeface="Wingdings" pitchFamily="2" charset="2"/>
              <a:buChar char="§"/>
            </a:pPr>
            <a:r>
              <a:rPr lang="cs-CZ" dirty="0" smtClean="0">
                <a:solidFill>
                  <a:schemeClr val="tx1"/>
                </a:solidFill>
                <a:latin typeface="Arial" pitchFamily="34" charset="0"/>
                <a:cs typeface="Arial" pitchFamily="34" charset="0"/>
              </a:rPr>
              <a:t>jít</a:t>
            </a:r>
          </a:p>
          <a:p>
            <a:pPr>
              <a:buFont typeface="Wingdings" pitchFamily="2" charset="2"/>
              <a:buChar char="§"/>
            </a:pPr>
            <a:r>
              <a:rPr lang="cs-CZ" dirty="0" smtClean="0">
                <a:solidFill>
                  <a:schemeClr val="tx1"/>
                </a:solidFill>
                <a:latin typeface="Arial" pitchFamily="34" charset="0"/>
                <a:cs typeface="Arial" pitchFamily="34" charset="0"/>
              </a:rPr>
              <a:t>darovat</a:t>
            </a:r>
          </a:p>
          <a:p>
            <a:pPr>
              <a:buFont typeface="Wingdings" pitchFamily="2" charset="2"/>
              <a:buChar char="§"/>
            </a:pPr>
            <a:r>
              <a:rPr lang="cs-CZ" dirty="0" smtClean="0">
                <a:solidFill>
                  <a:schemeClr val="tx1"/>
                </a:solidFill>
                <a:latin typeface="Arial" pitchFamily="34" charset="0"/>
                <a:cs typeface="Arial" pitchFamily="34" charset="0"/>
              </a:rPr>
              <a:t>ozývat se</a:t>
            </a:r>
          </a:p>
          <a:p>
            <a:pPr>
              <a:buFont typeface="Wingdings" pitchFamily="2" charset="2"/>
              <a:buChar char="§"/>
            </a:pPr>
            <a:r>
              <a:rPr lang="cs-CZ" dirty="0" smtClean="0">
                <a:solidFill>
                  <a:schemeClr val="tx1"/>
                </a:solidFill>
                <a:latin typeface="Arial" pitchFamily="34" charset="0"/>
                <a:cs typeface="Arial" pitchFamily="34" charset="0"/>
              </a:rPr>
              <a:t>uvařit si</a:t>
            </a:r>
          </a:p>
          <a:p>
            <a:pPr algn="ctr"/>
            <a:endParaRPr lang="cs-CZ" dirty="0">
              <a:solidFill>
                <a:schemeClr val="accent1">
                  <a:lumMod val="50000"/>
                </a:schemeClr>
              </a:solidFill>
              <a:latin typeface="Arial" pitchFamily="34" charset="0"/>
              <a:cs typeface="Arial" pitchFamily="34" charset="0"/>
            </a:endParaRPr>
          </a:p>
          <a:p>
            <a:pPr marL="68580" indent="0">
              <a:buNone/>
            </a:pPr>
            <a:endParaRPr lang="cs-CZ" dirty="0">
              <a:solidFill>
                <a:schemeClr val="tx1"/>
              </a:solidFill>
              <a:latin typeface="Arial" pitchFamily="34" charset="0"/>
              <a:cs typeface="Arial" pitchFamily="34" charset="0"/>
            </a:endParaRPr>
          </a:p>
        </p:txBody>
      </p:sp>
      <p:sp>
        <p:nvSpPr>
          <p:cNvPr id="5" name="Zástupný symbol pro zápatí 4"/>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124152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1500" tmFilter="0, 0; .2, .5; .8, .5; 1, 0"/>
                                        <p:tgtEl>
                                          <p:spTgt spid="2"/>
                                        </p:tgtEl>
                                      </p:cBhvr>
                                    </p:animEffect>
                                    <p:animScale>
                                      <p:cBhvr>
                                        <p:cTn id="7" dur="7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1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1500"/>
                                        <p:tgtEl>
                                          <p:spTgt spid="4">
                                            <p:txEl>
                                              <p:pRg st="0" end="0"/>
                                            </p:txEl>
                                          </p:spTgt>
                                        </p:tgtEl>
                                      </p:cBhvr>
                                    </p:animEffect>
                                  </p:childTnLst>
                                </p:cTn>
                              </p:par>
                            </p:childTnLst>
                          </p:cTn>
                        </p:par>
                        <p:par>
                          <p:cTn id="18" fill="hold">
                            <p:stCondLst>
                              <p:cond delay="1500"/>
                            </p:stCondLst>
                            <p:childTnLst>
                              <p:par>
                                <p:cTn id="19" presetID="2" presetClass="entr" presetSubtype="12"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2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2" dur="20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2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 calcmode="lin" valueType="num">
                                      <p:cBhvr additive="base">
                                        <p:cTn id="37" dur="2000" fill="hold"/>
                                        <p:tgtEl>
                                          <p:spTgt spid="4">
                                            <p:txEl>
                                              <p:pRg st="2" end="2"/>
                                            </p:txEl>
                                          </p:spTgt>
                                        </p:tgtEl>
                                        <p:attrNameLst>
                                          <p:attrName>ppt_x</p:attrName>
                                        </p:attrNameLst>
                                      </p:cBhvr>
                                      <p:tavLst>
                                        <p:tav tm="0">
                                          <p:val>
                                            <p:strVal val="1+#ppt_w/2"/>
                                          </p:val>
                                        </p:tav>
                                        <p:tav tm="100000">
                                          <p:val>
                                            <p:strVal val="#ppt_x"/>
                                          </p:val>
                                        </p:tav>
                                      </p:tavLst>
                                    </p:anim>
                                    <p:anim calcmode="lin" valueType="num">
                                      <p:cBhvr additive="base">
                                        <p:cTn id="38" dur="2000" fill="hold"/>
                                        <p:tgtEl>
                                          <p:spTgt spid="4">
                                            <p:txEl>
                                              <p:pRg st="2" end="2"/>
                                            </p:txEl>
                                          </p:spTgt>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 calcmode="lin" valueType="num">
                                      <p:cBhvr additive="base">
                                        <p:cTn id="41" dur="2000" fill="hold"/>
                                        <p:tgtEl>
                                          <p:spTgt spid="4">
                                            <p:txEl>
                                              <p:pRg st="3" end="3"/>
                                            </p:txEl>
                                          </p:spTgt>
                                        </p:tgtEl>
                                        <p:attrNameLst>
                                          <p:attrName>ppt_x</p:attrName>
                                        </p:attrNameLst>
                                      </p:cBhvr>
                                      <p:tavLst>
                                        <p:tav tm="0">
                                          <p:val>
                                            <p:strVal val="1+#ppt_w/2"/>
                                          </p:val>
                                        </p:tav>
                                        <p:tav tm="100000">
                                          <p:val>
                                            <p:strVal val="#ppt_x"/>
                                          </p:val>
                                        </p:tav>
                                      </p:tavLst>
                                    </p:anim>
                                    <p:anim calcmode="lin" valueType="num">
                                      <p:cBhvr additive="base">
                                        <p:cTn id="42" dur="2000" fill="hold"/>
                                        <p:tgtEl>
                                          <p:spTgt spid="4">
                                            <p:txEl>
                                              <p:pRg st="3" end="3"/>
                                            </p:txEl>
                                          </p:spTgt>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xEl>
                                              <p:pRg st="4" end="4"/>
                                            </p:txEl>
                                          </p:spTgt>
                                        </p:tgtEl>
                                        <p:attrNameLst>
                                          <p:attrName>style.visibility</p:attrName>
                                        </p:attrNameLst>
                                      </p:cBhvr>
                                      <p:to>
                                        <p:strVal val="visible"/>
                                      </p:to>
                                    </p:set>
                                    <p:anim calcmode="lin" valueType="num">
                                      <p:cBhvr additive="base">
                                        <p:cTn id="45" dur="2000" fill="hold"/>
                                        <p:tgtEl>
                                          <p:spTgt spid="4">
                                            <p:txEl>
                                              <p:pRg st="4" end="4"/>
                                            </p:txEl>
                                          </p:spTgt>
                                        </p:tgtEl>
                                        <p:attrNameLst>
                                          <p:attrName>ppt_x</p:attrName>
                                        </p:attrNameLst>
                                      </p:cBhvr>
                                      <p:tavLst>
                                        <p:tav tm="0">
                                          <p:val>
                                            <p:strVal val="1+#ppt_w/2"/>
                                          </p:val>
                                        </p:tav>
                                        <p:tav tm="100000">
                                          <p:val>
                                            <p:strVal val="#ppt_x"/>
                                          </p:val>
                                        </p:tav>
                                      </p:tavLst>
                                    </p:anim>
                                    <p:anim calcmode="lin" valueType="num">
                                      <p:cBhvr additive="base">
                                        <p:cTn id="46" dur="2000" fill="hold"/>
                                        <p:tgtEl>
                                          <p:spTgt spid="4">
                                            <p:txEl>
                                              <p:pRg st="4" end="4"/>
                                            </p:txEl>
                                          </p:spTgt>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 calcmode="lin" valueType="num">
                                      <p:cBhvr additive="base">
                                        <p:cTn id="49" dur="2000" fill="hold"/>
                                        <p:tgtEl>
                                          <p:spTgt spid="4">
                                            <p:txEl>
                                              <p:pRg st="5" end="5"/>
                                            </p:txEl>
                                          </p:spTgt>
                                        </p:tgtEl>
                                        <p:attrNameLst>
                                          <p:attrName>ppt_x</p:attrName>
                                        </p:attrNameLst>
                                      </p:cBhvr>
                                      <p:tavLst>
                                        <p:tav tm="0">
                                          <p:val>
                                            <p:strVal val="1+#ppt_w/2"/>
                                          </p:val>
                                        </p:tav>
                                        <p:tav tm="100000">
                                          <p:val>
                                            <p:strVal val="#ppt_x"/>
                                          </p:val>
                                        </p:tav>
                                      </p:tavLst>
                                    </p:anim>
                                    <p:anim calcmode="lin" valueType="num">
                                      <p:cBhvr additive="base">
                                        <p:cTn id="50" dur="20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608" y="1052736"/>
            <a:ext cx="7024744" cy="1224136"/>
          </a:xfrm>
        </p:spPr>
        <p:txBody>
          <a:bodyPr>
            <a:normAutofit/>
          </a:bodyPr>
          <a:lstStyle/>
          <a:p>
            <a:r>
              <a:rPr lang="cs-CZ" sz="2500" dirty="0" smtClean="0">
                <a:solidFill>
                  <a:srgbClr val="7030A0"/>
                </a:solidFill>
                <a:latin typeface="Arial" pitchFamily="34" charset="0"/>
                <a:cs typeface="Arial" pitchFamily="34" charset="0"/>
              </a:rPr>
              <a:t>Slovesa ve tvaru určitém převeď do neurčitého a slovesa ve tvaru neurčitém do tvaru určitého:</a:t>
            </a:r>
            <a:endParaRPr lang="cs-CZ" sz="2500" dirty="0">
              <a:solidFill>
                <a:srgbClr val="7030A0"/>
              </a:solidFill>
              <a:latin typeface="Arial" pitchFamily="34" charset="0"/>
              <a:cs typeface="Arial" pitchFamily="34" charset="0"/>
            </a:endParaRPr>
          </a:p>
        </p:txBody>
      </p:sp>
      <p:sp>
        <p:nvSpPr>
          <p:cNvPr id="6" name="Zástupný symbol pro obsah 5"/>
          <p:cNvSpPr>
            <a:spLocks noGrp="1"/>
          </p:cNvSpPr>
          <p:nvPr>
            <p:ph idx="1"/>
          </p:nvPr>
        </p:nvSpPr>
        <p:spPr>
          <a:xfrm>
            <a:off x="1043492" y="2348880"/>
            <a:ext cx="6777317" cy="3483749"/>
          </a:xfrm>
        </p:spPr>
        <p:txBody>
          <a:bodyPr/>
          <a:lstStyle/>
          <a:p>
            <a:pPr marL="68580" indent="0">
              <a:buNone/>
            </a:pPr>
            <a:endParaRPr lang="cs-CZ" smtClean="0">
              <a:solidFill>
                <a:schemeClr val="tx1"/>
              </a:solidFill>
              <a:latin typeface="Arial" pitchFamily="34" charset="0"/>
              <a:cs typeface="Arial" pitchFamily="34" charset="0"/>
            </a:endParaRPr>
          </a:p>
          <a:p>
            <a:pPr marL="68580" indent="0">
              <a:buNone/>
            </a:pPr>
            <a:r>
              <a:rPr lang="cs-CZ" dirty="0" smtClean="0">
                <a:solidFill>
                  <a:schemeClr val="tx1"/>
                </a:solidFill>
                <a:latin typeface="Arial" pitchFamily="34" charset="0"/>
                <a:cs typeface="Arial" pitchFamily="34" charset="0"/>
              </a:rPr>
              <a:t>Také indiáni museli při cestování tábořit, rozdělávat oheň a připravovat si potravu. Ani ostřílený stopař však často neobjevil, kde takové ležení indiánů na lovu či na válečném tažení bylo. Tak dokonale uměli indiáni po sobě místo svého táboření zahladit.</a:t>
            </a:r>
          </a:p>
        </p:txBody>
      </p:sp>
      <p:sp>
        <p:nvSpPr>
          <p:cNvPr id="2" name="Zástupný symbol pro zápatí 1"/>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3553413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1043490" y="836712"/>
            <a:ext cx="7024744" cy="936104"/>
          </a:xfrm>
        </p:spPr>
        <p:txBody>
          <a:bodyPr/>
          <a:lstStyle/>
          <a:p>
            <a:pPr algn="ctr"/>
            <a:r>
              <a:rPr lang="cs-CZ" dirty="0" smtClean="0">
                <a:solidFill>
                  <a:schemeClr val="accent1">
                    <a:lumMod val="50000"/>
                  </a:schemeClr>
                </a:solidFill>
                <a:latin typeface="Arial" pitchFamily="34" charset="0"/>
                <a:cs typeface="Arial" pitchFamily="34" charset="0"/>
              </a:rPr>
              <a:t>SLOVESNÝ   TVAR</a:t>
            </a:r>
            <a:endParaRPr lang="cs-CZ" dirty="0">
              <a:solidFill>
                <a:schemeClr val="accent1">
                  <a:lumMod val="50000"/>
                </a:schemeClr>
              </a:solidFill>
              <a:latin typeface="Arial" pitchFamily="34" charset="0"/>
              <a:cs typeface="Arial" pitchFamily="34" charset="0"/>
            </a:endParaRPr>
          </a:p>
        </p:txBody>
      </p:sp>
      <p:sp>
        <p:nvSpPr>
          <p:cNvPr id="5" name="Zástupný symbol pro obsah 4"/>
          <p:cNvSpPr>
            <a:spLocks noGrp="1"/>
          </p:cNvSpPr>
          <p:nvPr>
            <p:ph sz="quarter" idx="13"/>
          </p:nvPr>
        </p:nvSpPr>
        <p:spPr/>
        <p:txBody>
          <a:bodyPr/>
          <a:lstStyle/>
          <a:p>
            <a:pPr marL="68580" indent="0" algn="ctr">
              <a:buNone/>
            </a:pPr>
            <a:r>
              <a:rPr lang="cs-CZ" dirty="0" smtClean="0">
                <a:solidFill>
                  <a:schemeClr val="accent1">
                    <a:lumMod val="50000"/>
                  </a:schemeClr>
                </a:solidFill>
                <a:latin typeface="Arial" pitchFamily="34" charset="0"/>
                <a:cs typeface="Arial" pitchFamily="34" charset="0"/>
              </a:rPr>
              <a:t>JEDNODUCHÝ</a:t>
            </a:r>
          </a:p>
          <a:p>
            <a:pPr marL="68580" indent="0">
              <a:buNone/>
            </a:pPr>
            <a:r>
              <a:rPr lang="cs-CZ" dirty="0" smtClean="0">
                <a:solidFill>
                  <a:schemeClr val="tx1"/>
                </a:solidFill>
                <a:latin typeface="Arial" pitchFamily="34" charset="0"/>
                <a:cs typeface="Arial" pitchFamily="34" charset="0"/>
              </a:rPr>
              <a:t>- tvar slovesa, který je vyjádřen jedním slovem </a:t>
            </a:r>
            <a:r>
              <a:rPr lang="cs-CZ" dirty="0" smtClean="0">
                <a:solidFill>
                  <a:schemeClr val="accent1">
                    <a:lumMod val="50000"/>
                  </a:schemeClr>
                </a:solidFill>
                <a:latin typeface="Arial" pitchFamily="34" charset="0"/>
                <a:cs typeface="Arial" pitchFamily="34" charset="0"/>
              </a:rPr>
              <a:t>(plavte, udělají)</a:t>
            </a:r>
            <a:endParaRPr lang="cs-CZ" dirty="0" smtClean="0">
              <a:solidFill>
                <a:schemeClr val="tx1"/>
              </a:solidFill>
              <a:latin typeface="Arial" pitchFamily="34" charset="0"/>
              <a:cs typeface="Arial" pitchFamily="34" charset="0"/>
            </a:endParaRPr>
          </a:p>
          <a:p>
            <a:pPr marL="68580" indent="0">
              <a:buNone/>
            </a:pPr>
            <a:r>
              <a:rPr lang="cs-CZ" dirty="0" smtClean="0">
                <a:solidFill>
                  <a:schemeClr val="tx1"/>
                </a:solidFill>
                <a:latin typeface="Arial" pitchFamily="34" charset="0"/>
                <a:cs typeface="Arial" pitchFamily="34" charset="0"/>
              </a:rPr>
              <a:t>- tvar slovesa se zájmenem se, si</a:t>
            </a:r>
          </a:p>
          <a:p>
            <a:pPr marL="68580" indent="0">
              <a:buNone/>
            </a:pPr>
            <a:r>
              <a:rPr lang="cs-CZ" dirty="0" smtClean="0">
                <a:solidFill>
                  <a:schemeClr val="tx1"/>
                </a:solidFill>
                <a:latin typeface="Arial" pitchFamily="34" charset="0"/>
                <a:cs typeface="Arial" pitchFamily="34" charset="0"/>
              </a:rPr>
              <a:t> </a:t>
            </a:r>
            <a:r>
              <a:rPr lang="cs-CZ" dirty="0" smtClean="0">
                <a:solidFill>
                  <a:schemeClr val="accent1">
                    <a:lumMod val="50000"/>
                  </a:schemeClr>
                </a:solidFill>
                <a:latin typeface="Arial" pitchFamily="34" charset="0"/>
                <a:cs typeface="Arial" pitchFamily="34" charset="0"/>
              </a:rPr>
              <a:t>( učíme se, napiš si)</a:t>
            </a:r>
            <a:endParaRPr lang="cs-CZ" dirty="0">
              <a:solidFill>
                <a:schemeClr val="tx1"/>
              </a:solidFill>
              <a:latin typeface="Arial" pitchFamily="34" charset="0"/>
              <a:cs typeface="Arial" pitchFamily="34" charset="0"/>
            </a:endParaRPr>
          </a:p>
        </p:txBody>
      </p:sp>
      <p:sp>
        <p:nvSpPr>
          <p:cNvPr id="6" name="Zástupný symbol pro obsah 5"/>
          <p:cNvSpPr>
            <a:spLocks noGrp="1"/>
          </p:cNvSpPr>
          <p:nvPr>
            <p:ph sz="quarter" idx="14"/>
          </p:nvPr>
        </p:nvSpPr>
        <p:spPr/>
        <p:txBody>
          <a:bodyPr/>
          <a:lstStyle/>
          <a:p>
            <a:pPr marL="68580" indent="0" algn="ctr">
              <a:buNone/>
            </a:pPr>
            <a:r>
              <a:rPr lang="cs-CZ" dirty="0" smtClean="0">
                <a:solidFill>
                  <a:schemeClr val="accent1">
                    <a:lumMod val="50000"/>
                  </a:schemeClr>
                </a:solidFill>
                <a:latin typeface="Arial" pitchFamily="34" charset="0"/>
                <a:cs typeface="Arial" pitchFamily="34" charset="0"/>
              </a:rPr>
              <a:t>SLOŽENÝ</a:t>
            </a:r>
          </a:p>
          <a:p>
            <a:pPr marL="68580" indent="0" algn="ctr">
              <a:buNone/>
            </a:pPr>
            <a:r>
              <a:rPr lang="cs-CZ" dirty="0" smtClean="0">
                <a:solidFill>
                  <a:schemeClr val="tx1"/>
                </a:solidFill>
                <a:latin typeface="Arial" pitchFamily="34" charset="0"/>
                <a:cs typeface="Arial" pitchFamily="34" charset="0"/>
              </a:rPr>
              <a:t>- tvar slovesa, který je vyjádřen více slovy      </a:t>
            </a:r>
            <a:r>
              <a:rPr lang="cs-CZ" dirty="0" smtClean="0">
                <a:solidFill>
                  <a:schemeClr val="accent1">
                    <a:lumMod val="50000"/>
                  </a:schemeClr>
                </a:solidFill>
                <a:latin typeface="Arial" pitchFamily="34" charset="0"/>
                <a:cs typeface="Arial" pitchFamily="34" charset="0"/>
              </a:rPr>
              <a:t>( uklidili jsme, budu bruslit)</a:t>
            </a:r>
          </a:p>
          <a:p>
            <a:pPr marL="68580" indent="0">
              <a:buNone/>
            </a:pPr>
            <a:r>
              <a:rPr lang="cs-CZ" dirty="0" smtClean="0">
                <a:solidFill>
                  <a:srgbClr val="FF0000"/>
                </a:solidFill>
                <a:latin typeface="Arial" pitchFamily="34" charset="0"/>
                <a:cs typeface="Arial" pitchFamily="34" charset="0"/>
              </a:rPr>
              <a:t>- Všechny tvary sloves v čase minulém jsou tvary složené! </a:t>
            </a:r>
            <a:r>
              <a:rPr lang="cs-CZ" dirty="0" smtClean="0">
                <a:solidFill>
                  <a:schemeClr val="tx1"/>
                </a:solidFill>
                <a:latin typeface="Arial" pitchFamily="34" charset="0"/>
                <a:cs typeface="Arial" pitchFamily="34" charset="0"/>
              </a:rPr>
              <a:t>(psal)</a:t>
            </a:r>
            <a:endParaRPr lang="cs-CZ" dirty="0" smtClean="0">
              <a:solidFill>
                <a:srgbClr val="FF0000"/>
              </a:solidFill>
              <a:latin typeface="Arial" pitchFamily="34" charset="0"/>
              <a:cs typeface="Arial" pitchFamily="34" charset="0"/>
            </a:endParaRPr>
          </a:p>
        </p:txBody>
      </p:sp>
      <p:sp>
        <p:nvSpPr>
          <p:cNvPr id="2" name="Zástupný symbol pro zápatí 1"/>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2185235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anim calcmode="lin" valueType="num">
                                      <p:cBhvr>
                                        <p:cTn id="8" dur="2500" fill="hold"/>
                                        <p:tgtEl>
                                          <p:spTgt spid="4"/>
                                        </p:tgtEl>
                                        <p:attrNameLst>
                                          <p:attrName>ppt_w</p:attrName>
                                        </p:attrNameLst>
                                      </p:cBhvr>
                                      <p:tavLst>
                                        <p:tav tm="0" fmla="#ppt_w*sin(2.5*pi*$)">
                                          <p:val>
                                            <p:fltVal val="0"/>
                                          </p:val>
                                        </p:tav>
                                        <p:tav tm="100000">
                                          <p:val>
                                            <p:fltVal val="1"/>
                                          </p:val>
                                        </p:tav>
                                      </p:tavLst>
                                    </p:anim>
                                    <p:anim calcmode="lin" valueType="num">
                                      <p:cBhvr>
                                        <p:cTn id="9" dur="2500" fill="hold"/>
                                        <p:tgtEl>
                                          <p:spTgt spid="4"/>
                                        </p:tgtEl>
                                        <p:attrNameLst>
                                          <p:attrName>ppt_h</p:attrName>
                                        </p:attrNameLst>
                                      </p:cBhvr>
                                      <p:tavLst>
                                        <p:tav tm="0">
                                          <p:val>
                                            <p:strVal val="#ppt_h"/>
                                          </p:val>
                                        </p:tav>
                                        <p:tav tm="100000">
                                          <p:val>
                                            <p:strVal val="#ppt_h"/>
                                          </p:val>
                                        </p:tav>
                                      </p:tavLst>
                                    </p:anim>
                                  </p:childTnLst>
                                </p:cTn>
                              </p:par>
                            </p:childTnLst>
                          </p:cTn>
                        </p:par>
                        <p:par>
                          <p:cTn id="10" fill="hold">
                            <p:stCondLst>
                              <p:cond delay="2500"/>
                            </p:stCondLst>
                            <p:childTnLst>
                              <p:par>
                                <p:cTn id="11" presetID="26"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down)">
                                      <p:cBhvr>
                                        <p:cTn id="13" dur="580">
                                          <p:stCondLst>
                                            <p:cond delay="0"/>
                                          </p:stCondLst>
                                        </p:cTn>
                                        <p:tgtEl>
                                          <p:spTgt spid="5">
                                            <p:txEl>
                                              <p:pRg st="0" end="0"/>
                                            </p:txEl>
                                          </p:spTgt>
                                        </p:tgtEl>
                                      </p:cBhvr>
                                    </p:animEffect>
                                    <p:anim calcmode="lin" valueType="num">
                                      <p:cBhvr>
                                        <p:cTn id="14"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xEl>
                                              <p:pRg st="0" end="0"/>
                                            </p:txEl>
                                          </p:spTgt>
                                        </p:tgtEl>
                                      </p:cBhvr>
                                      <p:to x="100000" y="60000"/>
                                    </p:animScale>
                                    <p:animScale>
                                      <p:cBhvr>
                                        <p:cTn id="20" dur="166" decel="50000">
                                          <p:stCondLst>
                                            <p:cond delay="676"/>
                                          </p:stCondLst>
                                        </p:cTn>
                                        <p:tgtEl>
                                          <p:spTgt spid="5">
                                            <p:txEl>
                                              <p:pRg st="0" end="0"/>
                                            </p:txEl>
                                          </p:spTgt>
                                        </p:tgtEl>
                                      </p:cBhvr>
                                      <p:to x="100000" y="100000"/>
                                    </p:animScale>
                                    <p:animScale>
                                      <p:cBhvr>
                                        <p:cTn id="21" dur="26">
                                          <p:stCondLst>
                                            <p:cond delay="1312"/>
                                          </p:stCondLst>
                                        </p:cTn>
                                        <p:tgtEl>
                                          <p:spTgt spid="5">
                                            <p:txEl>
                                              <p:pRg st="0" end="0"/>
                                            </p:txEl>
                                          </p:spTgt>
                                        </p:tgtEl>
                                      </p:cBhvr>
                                      <p:to x="100000" y="80000"/>
                                    </p:animScale>
                                    <p:animScale>
                                      <p:cBhvr>
                                        <p:cTn id="22" dur="166" decel="50000">
                                          <p:stCondLst>
                                            <p:cond delay="1338"/>
                                          </p:stCondLst>
                                        </p:cTn>
                                        <p:tgtEl>
                                          <p:spTgt spid="5">
                                            <p:txEl>
                                              <p:pRg st="0" end="0"/>
                                            </p:txEl>
                                          </p:spTgt>
                                        </p:tgtEl>
                                      </p:cBhvr>
                                      <p:to x="100000" y="100000"/>
                                    </p:animScale>
                                    <p:animScale>
                                      <p:cBhvr>
                                        <p:cTn id="23" dur="26">
                                          <p:stCondLst>
                                            <p:cond delay="1642"/>
                                          </p:stCondLst>
                                        </p:cTn>
                                        <p:tgtEl>
                                          <p:spTgt spid="5">
                                            <p:txEl>
                                              <p:pRg st="0" end="0"/>
                                            </p:txEl>
                                          </p:spTgt>
                                        </p:tgtEl>
                                      </p:cBhvr>
                                      <p:to x="100000" y="90000"/>
                                    </p:animScale>
                                    <p:animScale>
                                      <p:cBhvr>
                                        <p:cTn id="24" dur="166" decel="50000">
                                          <p:stCondLst>
                                            <p:cond delay="1668"/>
                                          </p:stCondLst>
                                        </p:cTn>
                                        <p:tgtEl>
                                          <p:spTgt spid="5">
                                            <p:txEl>
                                              <p:pRg st="0" end="0"/>
                                            </p:txEl>
                                          </p:spTgt>
                                        </p:tgtEl>
                                      </p:cBhvr>
                                      <p:to x="100000" y="100000"/>
                                    </p:animScale>
                                    <p:animScale>
                                      <p:cBhvr>
                                        <p:cTn id="25" dur="26">
                                          <p:stCondLst>
                                            <p:cond delay="1808"/>
                                          </p:stCondLst>
                                        </p:cTn>
                                        <p:tgtEl>
                                          <p:spTgt spid="5">
                                            <p:txEl>
                                              <p:pRg st="0" end="0"/>
                                            </p:txEl>
                                          </p:spTgt>
                                        </p:tgtEl>
                                      </p:cBhvr>
                                      <p:to x="100000" y="95000"/>
                                    </p:animScale>
                                    <p:animScale>
                                      <p:cBhvr>
                                        <p:cTn id="26" dur="166" decel="50000">
                                          <p:stCondLst>
                                            <p:cond delay="1834"/>
                                          </p:stCondLst>
                                        </p:cTn>
                                        <p:tgtEl>
                                          <p:spTgt spid="5">
                                            <p:txEl>
                                              <p:pRg st="0" end="0"/>
                                            </p:txEl>
                                          </p:spTgt>
                                        </p:tgtEl>
                                      </p:cBhvr>
                                      <p:to x="100000" y="100000"/>
                                    </p:animScale>
                                  </p:childTnLst>
                                </p:cTn>
                              </p:par>
                            </p:childTnLst>
                          </p:cTn>
                        </p:par>
                        <p:par>
                          <p:cTn id="27" fill="hold">
                            <p:stCondLst>
                              <p:cond delay="4500"/>
                            </p:stCondLst>
                            <p:childTnLst>
                              <p:par>
                                <p:cTn id="28" presetID="26" presetClass="entr" presetSubtype="0" fill="hold" nodeType="after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Effect transition="in" filter="wipe(down)">
                                      <p:cBhvr>
                                        <p:cTn id="30" dur="580">
                                          <p:stCondLst>
                                            <p:cond delay="0"/>
                                          </p:stCondLst>
                                        </p:cTn>
                                        <p:tgtEl>
                                          <p:spTgt spid="6">
                                            <p:txEl>
                                              <p:pRg st="0" end="0"/>
                                            </p:txEl>
                                          </p:spTgt>
                                        </p:tgtEl>
                                      </p:cBhvr>
                                    </p:animEffect>
                                    <p:anim calcmode="lin" valueType="num">
                                      <p:cBhvr>
                                        <p:cTn id="31"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6">
                                            <p:txEl>
                                              <p:pRg st="0" end="0"/>
                                            </p:txEl>
                                          </p:spTgt>
                                        </p:tgtEl>
                                      </p:cBhvr>
                                      <p:to x="100000" y="60000"/>
                                    </p:animScale>
                                    <p:animScale>
                                      <p:cBhvr>
                                        <p:cTn id="37" dur="166" decel="50000">
                                          <p:stCondLst>
                                            <p:cond delay="676"/>
                                          </p:stCondLst>
                                        </p:cTn>
                                        <p:tgtEl>
                                          <p:spTgt spid="6">
                                            <p:txEl>
                                              <p:pRg st="0" end="0"/>
                                            </p:txEl>
                                          </p:spTgt>
                                        </p:tgtEl>
                                      </p:cBhvr>
                                      <p:to x="100000" y="100000"/>
                                    </p:animScale>
                                    <p:animScale>
                                      <p:cBhvr>
                                        <p:cTn id="38" dur="26">
                                          <p:stCondLst>
                                            <p:cond delay="1312"/>
                                          </p:stCondLst>
                                        </p:cTn>
                                        <p:tgtEl>
                                          <p:spTgt spid="6">
                                            <p:txEl>
                                              <p:pRg st="0" end="0"/>
                                            </p:txEl>
                                          </p:spTgt>
                                        </p:tgtEl>
                                      </p:cBhvr>
                                      <p:to x="100000" y="80000"/>
                                    </p:animScale>
                                    <p:animScale>
                                      <p:cBhvr>
                                        <p:cTn id="39" dur="166" decel="50000">
                                          <p:stCondLst>
                                            <p:cond delay="1338"/>
                                          </p:stCondLst>
                                        </p:cTn>
                                        <p:tgtEl>
                                          <p:spTgt spid="6">
                                            <p:txEl>
                                              <p:pRg st="0" end="0"/>
                                            </p:txEl>
                                          </p:spTgt>
                                        </p:tgtEl>
                                      </p:cBhvr>
                                      <p:to x="100000" y="100000"/>
                                    </p:animScale>
                                    <p:animScale>
                                      <p:cBhvr>
                                        <p:cTn id="40" dur="26">
                                          <p:stCondLst>
                                            <p:cond delay="1642"/>
                                          </p:stCondLst>
                                        </p:cTn>
                                        <p:tgtEl>
                                          <p:spTgt spid="6">
                                            <p:txEl>
                                              <p:pRg st="0" end="0"/>
                                            </p:txEl>
                                          </p:spTgt>
                                        </p:tgtEl>
                                      </p:cBhvr>
                                      <p:to x="100000" y="90000"/>
                                    </p:animScale>
                                    <p:animScale>
                                      <p:cBhvr>
                                        <p:cTn id="41" dur="166" decel="50000">
                                          <p:stCondLst>
                                            <p:cond delay="1668"/>
                                          </p:stCondLst>
                                        </p:cTn>
                                        <p:tgtEl>
                                          <p:spTgt spid="6">
                                            <p:txEl>
                                              <p:pRg st="0" end="0"/>
                                            </p:txEl>
                                          </p:spTgt>
                                        </p:tgtEl>
                                      </p:cBhvr>
                                      <p:to x="100000" y="100000"/>
                                    </p:animScale>
                                    <p:animScale>
                                      <p:cBhvr>
                                        <p:cTn id="42" dur="26">
                                          <p:stCondLst>
                                            <p:cond delay="1808"/>
                                          </p:stCondLst>
                                        </p:cTn>
                                        <p:tgtEl>
                                          <p:spTgt spid="6">
                                            <p:txEl>
                                              <p:pRg st="0" end="0"/>
                                            </p:txEl>
                                          </p:spTgt>
                                        </p:tgtEl>
                                      </p:cBhvr>
                                      <p:to x="100000" y="95000"/>
                                    </p:animScale>
                                    <p:animScale>
                                      <p:cBhvr>
                                        <p:cTn id="43" dur="166" decel="50000">
                                          <p:stCondLst>
                                            <p:cond delay="1834"/>
                                          </p:stCondLst>
                                        </p:cTn>
                                        <p:tgtEl>
                                          <p:spTgt spid="6">
                                            <p:txEl>
                                              <p:pRg st="0" end="0"/>
                                            </p:txEl>
                                          </p:spTgt>
                                        </p:tgtEl>
                                      </p:cBhvr>
                                      <p:to x="100000" y="100000"/>
                                    </p:animScale>
                                  </p:childTnLst>
                                </p:cTn>
                              </p:par>
                            </p:childTnLst>
                          </p:cTn>
                        </p:par>
                        <p:par>
                          <p:cTn id="44" fill="hold">
                            <p:stCondLst>
                              <p:cond delay="6500"/>
                            </p:stCondLst>
                            <p:childTnLst>
                              <p:par>
                                <p:cTn id="45" presetID="31" presetClass="entr" presetSubtype="0" fill="hold" nodeType="afterEffect">
                                  <p:stCondLst>
                                    <p:cond delay="0"/>
                                  </p:stCondLst>
                                  <p:childTnLst>
                                    <p:set>
                                      <p:cBhvr>
                                        <p:cTn id="46" dur="1" fill="hold">
                                          <p:stCondLst>
                                            <p:cond delay="0"/>
                                          </p:stCondLst>
                                        </p:cTn>
                                        <p:tgtEl>
                                          <p:spTgt spid="5">
                                            <p:txEl>
                                              <p:pRg st="1" end="1"/>
                                            </p:txEl>
                                          </p:spTgt>
                                        </p:tgtEl>
                                        <p:attrNameLst>
                                          <p:attrName>style.visibility</p:attrName>
                                        </p:attrNameLst>
                                      </p:cBhvr>
                                      <p:to>
                                        <p:strVal val="visible"/>
                                      </p:to>
                                    </p:set>
                                    <p:anim calcmode="lin" valueType="num">
                                      <p:cBhvr>
                                        <p:cTn id="47" dur="3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48" dur="3500" fill="hold"/>
                                        <p:tgtEl>
                                          <p:spTgt spid="5">
                                            <p:txEl>
                                              <p:pRg st="1" end="1"/>
                                            </p:txEl>
                                          </p:spTgt>
                                        </p:tgtEl>
                                        <p:attrNameLst>
                                          <p:attrName>ppt_h</p:attrName>
                                        </p:attrNameLst>
                                      </p:cBhvr>
                                      <p:tavLst>
                                        <p:tav tm="0">
                                          <p:val>
                                            <p:fltVal val="0"/>
                                          </p:val>
                                        </p:tav>
                                        <p:tav tm="100000">
                                          <p:val>
                                            <p:strVal val="#ppt_h"/>
                                          </p:val>
                                        </p:tav>
                                      </p:tavLst>
                                    </p:anim>
                                    <p:anim calcmode="lin" valueType="num">
                                      <p:cBhvr>
                                        <p:cTn id="49" dur="35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50" dur="3500"/>
                                        <p:tgtEl>
                                          <p:spTgt spid="5">
                                            <p:txEl>
                                              <p:pRg st="1" end="1"/>
                                            </p:txEl>
                                          </p:spTgt>
                                        </p:tgtEl>
                                      </p:cBhvr>
                                    </p:animEffect>
                                  </p:childTnLst>
                                </p:cTn>
                              </p:par>
                            </p:childTnLst>
                          </p:cTn>
                        </p:par>
                        <p:par>
                          <p:cTn id="51" fill="hold">
                            <p:stCondLst>
                              <p:cond delay="10000"/>
                            </p:stCondLst>
                            <p:childTnLst>
                              <p:par>
                                <p:cTn id="52" presetID="14" presetClass="entr" presetSubtype="10" fill="hold" nodeType="afterEffect">
                                  <p:stCondLst>
                                    <p:cond delay="0"/>
                                  </p:stCondLst>
                                  <p:childTnLst>
                                    <p:set>
                                      <p:cBhvr>
                                        <p:cTn id="53" dur="1" fill="hold">
                                          <p:stCondLst>
                                            <p:cond delay="0"/>
                                          </p:stCondLst>
                                        </p:cTn>
                                        <p:tgtEl>
                                          <p:spTgt spid="5">
                                            <p:txEl>
                                              <p:pRg st="2" end="2"/>
                                            </p:txEl>
                                          </p:spTgt>
                                        </p:tgtEl>
                                        <p:attrNameLst>
                                          <p:attrName>style.visibility</p:attrName>
                                        </p:attrNameLst>
                                      </p:cBhvr>
                                      <p:to>
                                        <p:strVal val="visible"/>
                                      </p:to>
                                    </p:set>
                                    <p:animEffect transition="in" filter="randombar(horizontal)">
                                      <p:cBhvr>
                                        <p:cTn id="54" dur="3500"/>
                                        <p:tgtEl>
                                          <p:spTgt spid="5">
                                            <p:txEl>
                                              <p:pRg st="2" end="2"/>
                                            </p:txEl>
                                          </p:spTgt>
                                        </p:tgtEl>
                                      </p:cBhvr>
                                    </p:animEffect>
                                  </p:childTnLst>
                                </p:cTn>
                              </p:par>
                            </p:childTnLst>
                          </p:cTn>
                        </p:par>
                        <p:par>
                          <p:cTn id="55" fill="hold">
                            <p:stCondLst>
                              <p:cond delay="13500"/>
                            </p:stCondLst>
                            <p:childTnLst>
                              <p:par>
                                <p:cTn id="56" presetID="14" presetClass="entr" presetSubtype="10" fill="hold" nodeType="afterEffect">
                                  <p:stCondLst>
                                    <p:cond delay="0"/>
                                  </p:stCondLst>
                                  <p:childTnLst>
                                    <p:set>
                                      <p:cBhvr>
                                        <p:cTn id="57" dur="1" fill="hold">
                                          <p:stCondLst>
                                            <p:cond delay="0"/>
                                          </p:stCondLst>
                                        </p:cTn>
                                        <p:tgtEl>
                                          <p:spTgt spid="5">
                                            <p:txEl>
                                              <p:pRg st="3" end="3"/>
                                            </p:txEl>
                                          </p:spTgt>
                                        </p:tgtEl>
                                        <p:attrNameLst>
                                          <p:attrName>style.visibility</p:attrName>
                                        </p:attrNameLst>
                                      </p:cBhvr>
                                      <p:to>
                                        <p:strVal val="visible"/>
                                      </p:to>
                                    </p:set>
                                    <p:animEffect transition="in" filter="randombar(horizontal)">
                                      <p:cBhvr>
                                        <p:cTn id="58" dur="500"/>
                                        <p:tgtEl>
                                          <p:spTgt spid="5">
                                            <p:txEl>
                                              <p:pRg st="3" end="3"/>
                                            </p:txEl>
                                          </p:spTgt>
                                        </p:tgtEl>
                                      </p:cBhvr>
                                    </p:animEffect>
                                  </p:childTnLst>
                                </p:cTn>
                              </p:par>
                            </p:childTnLst>
                          </p:cTn>
                        </p:par>
                        <p:par>
                          <p:cTn id="59" fill="hold">
                            <p:stCondLst>
                              <p:cond delay="14000"/>
                            </p:stCondLst>
                            <p:childTnLst>
                              <p:par>
                                <p:cTn id="60" presetID="6" presetClass="entr" presetSubtype="16" fill="hold" nodeType="afterEffect">
                                  <p:stCondLst>
                                    <p:cond delay="0"/>
                                  </p:stCondLst>
                                  <p:childTnLst>
                                    <p:set>
                                      <p:cBhvr>
                                        <p:cTn id="61" dur="1" fill="hold">
                                          <p:stCondLst>
                                            <p:cond delay="0"/>
                                          </p:stCondLst>
                                        </p:cTn>
                                        <p:tgtEl>
                                          <p:spTgt spid="6">
                                            <p:txEl>
                                              <p:pRg st="1" end="1"/>
                                            </p:txEl>
                                          </p:spTgt>
                                        </p:tgtEl>
                                        <p:attrNameLst>
                                          <p:attrName>style.visibility</p:attrName>
                                        </p:attrNameLst>
                                      </p:cBhvr>
                                      <p:to>
                                        <p:strVal val="visible"/>
                                      </p:to>
                                    </p:set>
                                    <p:animEffect transition="in" filter="circle(in)">
                                      <p:cBhvr>
                                        <p:cTn id="62" dur="3000"/>
                                        <p:tgtEl>
                                          <p:spTgt spid="6">
                                            <p:txEl>
                                              <p:pRg st="1" end="1"/>
                                            </p:txEl>
                                          </p:spTgt>
                                        </p:tgtEl>
                                      </p:cBhvr>
                                    </p:animEffect>
                                  </p:childTnLst>
                                </p:cTn>
                              </p:par>
                            </p:childTnLst>
                          </p:cTn>
                        </p:par>
                        <p:par>
                          <p:cTn id="63" fill="hold">
                            <p:stCondLst>
                              <p:cond delay="17000"/>
                            </p:stCondLst>
                            <p:childTnLst>
                              <p:par>
                                <p:cTn id="64" presetID="42" presetClass="entr" presetSubtype="0" fill="hold" nodeType="afterEffect">
                                  <p:stCondLst>
                                    <p:cond delay="0"/>
                                  </p:stCondLst>
                                  <p:childTnLst>
                                    <p:set>
                                      <p:cBhvr>
                                        <p:cTn id="65" dur="1" fill="hold">
                                          <p:stCondLst>
                                            <p:cond delay="0"/>
                                          </p:stCondLst>
                                        </p:cTn>
                                        <p:tgtEl>
                                          <p:spTgt spid="6">
                                            <p:txEl>
                                              <p:pRg st="2" end="2"/>
                                            </p:txEl>
                                          </p:spTgt>
                                        </p:tgtEl>
                                        <p:attrNameLst>
                                          <p:attrName>style.visibility</p:attrName>
                                        </p:attrNameLst>
                                      </p:cBhvr>
                                      <p:to>
                                        <p:strVal val="visible"/>
                                      </p:to>
                                    </p:set>
                                    <p:animEffect transition="in" filter="fade">
                                      <p:cBhvr>
                                        <p:cTn id="66" dur="3000"/>
                                        <p:tgtEl>
                                          <p:spTgt spid="6">
                                            <p:txEl>
                                              <p:pRg st="2" end="2"/>
                                            </p:txEl>
                                          </p:spTgt>
                                        </p:tgtEl>
                                      </p:cBhvr>
                                    </p:animEffect>
                                    <p:anim calcmode="lin" valueType="num">
                                      <p:cBhvr>
                                        <p:cTn id="67" dur="3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68" dur="3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490" y="764704"/>
            <a:ext cx="7024744" cy="936104"/>
          </a:xfrm>
        </p:spPr>
        <p:txBody>
          <a:bodyPr>
            <a:normAutofit/>
          </a:bodyPr>
          <a:lstStyle/>
          <a:p>
            <a:pPr algn="ctr"/>
            <a:r>
              <a:rPr lang="cs-CZ" sz="2500" dirty="0" smtClean="0">
                <a:solidFill>
                  <a:srgbClr val="7030A0"/>
                </a:solidFill>
                <a:latin typeface="Arial" pitchFamily="34" charset="0"/>
                <a:cs typeface="Arial" pitchFamily="34" charset="0"/>
              </a:rPr>
              <a:t>Urči slovesný tvar v následujících větách (vypiš do sešitu, rozděl do dvou sloupců):</a:t>
            </a:r>
            <a:endParaRPr lang="cs-CZ" sz="2500" dirty="0">
              <a:solidFill>
                <a:srgbClr val="7030A0"/>
              </a:solidFill>
              <a:latin typeface="Arial" pitchFamily="34" charset="0"/>
              <a:cs typeface="Arial" pitchFamily="34" charset="0"/>
            </a:endParaRPr>
          </a:p>
        </p:txBody>
      </p:sp>
      <p:sp>
        <p:nvSpPr>
          <p:cNvPr id="6" name="Zástupný symbol pro obsah 5"/>
          <p:cNvSpPr>
            <a:spLocks noGrp="1"/>
          </p:cNvSpPr>
          <p:nvPr>
            <p:ph idx="1"/>
          </p:nvPr>
        </p:nvSpPr>
        <p:spPr>
          <a:xfrm>
            <a:off x="1043492" y="2323653"/>
            <a:ext cx="6777317" cy="3121572"/>
          </a:xfrm>
        </p:spPr>
        <p:txBody>
          <a:bodyPr/>
          <a:lstStyle/>
          <a:p>
            <a:pPr marL="68580" indent="0">
              <a:buNone/>
            </a:pPr>
            <a:r>
              <a:rPr lang="cs-CZ" dirty="0" smtClean="0">
                <a:solidFill>
                  <a:schemeClr val="tx1"/>
                </a:solidFill>
                <a:latin typeface="Arial" pitchFamily="34" charset="0"/>
                <a:cs typeface="Arial" pitchFamily="34" charset="0"/>
              </a:rPr>
              <a:t>Maminka bude mít svátek 26. července. Jmenuje se totiž Anna. Každou třetí neděli jezdíme za babičkou do Bydžova. Jezdívali jsme častěji, ale rodiče jsou pracovně velmi vytížení. Ale o prázdninách určitě k babičce pojedu a budu si užívat koupání v rybníku. Můj bratranec Petr mi psal, že se na mě už těší.</a:t>
            </a:r>
            <a:endParaRPr lang="cs-CZ" dirty="0">
              <a:solidFill>
                <a:schemeClr val="tx1"/>
              </a:solidFill>
              <a:latin typeface="Arial" pitchFamily="34" charset="0"/>
              <a:cs typeface="Arial" pitchFamily="34" charset="0"/>
            </a:endParaRPr>
          </a:p>
        </p:txBody>
      </p:sp>
      <p:sp>
        <p:nvSpPr>
          <p:cNvPr id="2" name="Zástupný symbol pro zápatí 1"/>
          <p:cNvSpPr>
            <a:spLocks noGrp="1"/>
          </p:cNvSpPr>
          <p:nvPr>
            <p:ph type="ftr" sz="quarter" idx="11"/>
          </p:nvPr>
        </p:nvSpPr>
        <p:spPr/>
        <p:txBody>
          <a:bodyPr/>
          <a:lstStyle/>
          <a:p>
            <a:r>
              <a:rPr lang="cs-CZ" smtClean="0"/>
              <a:t>VY_32_INOVACE_11_16</a:t>
            </a:r>
            <a:endParaRPr lang="cs-CZ"/>
          </a:p>
        </p:txBody>
      </p:sp>
    </p:spTree>
    <p:extLst>
      <p:ext uri="{BB962C8B-B14F-4D97-AF65-F5344CB8AC3E}">
        <p14:creationId xmlns:p14="http://schemas.microsoft.com/office/powerpoint/2010/main" val="12460130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908720"/>
            <a:ext cx="7024744" cy="936104"/>
          </a:xfrm>
        </p:spPr>
        <p:txBody>
          <a:bodyPr>
            <a:normAutofit fontScale="90000"/>
          </a:bodyPr>
          <a:lstStyle/>
          <a:p>
            <a:pPr algn="ctr"/>
            <a:r>
              <a:rPr lang="cs-CZ" dirty="0" smtClean="0">
                <a:solidFill>
                  <a:schemeClr val="accent1">
                    <a:lumMod val="50000"/>
                  </a:schemeClr>
                </a:solidFill>
                <a:latin typeface="Arial" pitchFamily="34" charset="0"/>
                <a:cs typeface="Arial" pitchFamily="34" charset="0"/>
              </a:rPr>
              <a:t>SLOVESNÁ   OSOBA   A   ČÍSLO</a:t>
            </a:r>
            <a:br>
              <a:rPr lang="cs-CZ" dirty="0" smtClean="0">
                <a:solidFill>
                  <a:schemeClr val="accent1">
                    <a:lumMod val="50000"/>
                  </a:schemeClr>
                </a:solidFill>
                <a:latin typeface="Arial" pitchFamily="34" charset="0"/>
                <a:cs typeface="Arial" pitchFamily="34" charset="0"/>
              </a:rPr>
            </a:br>
            <a:r>
              <a:rPr lang="cs-CZ" sz="2400" dirty="0" smtClean="0">
                <a:solidFill>
                  <a:schemeClr val="accent1">
                    <a:lumMod val="75000"/>
                  </a:schemeClr>
                </a:solidFill>
                <a:latin typeface="Arial" pitchFamily="34" charset="0"/>
                <a:cs typeface="Arial" pitchFamily="34" charset="0"/>
              </a:rPr>
              <a:t>Slovesnou osobu označujeme osobními zájmeny.</a:t>
            </a:r>
            <a:endParaRPr lang="cs-CZ" dirty="0">
              <a:solidFill>
                <a:schemeClr val="accent1">
                  <a:lumMod val="50000"/>
                </a:schemeClr>
              </a:solidFill>
              <a:latin typeface="Arial" pitchFamily="34" charset="0"/>
              <a:cs typeface="Arial" pitchFamily="34" charset="0"/>
            </a:endParaRPr>
          </a:p>
        </p:txBody>
      </p:sp>
      <p:sp>
        <p:nvSpPr>
          <p:cNvPr id="3" name="Zástupný symbol pro obsah 2"/>
          <p:cNvSpPr>
            <a:spLocks noGrp="1"/>
          </p:cNvSpPr>
          <p:nvPr>
            <p:ph sz="quarter" idx="13"/>
          </p:nvPr>
        </p:nvSpPr>
        <p:spPr/>
        <p:txBody>
          <a:bodyPr/>
          <a:lstStyle/>
          <a:p>
            <a:pPr marL="68580" indent="0" algn="ctr">
              <a:buNone/>
            </a:pPr>
            <a:r>
              <a:rPr lang="cs-CZ" dirty="0">
                <a:solidFill>
                  <a:schemeClr val="accent1">
                    <a:lumMod val="50000"/>
                  </a:schemeClr>
                </a:solidFill>
                <a:latin typeface="Arial" pitchFamily="34" charset="0"/>
                <a:cs typeface="Arial" pitchFamily="34" charset="0"/>
              </a:rPr>
              <a:t>č</a:t>
            </a:r>
            <a:r>
              <a:rPr lang="cs-CZ" dirty="0" smtClean="0">
                <a:solidFill>
                  <a:schemeClr val="accent1">
                    <a:lumMod val="50000"/>
                  </a:schemeClr>
                </a:solidFill>
                <a:latin typeface="Arial" pitchFamily="34" charset="0"/>
                <a:cs typeface="Arial" pitchFamily="34" charset="0"/>
              </a:rPr>
              <a:t>íslo jednotné</a:t>
            </a:r>
          </a:p>
          <a:p>
            <a:pPr marL="68580" indent="0" algn="ctr">
              <a:buNone/>
            </a:pPr>
            <a:endParaRPr lang="cs-CZ" dirty="0">
              <a:solidFill>
                <a:schemeClr val="accent1">
                  <a:lumMod val="50000"/>
                </a:schemeClr>
              </a:solidFill>
              <a:latin typeface="Arial" pitchFamily="34" charset="0"/>
              <a:cs typeface="Arial" pitchFamily="34" charset="0"/>
            </a:endParaRPr>
          </a:p>
          <a:p>
            <a:pPr marL="68580" indent="0">
              <a:buNone/>
            </a:pPr>
            <a:r>
              <a:rPr lang="cs-CZ" b="1" dirty="0" smtClean="0">
                <a:solidFill>
                  <a:schemeClr val="tx1"/>
                </a:solidFill>
                <a:latin typeface="Arial" pitchFamily="34" charset="0"/>
                <a:cs typeface="Arial" pitchFamily="34" charset="0"/>
              </a:rPr>
              <a:t>1. </a:t>
            </a:r>
            <a:r>
              <a:rPr lang="cs-CZ" dirty="0">
                <a:solidFill>
                  <a:schemeClr val="accent1">
                    <a:lumMod val="75000"/>
                  </a:schemeClr>
                </a:solidFill>
                <a:latin typeface="Arial" pitchFamily="34" charset="0"/>
                <a:cs typeface="Arial" pitchFamily="34" charset="0"/>
              </a:rPr>
              <a:t>j</a:t>
            </a:r>
            <a:r>
              <a:rPr lang="cs-CZ" dirty="0" smtClean="0">
                <a:solidFill>
                  <a:schemeClr val="accent1">
                    <a:lumMod val="75000"/>
                  </a:schemeClr>
                </a:solidFill>
                <a:latin typeface="Arial" pitchFamily="34" charset="0"/>
                <a:cs typeface="Arial" pitchFamily="34" charset="0"/>
              </a:rPr>
              <a:t>á</a:t>
            </a:r>
            <a:r>
              <a:rPr lang="cs-CZ" b="1" dirty="0" smtClean="0">
                <a:solidFill>
                  <a:schemeClr val="tx1"/>
                </a:solidFill>
                <a:latin typeface="Arial" pitchFamily="34" charset="0"/>
                <a:cs typeface="Arial" pitchFamily="34" charset="0"/>
              </a:rPr>
              <a:t>    poslouchám</a:t>
            </a:r>
          </a:p>
          <a:p>
            <a:pPr marL="68580" indent="0">
              <a:buNone/>
            </a:pPr>
            <a:r>
              <a:rPr lang="cs-CZ" b="1" dirty="0" smtClean="0">
                <a:solidFill>
                  <a:schemeClr val="tx1"/>
                </a:solidFill>
                <a:latin typeface="Arial" pitchFamily="34" charset="0"/>
                <a:cs typeface="Arial" pitchFamily="34" charset="0"/>
              </a:rPr>
              <a:t>2. </a:t>
            </a:r>
            <a:r>
              <a:rPr lang="cs-CZ" dirty="0">
                <a:solidFill>
                  <a:schemeClr val="accent1">
                    <a:lumMod val="75000"/>
                  </a:schemeClr>
                </a:solidFill>
                <a:latin typeface="Arial" pitchFamily="34" charset="0"/>
                <a:cs typeface="Arial" pitchFamily="34" charset="0"/>
              </a:rPr>
              <a:t>t</a:t>
            </a:r>
            <a:r>
              <a:rPr lang="cs-CZ" dirty="0" smtClean="0">
                <a:solidFill>
                  <a:schemeClr val="accent1">
                    <a:lumMod val="75000"/>
                  </a:schemeClr>
                </a:solidFill>
                <a:latin typeface="Arial" pitchFamily="34" charset="0"/>
                <a:cs typeface="Arial" pitchFamily="34" charset="0"/>
              </a:rPr>
              <a:t>y    </a:t>
            </a:r>
            <a:r>
              <a:rPr lang="cs-CZ" b="1" dirty="0" smtClean="0">
                <a:solidFill>
                  <a:schemeClr val="tx1"/>
                </a:solidFill>
                <a:latin typeface="Arial" pitchFamily="34" charset="0"/>
                <a:cs typeface="Arial" pitchFamily="34" charset="0"/>
              </a:rPr>
              <a:t>posloucháš</a:t>
            </a:r>
            <a:endParaRPr lang="cs-CZ" dirty="0" smtClean="0">
              <a:solidFill>
                <a:schemeClr val="accent1">
                  <a:lumMod val="75000"/>
                </a:schemeClr>
              </a:solidFill>
              <a:latin typeface="Arial" pitchFamily="34" charset="0"/>
              <a:cs typeface="Arial" pitchFamily="34" charset="0"/>
            </a:endParaRPr>
          </a:p>
          <a:p>
            <a:pPr marL="68580" indent="0">
              <a:buNone/>
            </a:pPr>
            <a:r>
              <a:rPr lang="cs-CZ" b="1" dirty="0" smtClean="0">
                <a:solidFill>
                  <a:schemeClr val="tx1"/>
                </a:solidFill>
                <a:latin typeface="Arial" pitchFamily="34" charset="0"/>
                <a:cs typeface="Arial" pitchFamily="34" charset="0"/>
              </a:rPr>
              <a:t>3. </a:t>
            </a:r>
            <a:r>
              <a:rPr lang="cs-CZ" dirty="0">
                <a:solidFill>
                  <a:schemeClr val="accent1">
                    <a:lumMod val="75000"/>
                  </a:schemeClr>
                </a:solidFill>
                <a:latin typeface="Arial" pitchFamily="34" charset="0"/>
                <a:cs typeface="Arial" pitchFamily="34" charset="0"/>
              </a:rPr>
              <a:t>o</a:t>
            </a:r>
            <a:r>
              <a:rPr lang="cs-CZ" dirty="0" smtClean="0">
                <a:solidFill>
                  <a:schemeClr val="accent1">
                    <a:lumMod val="75000"/>
                  </a:schemeClr>
                </a:solidFill>
                <a:latin typeface="Arial" pitchFamily="34" charset="0"/>
                <a:cs typeface="Arial" pitchFamily="34" charset="0"/>
              </a:rPr>
              <a:t>n   </a:t>
            </a:r>
            <a:r>
              <a:rPr lang="cs-CZ" b="1" dirty="0" smtClean="0">
                <a:solidFill>
                  <a:schemeClr val="tx1"/>
                </a:solidFill>
                <a:latin typeface="Arial" pitchFamily="34" charset="0"/>
                <a:cs typeface="Arial" pitchFamily="34" charset="0"/>
              </a:rPr>
              <a:t>poslouchá</a:t>
            </a:r>
            <a:endParaRPr lang="cs-CZ" dirty="0" smtClean="0">
              <a:solidFill>
                <a:schemeClr val="accent1">
                  <a:lumMod val="75000"/>
                </a:schemeClr>
              </a:solidFill>
              <a:latin typeface="Arial" pitchFamily="34" charset="0"/>
              <a:cs typeface="Arial" pitchFamily="34" charset="0"/>
            </a:endParaRPr>
          </a:p>
          <a:p>
            <a:pPr marL="68580" indent="0">
              <a:buNone/>
            </a:pPr>
            <a:r>
              <a:rPr lang="cs-CZ" dirty="0" smtClean="0">
                <a:solidFill>
                  <a:schemeClr val="accent1">
                    <a:lumMod val="75000"/>
                  </a:schemeClr>
                </a:solidFill>
                <a:latin typeface="Arial" pitchFamily="34" charset="0"/>
                <a:cs typeface="Arial" pitchFamily="34" charset="0"/>
              </a:rPr>
              <a:t>    ona </a:t>
            </a:r>
            <a:r>
              <a:rPr lang="cs-CZ" b="1" dirty="0" smtClean="0">
                <a:solidFill>
                  <a:schemeClr val="tx1"/>
                </a:solidFill>
                <a:latin typeface="Arial" pitchFamily="34" charset="0"/>
                <a:cs typeface="Arial" pitchFamily="34" charset="0"/>
              </a:rPr>
              <a:t>poslouchá</a:t>
            </a:r>
            <a:endParaRPr lang="cs-CZ" dirty="0" smtClean="0">
              <a:solidFill>
                <a:schemeClr val="accent1">
                  <a:lumMod val="75000"/>
                </a:schemeClr>
              </a:solidFill>
              <a:latin typeface="Arial" pitchFamily="34" charset="0"/>
              <a:cs typeface="Arial" pitchFamily="34" charset="0"/>
            </a:endParaRPr>
          </a:p>
          <a:p>
            <a:pPr marL="68580" indent="0">
              <a:buNone/>
            </a:pPr>
            <a:r>
              <a:rPr lang="cs-CZ" b="1" dirty="0">
                <a:solidFill>
                  <a:schemeClr val="tx1"/>
                </a:solidFill>
                <a:latin typeface="Arial" pitchFamily="34" charset="0"/>
                <a:cs typeface="Arial" pitchFamily="34" charset="0"/>
              </a:rPr>
              <a:t> </a:t>
            </a:r>
            <a:r>
              <a:rPr lang="cs-CZ" b="1" dirty="0" smtClean="0">
                <a:solidFill>
                  <a:schemeClr val="tx1"/>
                </a:solidFill>
                <a:latin typeface="Arial" pitchFamily="34" charset="0"/>
                <a:cs typeface="Arial" pitchFamily="34" charset="0"/>
              </a:rPr>
              <a:t>   </a:t>
            </a:r>
            <a:r>
              <a:rPr lang="cs-CZ" dirty="0" smtClean="0">
                <a:solidFill>
                  <a:schemeClr val="accent1">
                    <a:lumMod val="75000"/>
                  </a:schemeClr>
                </a:solidFill>
                <a:latin typeface="Arial" pitchFamily="34" charset="0"/>
                <a:cs typeface="Arial" pitchFamily="34" charset="0"/>
              </a:rPr>
              <a:t>ono </a:t>
            </a:r>
            <a:r>
              <a:rPr lang="cs-CZ" b="1" dirty="0" smtClean="0">
                <a:solidFill>
                  <a:schemeClr val="tx1"/>
                </a:solidFill>
                <a:latin typeface="Arial" pitchFamily="34" charset="0"/>
                <a:cs typeface="Arial" pitchFamily="34" charset="0"/>
              </a:rPr>
              <a:t>poslouchá</a:t>
            </a:r>
            <a:endParaRPr lang="cs-CZ" dirty="0">
              <a:solidFill>
                <a:schemeClr val="accent1">
                  <a:lumMod val="75000"/>
                </a:schemeClr>
              </a:solidFill>
              <a:latin typeface="Arial" pitchFamily="34" charset="0"/>
              <a:cs typeface="Arial" pitchFamily="34" charset="0"/>
            </a:endParaRPr>
          </a:p>
        </p:txBody>
      </p:sp>
      <p:sp>
        <p:nvSpPr>
          <p:cNvPr id="4" name="Zástupný symbol pro obsah 3"/>
          <p:cNvSpPr>
            <a:spLocks noGrp="1"/>
          </p:cNvSpPr>
          <p:nvPr>
            <p:ph sz="quarter" idx="14"/>
          </p:nvPr>
        </p:nvSpPr>
        <p:spPr/>
        <p:txBody>
          <a:bodyPr/>
          <a:lstStyle/>
          <a:p>
            <a:pPr marL="68580" indent="0" algn="ctr">
              <a:buNone/>
            </a:pPr>
            <a:r>
              <a:rPr lang="cs-CZ" dirty="0">
                <a:solidFill>
                  <a:schemeClr val="accent1">
                    <a:lumMod val="50000"/>
                  </a:schemeClr>
                </a:solidFill>
                <a:latin typeface="Arial" pitchFamily="34" charset="0"/>
                <a:cs typeface="Arial" pitchFamily="34" charset="0"/>
              </a:rPr>
              <a:t>č</a:t>
            </a:r>
            <a:r>
              <a:rPr lang="cs-CZ" dirty="0" smtClean="0">
                <a:solidFill>
                  <a:schemeClr val="accent1">
                    <a:lumMod val="50000"/>
                  </a:schemeClr>
                </a:solidFill>
                <a:latin typeface="Arial" pitchFamily="34" charset="0"/>
                <a:cs typeface="Arial" pitchFamily="34" charset="0"/>
              </a:rPr>
              <a:t>íslo množné</a:t>
            </a:r>
          </a:p>
          <a:p>
            <a:pPr marL="68580" indent="0" algn="ctr">
              <a:buNone/>
            </a:pPr>
            <a:endParaRPr lang="cs-CZ" dirty="0" smtClean="0">
              <a:solidFill>
                <a:schemeClr val="accent1">
                  <a:lumMod val="50000"/>
                </a:schemeClr>
              </a:solidFill>
              <a:latin typeface="Arial" pitchFamily="34" charset="0"/>
              <a:cs typeface="Arial" pitchFamily="34" charset="0"/>
            </a:endParaRPr>
          </a:p>
          <a:p>
            <a:pPr marL="68580" indent="0">
              <a:buNone/>
            </a:pPr>
            <a:r>
              <a:rPr lang="cs-CZ" b="1" dirty="0" smtClean="0">
                <a:solidFill>
                  <a:schemeClr val="tx1"/>
                </a:solidFill>
                <a:latin typeface="Arial" pitchFamily="34" charset="0"/>
                <a:cs typeface="Arial" pitchFamily="34" charset="0"/>
              </a:rPr>
              <a:t>1. </a:t>
            </a:r>
            <a:r>
              <a:rPr lang="cs-CZ" dirty="0">
                <a:solidFill>
                  <a:schemeClr val="accent1">
                    <a:lumMod val="75000"/>
                  </a:schemeClr>
                </a:solidFill>
                <a:latin typeface="Arial" pitchFamily="34" charset="0"/>
                <a:cs typeface="Arial" pitchFamily="34" charset="0"/>
              </a:rPr>
              <a:t>m</a:t>
            </a:r>
            <a:r>
              <a:rPr lang="cs-CZ" dirty="0" smtClean="0">
                <a:solidFill>
                  <a:schemeClr val="accent1">
                    <a:lumMod val="75000"/>
                  </a:schemeClr>
                </a:solidFill>
                <a:latin typeface="Arial" pitchFamily="34" charset="0"/>
                <a:cs typeface="Arial" pitchFamily="34" charset="0"/>
              </a:rPr>
              <a:t>y</a:t>
            </a:r>
            <a:r>
              <a:rPr lang="cs-CZ" b="1" dirty="0" smtClean="0">
                <a:solidFill>
                  <a:schemeClr val="tx1"/>
                </a:solidFill>
                <a:latin typeface="Arial" pitchFamily="34" charset="0"/>
                <a:cs typeface="Arial" pitchFamily="34" charset="0"/>
              </a:rPr>
              <a:t> posloucháme</a:t>
            </a:r>
            <a:endParaRPr lang="cs-CZ" dirty="0" smtClean="0">
              <a:solidFill>
                <a:schemeClr val="accent1">
                  <a:lumMod val="75000"/>
                </a:schemeClr>
              </a:solidFill>
              <a:latin typeface="Arial" pitchFamily="34" charset="0"/>
              <a:cs typeface="Arial" pitchFamily="34" charset="0"/>
            </a:endParaRPr>
          </a:p>
          <a:p>
            <a:pPr marL="68580" indent="0">
              <a:buNone/>
            </a:pPr>
            <a:r>
              <a:rPr lang="cs-CZ" b="1" dirty="0" smtClean="0">
                <a:solidFill>
                  <a:schemeClr val="tx1"/>
                </a:solidFill>
                <a:latin typeface="Arial" pitchFamily="34" charset="0"/>
                <a:cs typeface="Arial" pitchFamily="34" charset="0"/>
              </a:rPr>
              <a:t>2. </a:t>
            </a:r>
            <a:r>
              <a:rPr lang="cs-CZ" dirty="0">
                <a:solidFill>
                  <a:schemeClr val="accent1">
                    <a:lumMod val="75000"/>
                  </a:schemeClr>
                </a:solidFill>
                <a:latin typeface="Arial" pitchFamily="34" charset="0"/>
                <a:cs typeface="Arial" pitchFamily="34" charset="0"/>
              </a:rPr>
              <a:t>v</a:t>
            </a:r>
            <a:r>
              <a:rPr lang="cs-CZ" dirty="0" smtClean="0">
                <a:solidFill>
                  <a:schemeClr val="accent1">
                    <a:lumMod val="75000"/>
                  </a:schemeClr>
                </a:solidFill>
                <a:latin typeface="Arial" pitchFamily="34" charset="0"/>
                <a:cs typeface="Arial" pitchFamily="34" charset="0"/>
              </a:rPr>
              <a:t>y  </a:t>
            </a:r>
            <a:r>
              <a:rPr lang="cs-CZ" b="1" dirty="0" smtClean="0">
                <a:solidFill>
                  <a:schemeClr val="tx1"/>
                </a:solidFill>
                <a:latin typeface="Arial" pitchFamily="34" charset="0"/>
                <a:cs typeface="Arial" pitchFamily="34" charset="0"/>
              </a:rPr>
              <a:t>posloucháte</a:t>
            </a:r>
            <a:endParaRPr lang="cs-CZ" dirty="0" smtClean="0">
              <a:solidFill>
                <a:schemeClr val="accent1">
                  <a:lumMod val="75000"/>
                </a:schemeClr>
              </a:solidFill>
              <a:latin typeface="Arial" pitchFamily="34" charset="0"/>
              <a:cs typeface="Arial" pitchFamily="34" charset="0"/>
            </a:endParaRPr>
          </a:p>
          <a:p>
            <a:pPr marL="68580" indent="0">
              <a:buNone/>
            </a:pPr>
            <a:r>
              <a:rPr lang="cs-CZ" b="1" dirty="0" smtClean="0">
                <a:solidFill>
                  <a:schemeClr val="tx1"/>
                </a:solidFill>
                <a:latin typeface="Arial" pitchFamily="34" charset="0"/>
                <a:cs typeface="Arial" pitchFamily="34" charset="0"/>
              </a:rPr>
              <a:t>3. </a:t>
            </a:r>
            <a:r>
              <a:rPr lang="cs-CZ" dirty="0">
                <a:solidFill>
                  <a:schemeClr val="accent1">
                    <a:lumMod val="75000"/>
                  </a:schemeClr>
                </a:solidFill>
                <a:latin typeface="Arial" pitchFamily="34" charset="0"/>
                <a:cs typeface="Arial" pitchFamily="34" charset="0"/>
              </a:rPr>
              <a:t>o</a:t>
            </a:r>
            <a:r>
              <a:rPr lang="cs-CZ" dirty="0" smtClean="0">
                <a:solidFill>
                  <a:schemeClr val="accent1">
                    <a:lumMod val="75000"/>
                  </a:schemeClr>
                </a:solidFill>
                <a:latin typeface="Arial" pitchFamily="34" charset="0"/>
                <a:cs typeface="Arial" pitchFamily="34" charset="0"/>
              </a:rPr>
              <a:t>ni </a:t>
            </a:r>
            <a:r>
              <a:rPr lang="cs-CZ" b="1" dirty="0" smtClean="0">
                <a:solidFill>
                  <a:schemeClr val="tx1"/>
                </a:solidFill>
                <a:latin typeface="Arial" pitchFamily="34" charset="0"/>
                <a:cs typeface="Arial" pitchFamily="34" charset="0"/>
              </a:rPr>
              <a:t>poslouchají</a:t>
            </a:r>
            <a:endParaRPr lang="cs-CZ" dirty="0">
              <a:solidFill>
                <a:schemeClr val="accent1">
                  <a:lumMod val="75000"/>
                </a:schemeClr>
              </a:solidFill>
              <a:latin typeface="Arial" pitchFamily="34" charset="0"/>
              <a:cs typeface="Arial" pitchFamily="34" charset="0"/>
            </a:endParaRPr>
          </a:p>
        </p:txBody>
      </p:sp>
      <p:sp>
        <p:nvSpPr>
          <p:cNvPr id="5" name="Zástupný symbol pro zápatí 4"/>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3234369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1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1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1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1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8"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175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8" dur="175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2" presetClass="entr" presetSubtype="6" fill="hold"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175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3" dur="175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34" fill="hold">
                            <p:stCondLst>
                              <p:cond delay="5250"/>
                            </p:stCondLst>
                            <p:childTnLst>
                              <p:par>
                                <p:cTn id="35" presetID="2" presetClass="entr" presetSubtype="9" fill="hold"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175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175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par>
                          <p:cTn id="39" fill="hold">
                            <p:stCondLst>
                              <p:cond delay="7000"/>
                            </p:stCondLst>
                            <p:childTnLst>
                              <p:par>
                                <p:cTn id="40" presetID="2" presetClass="entr" presetSubtype="4" fill="hold" nodeType="after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175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175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44" fill="hold">
                            <p:stCondLst>
                              <p:cond delay="8750"/>
                            </p:stCondLst>
                            <p:childTnLst>
                              <p:par>
                                <p:cTn id="45" presetID="2" presetClass="entr" presetSubtype="9" fill="hold" nodeType="afterEffect">
                                  <p:stCondLst>
                                    <p:cond delay="0"/>
                                  </p:stCondLst>
                                  <p:childTnLst>
                                    <p:set>
                                      <p:cBhvr>
                                        <p:cTn id="46" dur="1" fill="hold">
                                          <p:stCondLst>
                                            <p:cond delay="0"/>
                                          </p:stCondLst>
                                        </p:cTn>
                                        <p:tgtEl>
                                          <p:spTgt spid="4">
                                            <p:txEl>
                                              <p:pRg st="2" end="2"/>
                                            </p:txEl>
                                          </p:spTgt>
                                        </p:tgtEl>
                                        <p:attrNameLst>
                                          <p:attrName>style.visibility</p:attrName>
                                        </p:attrNameLst>
                                      </p:cBhvr>
                                      <p:to>
                                        <p:strVal val="visible"/>
                                      </p:to>
                                    </p:set>
                                    <p:anim calcmode="lin" valueType="num">
                                      <p:cBhvr additive="base">
                                        <p:cTn id="47" dur="175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48" dur="1750" fill="hold"/>
                                        <p:tgtEl>
                                          <p:spTgt spid="4">
                                            <p:txEl>
                                              <p:pRg st="2" end="2"/>
                                            </p:txEl>
                                          </p:spTgt>
                                        </p:tgtEl>
                                        <p:attrNameLst>
                                          <p:attrName>ppt_y</p:attrName>
                                        </p:attrNameLst>
                                      </p:cBhvr>
                                      <p:tavLst>
                                        <p:tav tm="0">
                                          <p:val>
                                            <p:strVal val="0-#ppt_h/2"/>
                                          </p:val>
                                        </p:tav>
                                        <p:tav tm="100000">
                                          <p:val>
                                            <p:strVal val="#ppt_y"/>
                                          </p:val>
                                        </p:tav>
                                      </p:tavLst>
                                    </p:anim>
                                  </p:childTnLst>
                                </p:cTn>
                              </p:par>
                            </p:childTnLst>
                          </p:cTn>
                        </p:par>
                        <p:par>
                          <p:cTn id="49" fill="hold">
                            <p:stCondLst>
                              <p:cond delay="10500"/>
                            </p:stCondLst>
                            <p:childTnLst>
                              <p:par>
                                <p:cTn id="50" presetID="2" presetClass="entr" presetSubtype="12" fill="hold" nodeType="afterEffect">
                                  <p:stCondLst>
                                    <p:cond delay="0"/>
                                  </p:stCondLst>
                                  <p:childTnLst>
                                    <p:set>
                                      <p:cBhvr>
                                        <p:cTn id="51" dur="1" fill="hold">
                                          <p:stCondLst>
                                            <p:cond delay="0"/>
                                          </p:stCondLst>
                                        </p:cTn>
                                        <p:tgtEl>
                                          <p:spTgt spid="4">
                                            <p:txEl>
                                              <p:pRg st="3" end="3"/>
                                            </p:txEl>
                                          </p:spTgt>
                                        </p:tgtEl>
                                        <p:attrNameLst>
                                          <p:attrName>style.visibility</p:attrName>
                                        </p:attrNameLst>
                                      </p:cBhvr>
                                      <p:to>
                                        <p:strVal val="visible"/>
                                      </p:to>
                                    </p:set>
                                    <p:anim calcmode="lin" valueType="num">
                                      <p:cBhvr additive="base">
                                        <p:cTn id="52" dur="175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53" dur="175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par>
                          <p:cTn id="54" fill="hold">
                            <p:stCondLst>
                              <p:cond delay="12250"/>
                            </p:stCondLst>
                            <p:childTnLst>
                              <p:par>
                                <p:cTn id="55" presetID="2" presetClass="entr" presetSubtype="6" fill="hold" nodeType="afterEffect">
                                  <p:stCondLst>
                                    <p:cond delay="0"/>
                                  </p:stCondLst>
                                  <p:childTnLst>
                                    <p:set>
                                      <p:cBhvr>
                                        <p:cTn id="56" dur="1" fill="hold">
                                          <p:stCondLst>
                                            <p:cond delay="0"/>
                                          </p:stCondLst>
                                        </p:cTn>
                                        <p:tgtEl>
                                          <p:spTgt spid="4">
                                            <p:txEl>
                                              <p:pRg st="4" end="4"/>
                                            </p:txEl>
                                          </p:spTgt>
                                        </p:tgtEl>
                                        <p:attrNameLst>
                                          <p:attrName>style.visibility</p:attrName>
                                        </p:attrNameLst>
                                      </p:cBhvr>
                                      <p:to>
                                        <p:strVal val="visible"/>
                                      </p:to>
                                    </p:set>
                                    <p:anim calcmode="lin" valueType="num">
                                      <p:cBhvr additive="base">
                                        <p:cTn id="57" dur="1750" fill="hold"/>
                                        <p:tgtEl>
                                          <p:spTgt spid="4">
                                            <p:txEl>
                                              <p:pRg st="4" end="4"/>
                                            </p:txEl>
                                          </p:spTgt>
                                        </p:tgtEl>
                                        <p:attrNameLst>
                                          <p:attrName>ppt_x</p:attrName>
                                        </p:attrNameLst>
                                      </p:cBhvr>
                                      <p:tavLst>
                                        <p:tav tm="0">
                                          <p:val>
                                            <p:strVal val="1+#ppt_w/2"/>
                                          </p:val>
                                        </p:tav>
                                        <p:tav tm="100000">
                                          <p:val>
                                            <p:strVal val="#ppt_x"/>
                                          </p:val>
                                        </p:tav>
                                      </p:tavLst>
                                    </p:anim>
                                    <p:anim calcmode="lin" valueType="num">
                                      <p:cBhvr additive="base">
                                        <p:cTn id="58" dur="175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490" y="836712"/>
            <a:ext cx="7024744" cy="792088"/>
          </a:xfrm>
        </p:spPr>
        <p:txBody>
          <a:bodyPr>
            <a:normAutofit/>
          </a:bodyPr>
          <a:lstStyle/>
          <a:p>
            <a:r>
              <a:rPr lang="cs-CZ" sz="3200" dirty="0" smtClean="0">
                <a:solidFill>
                  <a:srgbClr val="7030A0"/>
                </a:solidFill>
                <a:latin typeface="Arial" pitchFamily="34" charset="0"/>
                <a:cs typeface="Arial" pitchFamily="34" charset="0"/>
              </a:rPr>
              <a:t>Urči osobu a číslo u sloves:</a:t>
            </a:r>
            <a:endParaRPr lang="cs-CZ" sz="3200" dirty="0">
              <a:solidFill>
                <a:srgbClr val="7030A0"/>
              </a:solidFill>
              <a:latin typeface="Arial" pitchFamily="34" charset="0"/>
              <a:cs typeface="Arial" pitchFamily="34" charset="0"/>
            </a:endParaRPr>
          </a:p>
        </p:txBody>
      </p:sp>
      <p:sp>
        <p:nvSpPr>
          <p:cNvPr id="6" name="Zástupný symbol pro obsah 5"/>
          <p:cNvSpPr>
            <a:spLocks noGrp="1"/>
          </p:cNvSpPr>
          <p:nvPr>
            <p:ph idx="1"/>
          </p:nvPr>
        </p:nvSpPr>
        <p:spPr>
          <a:xfrm>
            <a:off x="1043492" y="1988840"/>
            <a:ext cx="6777317" cy="3843789"/>
          </a:xfrm>
        </p:spPr>
        <p:txBody>
          <a:bodyPr/>
          <a:lstStyle/>
          <a:p>
            <a:pPr marL="68580" indent="0">
              <a:buNone/>
            </a:pPr>
            <a:r>
              <a:rPr lang="cs-CZ" dirty="0" smtClean="0">
                <a:solidFill>
                  <a:schemeClr val="tx1"/>
                </a:solidFill>
                <a:latin typeface="Arial" pitchFamily="34" charset="0"/>
                <a:cs typeface="Arial" pitchFamily="34" charset="0"/>
              </a:rPr>
              <a:t>Pardálí skoky jsou neobyčejně dlouhé.</a:t>
            </a:r>
          </a:p>
          <a:p>
            <a:pPr marL="68580" indent="0">
              <a:buNone/>
            </a:pPr>
            <a:r>
              <a:rPr lang="cs-CZ" dirty="0" smtClean="0">
                <a:solidFill>
                  <a:schemeClr val="tx1"/>
                </a:solidFill>
                <a:latin typeface="Arial" pitchFamily="34" charset="0"/>
                <a:cs typeface="Arial" pitchFamily="34" charset="0"/>
              </a:rPr>
              <a:t>Slyšel jsi někdy šakalí vytí?</a:t>
            </a:r>
          </a:p>
          <a:p>
            <a:pPr marL="68580" indent="0">
              <a:buNone/>
            </a:pPr>
            <a:r>
              <a:rPr lang="cs-CZ" dirty="0" smtClean="0">
                <a:solidFill>
                  <a:schemeClr val="tx1"/>
                </a:solidFill>
                <a:latin typeface="Arial" pitchFamily="34" charset="0"/>
                <a:cs typeface="Arial" pitchFamily="34" charset="0"/>
              </a:rPr>
              <a:t>Z okna vidím větve s pěnkavími hnízdy.</a:t>
            </a:r>
          </a:p>
          <a:p>
            <a:pPr marL="68580" indent="0">
              <a:buNone/>
            </a:pPr>
            <a:r>
              <a:rPr lang="cs-CZ" dirty="0" smtClean="0">
                <a:solidFill>
                  <a:schemeClr val="tx1"/>
                </a:solidFill>
                <a:latin typeface="Arial" pitchFamily="34" charset="0"/>
                <a:cs typeface="Arial" pitchFamily="34" charset="0"/>
              </a:rPr>
              <a:t>V písních se často zpívá o sivých holubičkách.</a:t>
            </a:r>
          </a:p>
          <a:p>
            <a:pPr marL="68580" indent="0">
              <a:buNone/>
            </a:pPr>
            <a:r>
              <a:rPr lang="cs-CZ" dirty="0" smtClean="0">
                <a:solidFill>
                  <a:schemeClr val="tx1"/>
                </a:solidFill>
                <a:latin typeface="Arial" pitchFamily="34" charset="0"/>
                <a:cs typeface="Arial" pitchFamily="34" charset="0"/>
              </a:rPr>
              <a:t>Rodiče pozorovali orlí let nad domy.</a:t>
            </a:r>
          </a:p>
          <a:p>
            <a:pPr marL="68580" indent="0">
              <a:buNone/>
            </a:pPr>
            <a:r>
              <a:rPr lang="cs-CZ" dirty="0" smtClean="0">
                <a:solidFill>
                  <a:schemeClr val="tx1"/>
                </a:solidFill>
                <a:latin typeface="Arial" pitchFamily="34" charset="0"/>
                <a:cs typeface="Arial" pitchFamily="34" charset="0"/>
              </a:rPr>
              <a:t>Pil tvůj kamarád někdy kozí mléko?</a:t>
            </a:r>
          </a:p>
          <a:p>
            <a:pPr marL="68580" indent="0">
              <a:buNone/>
            </a:pPr>
            <a:r>
              <a:rPr lang="cs-CZ" dirty="0" smtClean="0">
                <a:solidFill>
                  <a:schemeClr val="tx1"/>
                </a:solidFill>
                <a:latin typeface="Arial" pitchFamily="34" charset="0"/>
                <a:cs typeface="Arial" pitchFamily="34" charset="0"/>
              </a:rPr>
              <a:t>V létě pojedeme k moři.</a:t>
            </a:r>
          </a:p>
          <a:p>
            <a:pPr marL="68580" indent="0">
              <a:buNone/>
            </a:pPr>
            <a:r>
              <a:rPr lang="cs-CZ" dirty="0" smtClean="0">
                <a:solidFill>
                  <a:schemeClr val="tx1"/>
                </a:solidFill>
                <a:latin typeface="Arial" pitchFamily="34" charset="0"/>
                <a:cs typeface="Arial" pitchFamily="34" charset="0"/>
              </a:rPr>
              <a:t>Pojedete s námi?</a:t>
            </a:r>
          </a:p>
        </p:txBody>
      </p:sp>
      <p:sp>
        <p:nvSpPr>
          <p:cNvPr id="2" name="Zástupný symbol pro zápatí 1"/>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28259468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764704"/>
            <a:ext cx="7024744" cy="961176"/>
          </a:xfrm>
        </p:spPr>
        <p:txBody>
          <a:bodyPr>
            <a:noAutofit/>
          </a:bodyPr>
          <a:lstStyle/>
          <a:p>
            <a:r>
              <a:rPr lang="cs-CZ" sz="2800" dirty="0" smtClean="0">
                <a:solidFill>
                  <a:schemeClr val="accent1">
                    <a:lumMod val="50000"/>
                  </a:schemeClr>
                </a:solidFill>
                <a:latin typeface="Arial" pitchFamily="34" charset="0"/>
                <a:cs typeface="Arial" pitchFamily="34" charset="0"/>
              </a:rPr>
              <a:t>SLOVESA   MOHOU   VYJADŘOVAT   TROJÍ </a:t>
            </a:r>
            <a:r>
              <a:rPr lang="cs-CZ" sz="2800" b="1" dirty="0" smtClean="0">
                <a:solidFill>
                  <a:schemeClr val="accent1">
                    <a:lumMod val="50000"/>
                  </a:schemeClr>
                </a:solidFill>
                <a:latin typeface="Arial" pitchFamily="34" charset="0"/>
                <a:cs typeface="Arial" pitchFamily="34" charset="0"/>
              </a:rPr>
              <a:t>  ČAS:</a:t>
            </a:r>
            <a:endParaRPr lang="cs-CZ" sz="2800" b="1" dirty="0">
              <a:solidFill>
                <a:schemeClr val="accent1">
                  <a:lumMod val="50000"/>
                </a:schemeClr>
              </a:solidFill>
              <a:latin typeface="Arial" pitchFamily="34" charset="0"/>
              <a:cs typeface="Arial" pitchFamily="34" charset="0"/>
            </a:endParaRPr>
          </a:p>
        </p:txBody>
      </p:sp>
      <p:sp>
        <p:nvSpPr>
          <p:cNvPr id="3" name="Zástupný symbol pro obsah 2"/>
          <p:cNvSpPr>
            <a:spLocks noGrp="1"/>
          </p:cNvSpPr>
          <p:nvPr>
            <p:ph idx="1"/>
          </p:nvPr>
        </p:nvSpPr>
        <p:spPr>
          <a:xfrm>
            <a:off x="1043492" y="1772816"/>
            <a:ext cx="6777317" cy="4320480"/>
          </a:xfrm>
        </p:spPr>
        <p:txBody>
          <a:bodyPr>
            <a:normAutofit/>
          </a:bodyPr>
          <a:lstStyle/>
          <a:p>
            <a:pPr marL="68580" indent="0">
              <a:buNone/>
            </a:pPr>
            <a:r>
              <a:rPr lang="cs-CZ" b="1" dirty="0" smtClean="0">
                <a:solidFill>
                  <a:schemeClr val="accent1">
                    <a:lumMod val="50000"/>
                  </a:schemeClr>
                </a:solidFill>
                <a:latin typeface="Arial" pitchFamily="34" charset="0"/>
                <a:cs typeface="Arial" pitchFamily="34" charset="0"/>
              </a:rPr>
              <a:t>1. ČAS   MINULÝ</a:t>
            </a:r>
          </a:p>
          <a:p>
            <a:pPr marL="68580" indent="0">
              <a:buNone/>
            </a:pPr>
            <a:r>
              <a:rPr lang="cs-CZ" dirty="0" smtClean="0">
                <a:solidFill>
                  <a:schemeClr val="tx1"/>
                </a:solidFill>
                <a:latin typeface="Arial" pitchFamily="34" charset="0"/>
                <a:cs typeface="Arial" pitchFamily="34" charset="0"/>
              </a:rPr>
              <a:t>Kluci hráli na hřišti fotbal.</a:t>
            </a:r>
          </a:p>
          <a:p>
            <a:pPr marL="68580" indent="0">
              <a:buNone/>
            </a:pPr>
            <a:endParaRPr lang="cs-CZ" dirty="0" smtClean="0">
              <a:solidFill>
                <a:schemeClr val="tx1"/>
              </a:solidFill>
              <a:latin typeface="Arial" pitchFamily="34" charset="0"/>
              <a:cs typeface="Arial" pitchFamily="34" charset="0"/>
            </a:endParaRPr>
          </a:p>
          <a:p>
            <a:pPr marL="68580" indent="0">
              <a:buNone/>
            </a:pPr>
            <a:r>
              <a:rPr lang="cs-CZ" b="1" dirty="0" smtClean="0">
                <a:solidFill>
                  <a:schemeClr val="accent1">
                    <a:lumMod val="50000"/>
                  </a:schemeClr>
                </a:solidFill>
                <a:latin typeface="Arial" pitchFamily="34" charset="0"/>
                <a:cs typeface="Arial" pitchFamily="34" charset="0"/>
              </a:rPr>
              <a:t>2. ČAS   PŘÍTOMNÝ</a:t>
            </a:r>
          </a:p>
          <a:p>
            <a:pPr marL="68580" indent="0">
              <a:buNone/>
            </a:pPr>
            <a:r>
              <a:rPr lang="cs-CZ" dirty="0" smtClean="0">
                <a:solidFill>
                  <a:schemeClr val="tx1"/>
                </a:solidFill>
                <a:latin typeface="Arial" pitchFamily="34" charset="0"/>
                <a:cs typeface="Arial" pitchFamily="34" charset="0"/>
              </a:rPr>
              <a:t>Děvčata raději hrají vybíjenou.</a:t>
            </a:r>
          </a:p>
          <a:p>
            <a:pPr marL="68580" indent="0">
              <a:buNone/>
            </a:pPr>
            <a:endParaRPr lang="cs-CZ" dirty="0">
              <a:solidFill>
                <a:schemeClr val="tx1"/>
              </a:solidFill>
              <a:latin typeface="Arial" pitchFamily="34" charset="0"/>
              <a:cs typeface="Arial" pitchFamily="34" charset="0"/>
            </a:endParaRPr>
          </a:p>
          <a:p>
            <a:pPr marL="68580" indent="0">
              <a:buNone/>
            </a:pPr>
            <a:r>
              <a:rPr lang="cs-CZ" b="1" dirty="0" smtClean="0">
                <a:solidFill>
                  <a:schemeClr val="accent1">
                    <a:lumMod val="50000"/>
                  </a:schemeClr>
                </a:solidFill>
                <a:latin typeface="Arial" pitchFamily="34" charset="0"/>
                <a:cs typeface="Arial" pitchFamily="34" charset="0"/>
              </a:rPr>
              <a:t>3. ČAS   BUDOUCÍ</a:t>
            </a:r>
          </a:p>
          <a:p>
            <a:pPr marL="68580" indent="0">
              <a:buNone/>
            </a:pPr>
            <a:r>
              <a:rPr lang="cs-CZ" dirty="0" smtClean="0">
                <a:solidFill>
                  <a:schemeClr val="tx1"/>
                </a:solidFill>
                <a:latin typeface="Arial" pitchFamily="34" charset="0"/>
                <a:cs typeface="Arial" pitchFamily="34" charset="0"/>
              </a:rPr>
              <a:t>Všechny děti budou hrát přehazovanou.</a:t>
            </a:r>
          </a:p>
          <a:p>
            <a:pPr marL="68580" indent="0">
              <a:buNone/>
            </a:pPr>
            <a:r>
              <a:rPr lang="cs-CZ" dirty="0" smtClean="0">
                <a:solidFill>
                  <a:schemeClr val="tx1"/>
                </a:solidFill>
                <a:latin typeface="Arial" pitchFamily="34" charset="0"/>
                <a:cs typeface="Arial" pitchFamily="34" charset="0"/>
              </a:rPr>
              <a:t>Všechny děti si zahrají přehazovanou.</a:t>
            </a:r>
          </a:p>
          <a:p>
            <a:pPr marL="68580" indent="0">
              <a:buNone/>
            </a:pPr>
            <a:endParaRPr lang="cs-CZ" dirty="0">
              <a:solidFill>
                <a:schemeClr val="tx1"/>
              </a:solidFill>
              <a:latin typeface="Arial" pitchFamily="34" charset="0"/>
              <a:cs typeface="Arial" pitchFamily="34" charset="0"/>
            </a:endParaRPr>
          </a:p>
          <a:p>
            <a:pPr marL="68580" indent="0">
              <a:buNone/>
            </a:pPr>
            <a:endParaRPr lang="cs-CZ" dirty="0">
              <a:solidFill>
                <a:schemeClr val="tx1"/>
              </a:solidFill>
              <a:latin typeface="Arial" pitchFamily="34" charset="0"/>
              <a:cs typeface="Arial" pitchFamily="34" charset="0"/>
            </a:endParaRPr>
          </a:p>
        </p:txBody>
      </p:sp>
      <p:sp>
        <p:nvSpPr>
          <p:cNvPr id="4" name="Zástupný symbol pro zápatí 3"/>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249094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outVertical)">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2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6"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Horizontal)">
                                      <p:cBhvr>
                                        <p:cTn id="23" dur="2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3"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2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9" dur="20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barn(inVertical)">
                                      <p:cBhvr>
                                        <p:cTn id="34" dur="2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20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0" dur="20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490" y="908720"/>
            <a:ext cx="7024744" cy="792088"/>
          </a:xfrm>
        </p:spPr>
        <p:txBody>
          <a:bodyPr>
            <a:normAutofit/>
          </a:bodyPr>
          <a:lstStyle/>
          <a:p>
            <a:r>
              <a:rPr lang="cs-CZ" sz="3200" dirty="0" smtClean="0">
                <a:solidFill>
                  <a:srgbClr val="7030A0"/>
                </a:solidFill>
                <a:latin typeface="Arial" pitchFamily="34" charset="0"/>
                <a:cs typeface="Arial" pitchFamily="34" charset="0"/>
              </a:rPr>
              <a:t>Urči čas u sloves ve větách:</a:t>
            </a:r>
            <a:endParaRPr lang="cs-CZ" sz="3200" dirty="0">
              <a:solidFill>
                <a:srgbClr val="7030A0"/>
              </a:solidFill>
              <a:latin typeface="Arial" pitchFamily="34" charset="0"/>
              <a:cs typeface="Arial" pitchFamily="34" charset="0"/>
            </a:endParaRPr>
          </a:p>
        </p:txBody>
      </p:sp>
      <p:sp>
        <p:nvSpPr>
          <p:cNvPr id="3" name="Zástupný symbol pro obsah 2"/>
          <p:cNvSpPr>
            <a:spLocks noGrp="1"/>
          </p:cNvSpPr>
          <p:nvPr>
            <p:ph idx="1"/>
          </p:nvPr>
        </p:nvSpPr>
        <p:spPr>
          <a:xfrm>
            <a:off x="1043492" y="2420888"/>
            <a:ext cx="6777317" cy="3411741"/>
          </a:xfrm>
        </p:spPr>
        <p:txBody>
          <a:bodyPr/>
          <a:lstStyle/>
          <a:p>
            <a:pPr marL="68580" indent="0">
              <a:buNone/>
            </a:pPr>
            <a:r>
              <a:rPr lang="cs-CZ" sz="2800" dirty="0" smtClean="0">
                <a:solidFill>
                  <a:schemeClr val="tx1"/>
                </a:solidFill>
                <a:latin typeface="Arial" pitchFamily="34" charset="0"/>
                <a:cs typeface="Arial" pitchFamily="34" charset="0"/>
              </a:rPr>
              <a:t>Motýlí křídla patří k tomu nejkrásnějšímu.</a:t>
            </a:r>
          </a:p>
          <a:p>
            <a:pPr marL="68580" indent="0">
              <a:buNone/>
            </a:pPr>
            <a:r>
              <a:rPr lang="cs-CZ" sz="2800" dirty="0" smtClean="0">
                <a:solidFill>
                  <a:schemeClr val="tx1"/>
                </a:solidFill>
                <a:latin typeface="Arial" pitchFamily="34" charset="0"/>
                <a:cs typeface="Arial" pitchFamily="34" charset="0"/>
              </a:rPr>
              <a:t>Viděli jste pohádku Lví král?</a:t>
            </a:r>
          </a:p>
          <a:p>
            <a:pPr marL="68580" indent="0">
              <a:buNone/>
            </a:pPr>
            <a:r>
              <a:rPr lang="cs-CZ" sz="2800" dirty="0" smtClean="0">
                <a:solidFill>
                  <a:schemeClr val="tx1"/>
                </a:solidFill>
                <a:latin typeface="Arial" pitchFamily="34" charset="0"/>
                <a:cs typeface="Arial" pitchFamily="34" charset="0"/>
              </a:rPr>
              <a:t>Syslí nora bude před zimou plná zásob.</a:t>
            </a:r>
          </a:p>
          <a:p>
            <a:pPr marL="68580" indent="0">
              <a:buNone/>
            </a:pPr>
            <a:r>
              <a:rPr lang="cs-CZ" sz="2800" dirty="0" smtClean="0">
                <a:solidFill>
                  <a:schemeClr val="tx1"/>
                </a:solidFill>
                <a:latin typeface="Arial" pitchFamily="34" charset="0"/>
                <a:cs typeface="Arial" pitchFamily="34" charset="0"/>
              </a:rPr>
              <a:t>Před dvěma dny kamarádka odjela.</a:t>
            </a:r>
          </a:p>
          <a:p>
            <a:pPr marL="68580" indent="0">
              <a:buNone/>
            </a:pPr>
            <a:r>
              <a:rPr lang="cs-CZ" sz="2800" dirty="0" smtClean="0">
                <a:solidFill>
                  <a:schemeClr val="tx1"/>
                </a:solidFill>
                <a:latin typeface="Arial" pitchFamily="34" charset="0"/>
                <a:cs typeface="Arial" pitchFamily="34" charset="0"/>
              </a:rPr>
              <a:t>Pronikavý psí štěkot nás určitě vzbudí.</a:t>
            </a:r>
          </a:p>
          <a:p>
            <a:pPr marL="68580" indent="0">
              <a:buNone/>
            </a:pPr>
            <a:r>
              <a:rPr lang="cs-CZ" sz="2800" dirty="0" smtClean="0">
                <a:solidFill>
                  <a:schemeClr val="tx1"/>
                </a:solidFill>
                <a:latin typeface="Arial" pitchFamily="34" charset="0"/>
                <a:cs typeface="Arial" pitchFamily="34" charset="0"/>
              </a:rPr>
              <a:t>Zdravím všechny dospělé ve škole.</a:t>
            </a:r>
          </a:p>
          <a:p>
            <a:pPr marL="68580" indent="0">
              <a:buNone/>
            </a:pPr>
            <a:endParaRPr lang="cs-CZ" dirty="0">
              <a:solidFill>
                <a:schemeClr val="tx1"/>
              </a:solidFill>
              <a:latin typeface="Arial" pitchFamily="34" charset="0"/>
              <a:cs typeface="Arial" pitchFamily="34" charset="0"/>
            </a:endParaRPr>
          </a:p>
        </p:txBody>
      </p:sp>
      <p:sp>
        <p:nvSpPr>
          <p:cNvPr id="4" name="Zástupný symbol pro zápatí 3"/>
          <p:cNvSpPr>
            <a:spLocks noGrp="1"/>
          </p:cNvSpPr>
          <p:nvPr>
            <p:ph type="ftr" sz="quarter" idx="11"/>
          </p:nvPr>
        </p:nvSpPr>
        <p:spPr/>
        <p:txBody>
          <a:bodyPr/>
          <a:lstStyle/>
          <a:p>
            <a:r>
              <a:rPr lang="cs-CZ" dirty="0" smtClean="0"/>
              <a:t>VY_32_INOVACE_12_16</a:t>
            </a:r>
            <a:endParaRPr lang="cs-CZ" dirty="0"/>
          </a:p>
        </p:txBody>
      </p:sp>
    </p:spTree>
    <p:extLst>
      <p:ext uri="{BB962C8B-B14F-4D97-AF65-F5344CB8AC3E}">
        <p14:creationId xmlns:p14="http://schemas.microsoft.com/office/powerpoint/2010/main" val="30049031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1371600" y="1628800"/>
            <a:ext cx="6400800" cy="4896544"/>
          </a:xfrm>
        </p:spPr>
        <p:txBody>
          <a:bodyPr>
            <a:normAutofit fontScale="40000" lnSpcReduction="20000"/>
          </a:bodyPr>
          <a:lstStyle/>
          <a:p>
            <a:pPr>
              <a:defRPr/>
            </a:pPr>
            <a:r>
              <a:rPr lang="cs-CZ" sz="3800" dirty="0">
                <a:solidFill>
                  <a:schemeClr val="tx1"/>
                </a:solidFill>
                <a:latin typeface="Arial" pitchFamily="34" charset="0"/>
                <a:cs typeface="Arial" pitchFamily="34" charset="0"/>
              </a:rPr>
              <a:t>Tato práce je šířena pod licencí CC BY-SA 3.0. Odkazy a citace jsou </a:t>
            </a:r>
            <a:r>
              <a:rPr lang="cs-CZ" sz="3800" dirty="0" smtClean="0">
                <a:solidFill>
                  <a:schemeClr val="tx1"/>
                </a:solidFill>
                <a:latin typeface="Arial" pitchFamily="34" charset="0"/>
                <a:cs typeface="Arial" pitchFamily="34" charset="0"/>
              </a:rPr>
              <a:t>platné k </a:t>
            </a:r>
            <a:r>
              <a:rPr lang="cs-CZ" sz="3800" dirty="0">
                <a:solidFill>
                  <a:schemeClr val="tx1"/>
                </a:solidFill>
                <a:latin typeface="Arial" pitchFamily="34" charset="0"/>
                <a:cs typeface="Arial" pitchFamily="34" charset="0"/>
              </a:rPr>
              <a:t>datu vytvoření této práce</a:t>
            </a:r>
            <a:r>
              <a:rPr lang="cs-CZ" sz="3800" dirty="0" smtClean="0">
                <a:solidFill>
                  <a:schemeClr val="tx1"/>
                </a:solidFill>
                <a:latin typeface="Arial" pitchFamily="34" charset="0"/>
                <a:cs typeface="Arial" pitchFamily="34" charset="0"/>
              </a:rPr>
              <a:t>.</a:t>
            </a:r>
            <a:endParaRPr lang="cs-CZ" sz="3800" dirty="0">
              <a:solidFill>
                <a:schemeClr val="tx1"/>
              </a:solidFill>
              <a:latin typeface="Arial" pitchFamily="34" charset="0"/>
              <a:cs typeface="Arial" pitchFamily="34" charset="0"/>
            </a:endParaRPr>
          </a:p>
          <a:p>
            <a:pPr>
              <a:defRPr/>
            </a:pPr>
            <a:r>
              <a:rPr lang="cs-CZ" sz="3800" dirty="0">
                <a:solidFill>
                  <a:schemeClr val="tx1"/>
                </a:solidFill>
                <a:latin typeface="Arial" pitchFamily="34" charset="0"/>
                <a:cs typeface="Arial" pitchFamily="34" charset="0"/>
              </a:rPr>
              <a:t>Škola: Základní škola Trávníky Otrokovice, příspěvková organizace</a:t>
            </a:r>
          </a:p>
          <a:p>
            <a:pPr>
              <a:defRPr/>
            </a:pPr>
            <a:r>
              <a:rPr lang="cs-CZ" sz="3800" dirty="0">
                <a:solidFill>
                  <a:schemeClr val="tx1"/>
                </a:solidFill>
                <a:latin typeface="Arial" pitchFamily="34" charset="0"/>
                <a:cs typeface="Arial" pitchFamily="34" charset="0"/>
              </a:rPr>
              <a:t>Číslo projektu: CZ.1.07/1.4.00/21.2637</a:t>
            </a:r>
          </a:p>
          <a:p>
            <a:pPr algn="l"/>
            <a:r>
              <a:rPr lang="cs-CZ" sz="3800" dirty="0" smtClean="0">
                <a:solidFill>
                  <a:schemeClr val="tx1"/>
                </a:solidFill>
                <a:latin typeface="Arial" pitchFamily="34" charset="0"/>
                <a:cs typeface="Arial" pitchFamily="34" charset="0"/>
              </a:rPr>
              <a:t>Název:		Slovesa</a:t>
            </a:r>
            <a:endParaRPr lang="cs-CZ" sz="3800" dirty="0" smtClean="0">
              <a:solidFill>
                <a:schemeClr val="tx1"/>
              </a:solidFill>
              <a:latin typeface="Arial" pitchFamily="34" charset="0"/>
              <a:cs typeface="Arial" pitchFamily="34" charset="0"/>
            </a:endParaRPr>
          </a:p>
          <a:p>
            <a:pPr algn="l"/>
            <a:r>
              <a:rPr lang="cs-CZ" sz="3800" dirty="0" smtClean="0">
                <a:solidFill>
                  <a:schemeClr val="tx1"/>
                </a:solidFill>
                <a:latin typeface="Arial" pitchFamily="34" charset="0"/>
                <a:cs typeface="Arial" pitchFamily="34" charset="0"/>
              </a:rPr>
              <a:t>Autor:		Mgr. Marcela Kašpárková</a:t>
            </a:r>
          </a:p>
          <a:p>
            <a:pPr algn="l"/>
            <a:r>
              <a:rPr lang="cs-CZ" sz="3800" dirty="0" smtClean="0">
                <a:solidFill>
                  <a:schemeClr val="tx1"/>
                </a:solidFill>
                <a:latin typeface="Arial" pitchFamily="34" charset="0"/>
                <a:cs typeface="Arial" pitchFamily="34" charset="0"/>
              </a:rPr>
              <a:t>Vytvořeno:		14. února 2012</a:t>
            </a:r>
          </a:p>
          <a:p>
            <a:pPr algn="l"/>
            <a:r>
              <a:rPr lang="cs-CZ" sz="3800" dirty="0" smtClean="0">
                <a:solidFill>
                  <a:schemeClr val="tx1"/>
                </a:solidFill>
                <a:latin typeface="Arial" pitchFamily="34" charset="0"/>
                <a:cs typeface="Arial" pitchFamily="34" charset="0"/>
              </a:rPr>
              <a:t>Ročník:		pátý</a:t>
            </a:r>
          </a:p>
          <a:p>
            <a:pPr algn="l"/>
            <a:r>
              <a:rPr lang="cs-CZ" sz="3800" dirty="0" smtClean="0">
                <a:solidFill>
                  <a:schemeClr val="tx1"/>
                </a:solidFill>
                <a:latin typeface="Arial" pitchFamily="34" charset="0"/>
                <a:cs typeface="Arial" pitchFamily="34" charset="0"/>
              </a:rPr>
              <a:t>Vzdělávací oblast:	Jazyk a jazyková komunikace</a:t>
            </a:r>
          </a:p>
          <a:p>
            <a:pPr algn="l"/>
            <a:r>
              <a:rPr lang="cs-CZ" sz="3800" dirty="0" smtClean="0">
                <a:solidFill>
                  <a:schemeClr val="tx1"/>
                </a:solidFill>
                <a:latin typeface="Arial" pitchFamily="34" charset="0"/>
                <a:cs typeface="Arial" pitchFamily="34" charset="0"/>
              </a:rPr>
              <a:t>Vzdělávací obor:	Český jazyk a literatura</a:t>
            </a:r>
          </a:p>
          <a:p>
            <a:pPr algn="l"/>
            <a:r>
              <a:rPr lang="cs-CZ" sz="3800" dirty="0" smtClean="0">
                <a:solidFill>
                  <a:schemeClr val="tx1"/>
                </a:solidFill>
                <a:latin typeface="Arial" pitchFamily="34" charset="0"/>
                <a:cs typeface="Arial" pitchFamily="34" charset="0"/>
              </a:rPr>
              <a:t>Tematický okruh:	Jazyková výchova</a:t>
            </a:r>
          </a:p>
          <a:p>
            <a:pPr algn="l"/>
            <a:r>
              <a:rPr lang="cs-CZ" sz="3800" dirty="0" smtClean="0">
                <a:solidFill>
                  <a:schemeClr val="tx1"/>
                </a:solidFill>
                <a:latin typeface="Arial" pitchFamily="34" charset="0"/>
                <a:cs typeface="Arial" pitchFamily="34" charset="0"/>
              </a:rPr>
              <a:t>Téma:		Slovesa I.</a:t>
            </a:r>
          </a:p>
          <a:p>
            <a:pPr algn="l"/>
            <a:r>
              <a:rPr lang="cs-CZ" sz="3800" dirty="0" smtClean="0">
                <a:solidFill>
                  <a:schemeClr val="tx1"/>
                </a:solidFill>
                <a:latin typeface="Arial" pitchFamily="34" charset="0"/>
                <a:cs typeface="Arial" pitchFamily="34" charset="0"/>
              </a:rPr>
              <a:t>Pomůcky:	notebook, dataprojektor, tabule, sešit, psací potřeby.</a:t>
            </a:r>
          </a:p>
          <a:p>
            <a:pPr algn="l"/>
            <a:r>
              <a:rPr lang="cs-CZ" sz="3800" dirty="0" smtClean="0">
                <a:solidFill>
                  <a:schemeClr val="tx1"/>
                </a:solidFill>
                <a:latin typeface="Arial" pitchFamily="34" charset="0"/>
                <a:cs typeface="Arial" pitchFamily="34" charset="0"/>
              </a:rPr>
              <a:t>Anotace: Učitel může materiál použít na seznámení s učivem, procvičování u interaktivní tabule nebo vytisknout a použít na testování.</a:t>
            </a:r>
          </a:p>
          <a:p>
            <a:pPr algn="l"/>
            <a:endParaRPr lang="cs-CZ" sz="3800" dirty="0" smtClean="0">
              <a:latin typeface="Arial" pitchFamily="34" charset="0"/>
              <a:cs typeface="Arial" pitchFamily="34" charset="0"/>
            </a:endParaRPr>
          </a:p>
          <a:p>
            <a:r>
              <a:rPr lang="cs-CZ" sz="3800" dirty="0">
                <a:solidFill>
                  <a:schemeClr val="tx1"/>
                </a:solidFill>
                <a:latin typeface="Arial" pitchFamily="34" charset="0"/>
                <a:cs typeface="Arial" pitchFamily="34" charset="0"/>
              </a:rPr>
              <a:t>Všechny objekty použité k vytvoření tohoto materiálu jsou součástí softwaru Microsoft® Office.</a:t>
            </a:r>
          </a:p>
          <a:p>
            <a:r>
              <a:rPr lang="cs-CZ" sz="3800" dirty="0" smtClean="0">
                <a:solidFill>
                  <a:schemeClr val="tx1"/>
                </a:solidFill>
                <a:latin typeface="Arial" pitchFamily="34" charset="0"/>
                <a:cs typeface="Arial" pitchFamily="34" charset="0"/>
              </a:rPr>
              <a:t>Texty </a:t>
            </a:r>
            <a:r>
              <a:rPr lang="cs-CZ" sz="3800" dirty="0">
                <a:solidFill>
                  <a:schemeClr val="tx1"/>
                </a:solidFill>
                <a:latin typeface="Arial" pitchFamily="34" charset="0"/>
                <a:cs typeface="Arial" pitchFamily="34" charset="0"/>
              </a:rPr>
              <a:t>jsou vlastní originální tvorbou autora</a:t>
            </a:r>
            <a:r>
              <a:rPr lang="cs-CZ" sz="3800" dirty="0" smtClean="0">
                <a:solidFill>
                  <a:schemeClr val="tx1"/>
                </a:solidFill>
                <a:latin typeface="Arial" pitchFamily="34" charset="0"/>
                <a:cs typeface="Arial" pitchFamily="34" charset="0"/>
              </a:rPr>
              <a:t>.</a:t>
            </a:r>
          </a:p>
          <a:p>
            <a:r>
              <a:rPr lang="cs-CZ" sz="3800" dirty="0" smtClean="0">
                <a:solidFill>
                  <a:schemeClr val="tx1"/>
                </a:solidFill>
                <a:latin typeface="Arial" pitchFamily="34" charset="0"/>
                <a:ea typeface="Calibri" pitchFamily="34" charset="0"/>
                <a:cs typeface="Arial" pitchFamily="34" charset="0"/>
              </a:rPr>
              <a:t>Materiál je určen pro bezplatné používání na všech typech škol a školských zařízeních. Jakékoliv další využití podléhá autorskému zákonu.</a:t>
            </a:r>
            <a:endParaRPr lang="cs-CZ" sz="3800" dirty="0" smtClean="0">
              <a:solidFill>
                <a:schemeClr val="tx1"/>
              </a:solidFill>
              <a:latin typeface="Arial" pitchFamily="34" charset="0"/>
              <a:cs typeface="Arial" pitchFamily="34" charset="0"/>
            </a:endParaRPr>
          </a:p>
          <a:p>
            <a:endParaRPr lang="cs-CZ" sz="3800" dirty="0">
              <a:solidFill>
                <a:schemeClr val="tx1"/>
              </a:solidFill>
            </a:endParaRPr>
          </a:p>
        </p:txBody>
      </p:sp>
      <p:pic>
        <p:nvPicPr>
          <p:cNvPr id="1026" name="Picture 2" descr="Y:\Loga.JPG"/>
          <p:cNvPicPr>
            <a:picLocks noChangeAspect="1" noChangeArrowheads="1"/>
          </p:cNvPicPr>
          <p:nvPr/>
        </p:nvPicPr>
        <p:blipFill>
          <a:blip r:embed="rId2" cstate="print"/>
          <a:srcRect/>
          <a:stretch>
            <a:fillRect/>
          </a:stretch>
        </p:blipFill>
        <p:spPr bwMode="auto">
          <a:xfrm>
            <a:off x="1763688" y="0"/>
            <a:ext cx="5781675" cy="1447800"/>
          </a:xfrm>
          <a:prstGeom prst="rect">
            <a:avLst/>
          </a:prstGeom>
          <a:noFill/>
        </p:spPr>
      </p:pic>
      <p:sp>
        <p:nvSpPr>
          <p:cNvPr id="2" name="Zástupný symbol pro zápatí 1"/>
          <p:cNvSpPr>
            <a:spLocks noGrp="1"/>
          </p:cNvSpPr>
          <p:nvPr>
            <p:ph type="ftr" sz="quarter" idx="11"/>
          </p:nvPr>
        </p:nvSpPr>
        <p:spPr>
          <a:xfrm>
            <a:off x="5940152" y="6309320"/>
            <a:ext cx="2194960" cy="360040"/>
          </a:xfrm>
        </p:spPr>
        <p:txBody>
          <a:bodyPr/>
          <a:lstStyle/>
          <a:p>
            <a:r>
              <a:rPr lang="cs-CZ" b="1" dirty="0" smtClean="0">
                <a:solidFill>
                  <a:schemeClr val="tx1"/>
                </a:solidFill>
              </a:rPr>
              <a:t>VY_32_INOVACE_12_16</a:t>
            </a:r>
            <a:endParaRPr lang="cs-CZ" b="1" dirty="0">
              <a:solidFill>
                <a:schemeClr val="tx1"/>
              </a:solidFill>
            </a:endParaRPr>
          </a:p>
        </p:txBody>
      </p:sp>
    </p:spTree>
    <p:extLst>
      <p:ext uri="{BB962C8B-B14F-4D97-AF65-F5344CB8AC3E}">
        <p14:creationId xmlns:p14="http://schemas.microsoft.com/office/powerpoint/2010/main" val="28539260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672</TotalTime>
  <Words>555</Words>
  <Application>Microsoft Office PowerPoint</Application>
  <PresentationFormat>Předvádění na obrazovce (4:3)</PresentationFormat>
  <Paragraphs>108</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Austin</vt:lpstr>
      <vt:lpstr>SLOVESA</vt:lpstr>
      <vt:lpstr>SLOVESA</vt:lpstr>
      <vt:lpstr>Tvořte slovesa, která vyjadřují, že se změnil stav:</vt:lpstr>
      <vt:lpstr>SLOVESNÝ   TVAR </vt:lpstr>
      <vt:lpstr>Slovesa ve tvaru určitém převeď do neurčitého a slovesa ve tvaru neurčitém do tvaru určitého:</vt:lpstr>
      <vt:lpstr>SLOVESNÝ   TVAR</vt:lpstr>
      <vt:lpstr>Urči slovesný tvar v následujících větách (vypiš do sešitu, rozděl do dvou sloupců):</vt:lpstr>
      <vt:lpstr>SLOVESNÁ   OSOBA   A   ČÍSLO Slovesnou osobu označujeme osobními zájmeny.</vt:lpstr>
      <vt:lpstr>Urči osobu a číslo u sloves:</vt:lpstr>
      <vt:lpstr>SLOVESA   MOHOU   VYJADŘOVAT   TROJÍ   ČAS:</vt:lpstr>
      <vt:lpstr>Urči čas u sloves ve větách:</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SLOVESA</dc:title>
  <dc:creator>kasparkova</dc:creator>
  <cp:lastModifiedBy>hornakova</cp:lastModifiedBy>
  <cp:revision>37</cp:revision>
  <dcterms:created xsi:type="dcterms:W3CDTF">2012-02-22T16:43:44Z</dcterms:created>
  <dcterms:modified xsi:type="dcterms:W3CDTF">2013-06-23T19:07:44Z</dcterms:modified>
</cp:coreProperties>
</file>