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804" y="-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DBEA3E-C27F-4144-85E0-D9454C80EB41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71DEE7-338D-4AE0-883C-61ED8F8A8B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1591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1C322-5B11-4C30-AFF7-613255E56749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0717-942D-4E5C-A77E-63E4436CD1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5252D-E935-4DBE-9F28-CA024BFCBDCE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0717-942D-4E5C-A77E-63E4436CD1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5018F-E5F4-42AD-8BBF-95D322306E4B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0717-942D-4E5C-A77E-63E4436CD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EDFDA-7877-4D3B-AF5E-AFF5F16DF415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0717-942D-4E5C-A77E-63E4436CD1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D7404-6C0B-4305-B686-6E2A7DD71175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0717-942D-4E5C-A77E-63E4436CD1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5AF3A-FA30-44F5-9A59-A8C5C9AFAC50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0717-942D-4E5C-A77E-63E4436CD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811BB-DBAB-48E4-A5FA-10464B31E298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0717-942D-4E5C-A77E-63E4436CD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230DF-DF98-4C14-BA92-931D1C79BAFF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0717-942D-4E5C-A77E-63E4436CD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E5664-5BF5-4BD8-8E46-AFAC3D4715E8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0717-942D-4E5C-A77E-63E4436CD1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5627-B910-4D0F-B08C-49525BBD16FA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0717-942D-4E5C-A77E-63E4436CD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D0D3E-22F8-45D3-BAA1-538F1FDA8C21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20717-942D-4E5C-A77E-63E4436CD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5DAED17-D61D-4C00-B4E1-22E36E33FCDB}" type="datetime1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/>
              <a:t>VY_32_INOVACE_13_16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7720717-942D-4E5C-A77E-63E4436CD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484784"/>
            <a:ext cx="7488832" cy="4536504"/>
          </a:xfrm>
        </p:spPr>
        <p:txBody>
          <a:bodyPr>
            <a:normAutofit lnSpcReduction="10000"/>
          </a:bodyPr>
          <a:lstStyle/>
          <a:p>
            <a:pPr marL="45720" indent="0">
              <a:buNone/>
              <a:defRPr/>
            </a:pP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Tato práce je šířena pod licencí CC BY-SA 3.0. Odkazy a citace jsou platné </a:t>
            </a: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 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datu vytvoření této práce</a:t>
            </a: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  <a:defRPr/>
            </a:pP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Škola: Základní škola Trávníky Otrokovice, příspěvková organizace</a:t>
            </a:r>
          </a:p>
          <a:p>
            <a:pPr marL="45720" indent="0">
              <a:buNone/>
              <a:defRPr/>
            </a:pP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CZ.1.07/1.4.00/21.2637</a:t>
            </a:r>
            <a:endParaRPr lang="cs-CZ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spcAft>
                <a:spcPts val="0"/>
              </a:spcAft>
              <a:buClrTx/>
              <a:buSzTx/>
              <a:buNone/>
            </a:pP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Autor:		 Mgr. Marcela Kašpárková</a:t>
            </a:r>
          </a:p>
          <a:p>
            <a:pPr marL="0" lvl="0" indent="0">
              <a:spcAft>
                <a:spcPts val="0"/>
              </a:spcAft>
              <a:buClrTx/>
              <a:buSzTx/>
              <a:buNone/>
            </a:pP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Název: 		Slovesa II.</a:t>
            </a:r>
            <a:endParaRPr lang="cs-CZ" sz="1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spcAft>
                <a:spcPts val="0"/>
              </a:spcAft>
              <a:buClrTx/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Vytvořeno</a:t>
            </a: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		17. února 2012</a:t>
            </a:r>
            <a:endParaRPr lang="cs-CZ" sz="1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spcAft>
                <a:spcPts val="0"/>
              </a:spcAft>
              <a:buClrTx/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		pátý</a:t>
            </a:r>
            <a:endParaRPr lang="cs-CZ" sz="1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spcAft>
                <a:spcPts val="0"/>
              </a:spcAft>
              <a:buClrTx/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Vzdělávací oblast</a:t>
            </a: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	Jazyk a jazyková komunikace</a:t>
            </a:r>
            <a:endParaRPr lang="cs-CZ" sz="1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spcAft>
                <a:spcPts val="0"/>
              </a:spcAft>
              <a:buClrTx/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Vzdělávací obor</a:t>
            </a: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	Český jazyk a literatura</a:t>
            </a:r>
            <a:endParaRPr lang="cs-CZ" sz="1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spcAft>
                <a:spcPts val="0"/>
              </a:spcAft>
              <a:buClrTx/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Tematický okruh</a:t>
            </a: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	Jazyková výchova</a:t>
            </a:r>
            <a:endParaRPr lang="cs-CZ" sz="1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spcAft>
                <a:spcPts val="0"/>
              </a:spcAft>
              <a:buClrTx/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Téma</a:t>
            </a: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		Slovesa II.</a:t>
            </a:r>
            <a:endParaRPr lang="cs-CZ" sz="1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spcAft>
                <a:spcPts val="0"/>
              </a:spcAft>
              <a:buClrTx/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Pomůcky</a:t>
            </a: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	 dataprojektor, notebook, interaktivní tabule, sešit, psací potřeby.</a:t>
            </a:r>
            <a:endParaRPr lang="cs-CZ" sz="1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spcAft>
                <a:spcPts val="0"/>
              </a:spcAft>
              <a:buClrTx/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 Učitel může použít na opakování a procvičování u interaktivní tabule nebo vytisknout některá cvičení  a použít na testování žáků.</a:t>
            </a:r>
          </a:p>
          <a:p>
            <a:pPr marL="0" indent="0">
              <a:spcAft>
                <a:spcPts val="0"/>
              </a:spcAft>
              <a:buClrTx/>
              <a:buSzTx/>
              <a:buNone/>
            </a:pP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Texty jsou vlastní originální tvorbou autora</a:t>
            </a: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spcAft>
                <a:spcPts val="0"/>
              </a:spcAft>
              <a:buClrTx/>
              <a:buSzTx/>
              <a:buNone/>
            </a:pP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zákonu.</a:t>
            </a:r>
            <a:endParaRPr lang="cs-CZ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Aft>
                <a:spcPts val="0"/>
              </a:spcAft>
              <a:buClrTx/>
              <a:buSzTx/>
              <a:buNone/>
            </a:pPr>
            <a:endParaRPr lang="cs-CZ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spcAft>
                <a:spcPts val="0"/>
              </a:spcAft>
              <a:buClrTx/>
              <a:buSzTx/>
              <a:buNone/>
            </a:pPr>
            <a:endParaRPr lang="cs-CZ" sz="1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32656"/>
            <a:ext cx="4176464" cy="1040317"/>
          </a:xfrm>
          <a:prstGeom prst="rect">
            <a:avLst/>
          </a:prstGeo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02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5. ročník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SLOVESA  II.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0391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692696"/>
            <a:ext cx="6400800" cy="5472608"/>
          </a:xfrm>
        </p:spPr>
        <p:txBody>
          <a:bodyPr>
            <a:normAutofit fontScale="70000" lnSpcReduction="20000"/>
          </a:bodyPr>
          <a:lstStyle/>
          <a:p>
            <a:r>
              <a:rPr lang="cs-CZ" sz="36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SLOVESA   MOHOU   VYJADŘOVAT   TROJÍ </a:t>
            </a:r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ČAS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6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1. ČAS   MINULÝ</a:t>
            </a:r>
          </a:p>
          <a:p>
            <a:pPr marL="68580" indent="0">
              <a:buNone/>
            </a:pPr>
            <a:r>
              <a:rPr lang="cs-CZ" sz="3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Kluci hráli na hřišti fotbal</a:t>
            </a:r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68580" indent="0">
              <a:buNone/>
            </a:pP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2. ČAS   PŘÍTOMNÝ</a:t>
            </a:r>
          </a:p>
          <a:p>
            <a:pPr marL="68580" indent="0">
              <a:buNone/>
            </a:pPr>
            <a:r>
              <a:rPr lang="cs-CZ" sz="3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Děvčata raději hrají vybíjenou.</a:t>
            </a:r>
          </a:p>
          <a:p>
            <a:pPr marL="68580" indent="0">
              <a:buNone/>
            </a:pP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3. ČAS   BUDOUCÍ</a:t>
            </a:r>
          </a:p>
          <a:p>
            <a:pPr marL="68580" indent="0">
              <a:buNone/>
            </a:pPr>
            <a:r>
              <a:rPr lang="cs-CZ" sz="3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Všechny děti budou hrát přehazovanou.</a:t>
            </a:r>
          </a:p>
          <a:p>
            <a:pPr marL="68580" indent="0">
              <a:buNone/>
            </a:pPr>
            <a:r>
              <a:rPr lang="cs-CZ" sz="3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Všechny děti si zahrají přehazovanou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2142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90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64704"/>
            <a:ext cx="6728535" cy="1143000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ČAS   PŘÍTOMNÝ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2060848"/>
            <a:ext cx="6741368" cy="4104456"/>
          </a:xfrm>
        </p:spPr>
        <p:txBody>
          <a:bodyPr/>
          <a:lstStyle/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Slovesa v čase přítomném mají ve všech osobách tvary jednoduché. 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osobních koncovkách přítomného času píšeme vždy </a:t>
            </a:r>
            <a:r>
              <a:rPr lang="cs-CZ" sz="28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i/í.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Př.:  cvič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m, koup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š, snáš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nos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me, krm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te, přihlás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352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7920879" cy="720080"/>
          </a:xfrm>
        </p:spPr>
        <p:txBody>
          <a:bodyPr/>
          <a:lstStyle/>
          <a:p>
            <a:pPr algn="l"/>
            <a:r>
              <a:rPr lang="cs-CZ" sz="28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Doplň osobní koncovky přítomného času: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1700808"/>
            <a:ext cx="7101408" cy="3960440"/>
          </a:xfrm>
        </p:spPr>
        <p:txBody>
          <a:bodyPr/>
          <a:lstStyle/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Lvice krm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__svá 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mláďata. </a:t>
            </a:r>
            <a:r>
              <a:rPr lang="cs-CZ" sz="28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Nelíb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se mi nevlídné počasí. </a:t>
            </a:r>
            <a:r>
              <a:rPr lang="cs-CZ" sz="28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Omluv__š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mě učiteli? </a:t>
            </a:r>
            <a:r>
              <a:rPr lang="cs-CZ" sz="28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Navštív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__m tě brzy. Pavel bal__ dárek pro Lídu. Seznám__</a:t>
            </a:r>
            <a:r>
              <a:rPr lang="cs-CZ" sz="28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me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se s pravidly. </a:t>
            </a:r>
            <a:r>
              <a:rPr lang="cs-CZ" sz="28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Vyžehl__š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mi košili? Zmiz__ ta skvrna? </a:t>
            </a:r>
            <a:r>
              <a:rPr lang="cs-CZ" sz="28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Um__š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anglicky? </a:t>
            </a:r>
            <a:r>
              <a:rPr lang="cs-CZ" sz="28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Koup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</a:t>
            </a:r>
            <a:r>
              <a:rPr lang="cs-CZ" sz="28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te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mi lístek? </a:t>
            </a:r>
            <a:r>
              <a:rPr lang="cs-CZ" sz="28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Zkus__š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slepit rozbitý talíř? Rádi se voz__</a:t>
            </a:r>
            <a:r>
              <a:rPr lang="cs-CZ" sz="28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me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rychlým autem.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03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620688"/>
            <a:ext cx="7272807" cy="936104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ČAS   MINULÝ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1844824"/>
            <a:ext cx="7192888" cy="4392488"/>
          </a:xfrm>
        </p:spPr>
        <p:txBody>
          <a:bodyPr>
            <a:normAutofit/>
          </a:bodyPr>
          <a:lstStyle/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Slovesa v čase minulém mají složený slovesný tvar.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Slovesné tvary zakončené na -l,-la, -</a:t>
            </a:r>
            <a:r>
              <a:rPr lang="cs-CZ" sz="28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8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-</a:t>
            </a:r>
            <a:r>
              <a:rPr lang="cs-CZ" sz="28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ly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-la se nazývají </a:t>
            </a:r>
            <a:r>
              <a:rPr lang="cs-CZ" sz="2800" dirty="0">
                <a:solidFill>
                  <a:srgbClr val="94C600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příčestí činné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Tvary minulého času jsou složeny z </a:t>
            </a:r>
            <a:r>
              <a:rPr lang="cs-CZ" sz="24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příčestí činného 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z </a:t>
            </a:r>
            <a:r>
              <a:rPr lang="cs-CZ" sz="2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přítomného času pomocného slovesa být 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četl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jsem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).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POZOR! </a:t>
            </a:r>
            <a:r>
              <a:rPr lang="cs-CZ" sz="2800" dirty="0">
                <a:solidFill>
                  <a:srgbClr val="94C600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Zvratná slovesa ve 2.os.č.j. mají tvar – vrátil </a:t>
            </a:r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ses</a:t>
            </a:r>
            <a:r>
              <a:rPr lang="cs-CZ" sz="2800" dirty="0">
                <a:solidFill>
                  <a:srgbClr val="94C600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, sbalil </a:t>
            </a:r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sis</a:t>
            </a:r>
            <a:r>
              <a:rPr lang="cs-CZ" sz="2800" dirty="0">
                <a:solidFill>
                  <a:srgbClr val="94C600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0866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75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2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75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622233" cy="648072"/>
          </a:xfrm>
        </p:spPr>
        <p:txBody>
          <a:bodyPr/>
          <a:lstStyle/>
          <a:p>
            <a:pPr algn="l"/>
            <a:r>
              <a:rPr lang="cs-CZ" sz="2400" b="0" dirty="0">
                <a:solidFill>
                  <a:srgbClr val="7030A0"/>
                </a:solidFill>
                <a:effectLst/>
                <a:latin typeface="Arial" pitchFamily="34" charset="0"/>
                <a:cs typeface="Arial" pitchFamily="34" charset="0"/>
              </a:rPr>
              <a:t>K příčestí činnému doplň náležitý tvar slovesa být: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2132856"/>
            <a:ext cx="6957392" cy="3960440"/>
          </a:xfrm>
        </p:spPr>
        <p:txBody>
          <a:bodyPr>
            <a:normAutofit lnSpcReduction="10000"/>
          </a:bodyPr>
          <a:lstStyle/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Vrátil _____ (1. j.) už všechno. Rozbili  _____ (2.mn.) to zrcadlo? Odjel ______ (2.j.) včera večer? Upletla______ (2.mn.) vnučce pěkné ponožky. Kam ______ (2.j.) to dal? Vynechali _____ (1.mn.) ve cvičení dvě slova. Závodili _______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(1.mn.) v běhu.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9327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25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04664"/>
            <a:ext cx="6512511" cy="648072"/>
          </a:xfrm>
        </p:spPr>
        <p:txBody>
          <a:bodyPr/>
          <a:lstStyle/>
          <a:p>
            <a:pPr algn="l"/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ČAS   BUDOUCÍ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2204864"/>
            <a:ext cx="6885384" cy="3816424"/>
          </a:xfrm>
        </p:spPr>
        <p:txBody>
          <a:bodyPr/>
          <a:lstStyle/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Budoucí čas lze vyjádřit dvěma způsoby: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1. složený tvar slovesa </a:t>
            </a:r>
            <a:r>
              <a:rPr lang="cs-CZ" sz="2800" dirty="0">
                <a:solidFill>
                  <a:srgbClr val="94C600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skládá se 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z pomocného slovesa být a z infinitivu 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významového slovesa.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2. jednoduchý tvar slovesa 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svým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přítomným tvarem vyjadřují čas</a:t>
            </a:r>
          </a:p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budoucí.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57199" y="6172200"/>
            <a:ext cx="1810545" cy="365125"/>
          </a:xfrm>
        </p:spPr>
        <p:txBody>
          <a:bodyPr/>
          <a:lstStyle/>
          <a:p>
            <a:r>
              <a:rPr lang="cs-CZ" dirty="0" smtClean="0"/>
              <a:t>VY_32_INOVACE_13_16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6672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47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5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5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25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375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625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2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5" y="548680"/>
            <a:ext cx="6696743" cy="864096"/>
          </a:xfrm>
        </p:spPr>
        <p:txBody>
          <a:bodyPr/>
          <a:lstStyle/>
          <a:p>
            <a:pPr algn="l"/>
            <a:r>
              <a:rPr lang="cs-CZ" sz="2800" b="0" dirty="0">
                <a:solidFill>
                  <a:srgbClr val="7030A0"/>
                </a:solidFill>
                <a:effectLst/>
                <a:latin typeface="Arial" pitchFamily="34" charset="0"/>
                <a:cs typeface="Arial" pitchFamily="34" charset="0"/>
              </a:rPr>
              <a:t>Převeďte věty do budoucího času: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1772816"/>
            <a:ext cx="6669360" cy="4176464"/>
          </a:xfrm>
        </p:spPr>
        <p:txBody>
          <a:bodyPr>
            <a:normAutofit/>
          </a:bodyPr>
          <a:lstStyle/>
          <a:p>
            <a:pPr marL="68580" lvl="0" indent="0">
              <a:spcAft>
                <a:spcPts val="0"/>
              </a:spcAft>
              <a:buClr>
                <a:srgbClr val="94C600"/>
              </a:buClr>
              <a:buSzPct val="76000"/>
              <a:buNone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Žáci viděli na výstavě korunovační klenoty. Děti se dívaly na večerníček. Dva orli letěli vysoko nad úzkým kaňonem. Jarní záplavy napáchaly mnoho škod. V dobrodružných příbězích jsme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nacházeli 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napětí. Herci hráli scény ze starých řeckých bájí. Máma dodržela slib a mohli jsme jít do kina.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0175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16" presetClass="entr" presetSubtype="37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7" y="548680"/>
            <a:ext cx="6840760" cy="64807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Způsob</a:t>
            </a:r>
            <a:endParaRPr lang="cs-CZ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1844824"/>
            <a:ext cx="6813376" cy="4536504"/>
          </a:xfrm>
        </p:spPr>
        <p:txBody>
          <a:bodyPr/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Oznamovací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– slovesa vyjadřují děj, který se  </a:t>
            </a:r>
          </a:p>
          <a:p>
            <a:pPr lvl="6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uskutečnil, uskutečňuje nebo uskuteční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6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Rozkazovací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-  slovesa vyjadřují děj, který má nebo</a:t>
            </a:r>
          </a:p>
          <a:p>
            <a:pPr lvl="6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nemá někdo uskutečnit. Je to rozkaz,</a:t>
            </a:r>
          </a:p>
          <a:p>
            <a:pPr lvl="6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zákaz nebo prosba. Nevyjadřují čas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6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Podmiňovací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- slovesa vyjadřují děj, který by se mohl </a:t>
            </a:r>
          </a:p>
          <a:p>
            <a:pPr lvl="6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uskutečnit.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3656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75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25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5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75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7" y="620688"/>
            <a:ext cx="6912767" cy="72008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Urči slovesný způsob</a:t>
            </a:r>
            <a:endParaRPr lang="cs-CZ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2204864"/>
            <a:ext cx="7200800" cy="3456384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Řekli byste, sedni si, zpomalili, zastihla by, smály se.</a:t>
            </a:r>
          </a:p>
          <a:p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Vlezou, uložili bychom si, probíráme, vysvětlil bych.</a:t>
            </a:r>
          </a:p>
          <a:p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Namaž si, nosí, přečetl bys, nachystáme si, utíkejme.</a:t>
            </a:r>
          </a:p>
          <a:p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Nezapomněli jste, všímej si, slíbili by, vystupujte.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VY_32_INOVACE_13_16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5112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93</TotalTime>
  <Words>544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Snímek 1</vt:lpstr>
      <vt:lpstr>SLOVESA  II.</vt:lpstr>
      <vt:lpstr>Snímek 3</vt:lpstr>
      <vt:lpstr>ČAS   PŘÍTOMNÝ</vt:lpstr>
      <vt:lpstr>Doplň osobní koncovky přítomného času:</vt:lpstr>
      <vt:lpstr>ČAS   MINULÝ</vt:lpstr>
      <vt:lpstr>K příčestí činnému doplň náležitý tvar slovesa být:</vt:lpstr>
      <vt:lpstr>ČAS   BUDOUCÍ</vt:lpstr>
      <vt:lpstr>Převeďte věty do budoucího času:</vt:lpstr>
      <vt:lpstr>Způsob</vt:lpstr>
      <vt:lpstr>Urči slovesný způsob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 II.</dc:title>
  <dc:creator>kasparkova</dc:creator>
  <cp:lastModifiedBy>Dum</cp:lastModifiedBy>
  <cp:revision>17</cp:revision>
  <dcterms:created xsi:type="dcterms:W3CDTF">2012-04-09T16:28:29Z</dcterms:created>
  <dcterms:modified xsi:type="dcterms:W3CDTF">2013-06-23T19:20:29Z</dcterms:modified>
</cp:coreProperties>
</file>