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1"/>
  </p:notesMasterIdLst>
  <p:sldIdLst>
    <p:sldId id="256" r:id="rId2"/>
    <p:sldId id="257" r:id="rId3"/>
    <p:sldId id="264" r:id="rId4"/>
    <p:sldId id="258" r:id="rId5"/>
    <p:sldId id="263" r:id="rId6"/>
    <p:sldId id="260" r:id="rId7"/>
    <p:sldId id="259" r:id="rId8"/>
    <p:sldId id="262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960" y="3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D04EAB0-A4C2-4A01-93B1-0C5111670F68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7517AC3-BB96-4DAF-AF61-034850C91A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288572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02AA24-C8F3-4F48-BB61-EFC2578FE20D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VY_32_INOVACE_14_16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E8E0B0-19E9-4C15-B617-825880F1EDF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A41D62-B08D-480E-BC30-C31691558B47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VY_32_INOVACE_14_16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E8E0B0-19E9-4C15-B617-825880F1EDF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F7F668-34CC-4680-9127-5A3A0AC9E5D6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VY_32_INOVACE_14_16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E8E0B0-19E9-4C15-B617-825880F1ED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32CE5F-7A5A-404A-A75C-9672F1178F53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VY_32_INOVACE_14_16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E8E0B0-19E9-4C15-B617-825880F1EDF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41D0DE-C77A-49D9-9541-C8CDE2DB4670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VY_32_INOVACE_14_16</a:t>
            </a: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E8E0B0-19E9-4C15-B617-825880F1EDF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E188B8-9429-4C03-947B-AFDCBF834318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VY_32_INOVACE_14_16</a:t>
            </a: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E8E0B0-19E9-4C15-B617-825880F1ED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1E511-4258-4FAB-B1FD-A6CC3777AA1E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VY_32_INOVACE_14_16</a:t>
            </a: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E8E0B0-19E9-4C15-B617-825880F1ED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C698CB-3788-47BB-9466-2001FBE8BE61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VY_32_INOVACE_14_16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E8E0B0-19E9-4C15-B617-825880F1ED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1FF999-5ED5-467D-B4E6-D03374BAA164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VY_32_INOVACE_14_16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E8E0B0-19E9-4C15-B617-825880F1EDF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E6368B-4009-4042-AF76-098F1DAC5265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VY_32_INOVACE_14_16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E8E0B0-19E9-4C15-B617-825880F1ED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9EF37E-BD6E-442C-84DD-BDF27191CC3A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VY_32_INOVACE_14_16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E8E0B0-19E9-4C15-B617-825880F1ED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F06F1451-A97D-4B81-9151-AB0F75EDFA69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r>
              <a:rPr lang="cs-CZ" smtClean="0"/>
              <a:t>VY_32_INOVACE_14_16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7E8E0B0-19E9-4C15-B617-825880F1EDF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iming>
    <p:tnLst>
      <p:par>
        <p:cTn id="1" dur="indefinite" restart="never" nodeType="tmRoot"/>
      </p:par>
    </p:tnLst>
  </p:timing>
  <p:hf sldNum="0" hdr="0" dt="0"/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6.wmf"/><Relationship Id="rId5" Type="http://schemas.openxmlformats.org/officeDocument/2006/relationships/image" Target="../media/image15.wmf"/><Relationship Id="rId4" Type="http://schemas.openxmlformats.org/officeDocument/2006/relationships/image" Target="../media/image14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86691" y="2060849"/>
            <a:ext cx="7315200" cy="4603188"/>
          </a:xfrm>
        </p:spPr>
        <p:txBody>
          <a:bodyPr>
            <a:noAutofit/>
          </a:bodyPr>
          <a:lstStyle/>
          <a:p>
            <a:pPr algn="l"/>
            <a:r>
              <a:rPr lang="cs-CZ" sz="1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Škola: 		Základní škola Trávníky Otrokovice, příspěvková organizace</a:t>
            </a:r>
            <a:br>
              <a:rPr lang="cs-CZ" sz="1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1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Číslo projektu: 	CZ.1.07/1.4.00/21.2637</a:t>
            </a:r>
            <a:br>
              <a:rPr lang="cs-CZ" sz="1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1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Název výukového materiálu: Přídavná jména</a:t>
            </a:r>
            <a:br>
              <a:rPr lang="cs-CZ" sz="1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1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Autor:		Mgr. Marcela Kašpárková</a:t>
            </a:r>
            <a:br>
              <a:rPr lang="cs-CZ" sz="1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1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Vytvořeno:		16. února 2013</a:t>
            </a:r>
            <a:br>
              <a:rPr lang="cs-CZ" sz="1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1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Ročník:		pátý</a:t>
            </a:r>
            <a:br>
              <a:rPr lang="cs-CZ" sz="1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1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Vzdělávací oblast:	Jazyk a jazyková komunikace</a:t>
            </a:r>
            <a:br>
              <a:rPr lang="cs-CZ" sz="1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1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Vzdělávací obor:	Český jazyk a literatura</a:t>
            </a:r>
            <a:br>
              <a:rPr lang="cs-CZ" sz="1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1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Tematický okruh:	Jazyková výchova</a:t>
            </a:r>
            <a:br>
              <a:rPr lang="cs-CZ" sz="1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1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Téma:		Význam slov</a:t>
            </a:r>
            <a:br>
              <a:rPr lang="cs-CZ" sz="1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1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Pomůcky:		notebook, dataprojektor, tabule,  papíry, 				psací potřeby</a:t>
            </a:r>
            <a:br>
              <a:rPr lang="cs-CZ" sz="1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1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Anotace: Učitel může promítat na tabuli a žáci doplňují nebo může vytisknout  jednotlivé listy a použít jako test.</a:t>
            </a:r>
            <a:br>
              <a:rPr lang="cs-CZ" sz="1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1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Texty jsou vlastní originální tvorbou autora.</a:t>
            </a:r>
            <a:br>
              <a:rPr lang="cs-CZ" sz="1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1400" dirty="0" smtClean="0">
                <a:solidFill>
                  <a:schemeClr val="tx1"/>
                </a:solidFill>
                <a:latin typeface="Arial" pitchFamily="34" charset="0"/>
                <a:ea typeface="Calibri" pitchFamily="34" charset="0"/>
                <a:cs typeface="Arial" pitchFamily="34" charset="0"/>
              </a:rPr>
              <a:t>Materiál je určen pro bezplatné používání na všech typech škol a školských zařízeních. Jakékoliv další využití podléhá autorskému zákonu</a:t>
            </a:r>
            <a:r>
              <a:rPr lang="cs-CZ" sz="1200" dirty="0" smtClean="0">
                <a:solidFill>
                  <a:schemeClr val="tx1"/>
                </a:solidFill>
                <a:latin typeface="Arial" pitchFamily="34" charset="0"/>
                <a:ea typeface="Calibri" pitchFamily="34" charset="0"/>
                <a:cs typeface="Arial" pitchFamily="34" charset="0"/>
              </a:rPr>
              <a:t>.</a:t>
            </a:r>
            <a:r>
              <a:rPr lang="cs-CZ" sz="1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1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endParaRPr lang="cs-CZ" sz="1200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512" y="1484784"/>
            <a:ext cx="8362329" cy="4891933"/>
          </a:xfrm>
        </p:spPr>
        <p:txBody>
          <a:bodyPr>
            <a:normAutofit/>
          </a:bodyPr>
          <a:lstStyle/>
          <a:p>
            <a:pPr lvl="0"/>
            <a:r>
              <a:rPr lang="cs-CZ" sz="1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Tato práce je šířena pod licencí CC BY-SA 3.0. Odkazy a citace </a:t>
            </a:r>
            <a:r>
              <a:rPr lang="cs-CZ" sz="1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jsou platné k </a:t>
            </a:r>
            <a:br>
              <a:rPr lang="cs-CZ" sz="1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datu vytvoření </a:t>
            </a:r>
            <a:r>
              <a:rPr lang="cs-CZ" sz="1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této práce</a:t>
            </a:r>
            <a:r>
              <a:rPr lang="cs-CZ" sz="1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.</a:t>
            </a:r>
            <a:r>
              <a:rPr lang="cs-CZ" sz="1600" dirty="0" smtClean="0">
                <a:latin typeface="Calibri" pitchFamily="34" charset="0"/>
                <a:cs typeface="Times New Roman" pitchFamily="18" charset="0"/>
              </a:rPr>
              <a:t/>
            </a:r>
            <a:br>
              <a:rPr lang="cs-CZ" sz="1600" dirty="0" smtClean="0">
                <a:latin typeface="Calibri" pitchFamily="34" charset="0"/>
                <a:cs typeface="Times New Roman" pitchFamily="18" charset="0"/>
              </a:rPr>
            </a:br>
            <a:r>
              <a:rPr lang="cs-CZ" sz="1600" dirty="0" smtClean="0">
                <a:latin typeface="Calibri" pitchFamily="34" charset="0"/>
                <a:cs typeface="Times New Roman" pitchFamily="18" charset="0"/>
              </a:rPr>
              <a:t/>
            </a:r>
            <a:br>
              <a:rPr lang="cs-CZ" sz="1600" dirty="0" smtClean="0">
                <a:latin typeface="Calibri" pitchFamily="34" charset="0"/>
                <a:cs typeface="Times New Roman" pitchFamily="18" charset="0"/>
              </a:rPr>
            </a:br>
            <a:r>
              <a:rPr lang="cs-CZ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/>
            </a:r>
            <a:br>
              <a:rPr lang="cs-CZ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</a:br>
            <a:endParaRPr lang="cs-CZ" dirty="0"/>
          </a:p>
        </p:txBody>
      </p:sp>
      <p:pic>
        <p:nvPicPr>
          <p:cNvPr id="4" name="Picture 2" descr="Y:\Log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0"/>
            <a:ext cx="5781675" cy="1447800"/>
          </a:xfrm>
          <a:prstGeom prst="rect">
            <a:avLst/>
          </a:prstGeom>
          <a:noFill/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VY_32_INOVACE_14_16</a:t>
            </a:r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95536" y="5733256"/>
            <a:ext cx="8280920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            Všechny </a:t>
            </a:r>
            <a:r>
              <a:rPr lang="cs-CZ" sz="14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použité k vytvoření tohoto materiálu jsou součástí softwaru Microsoft</a:t>
            </a:r>
            <a:r>
              <a:rPr lang="cs-CZ" sz="1400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®</a:t>
            </a:r>
            <a:r>
              <a:rPr lang="cs-CZ" sz="14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Office.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29725350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983673" y="548680"/>
            <a:ext cx="7322128" cy="1280120"/>
          </a:xfrm>
        </p:spPr>
        <p:txBody>
          <a:bodyPr/>
          <a:lstStyle/>
          <a:p>
            <a:pPr marL="0" indent="0" algn="ctr">
              <a:buNone/>
            </a:pPr>
            <a:r>
              <a:rPr lang="cs-CZ" sz="3200" dirty="0" smtClean="0"/>
              <a:t>Slova</a:t>
            </a:r>
            <a:br>
              <a:rPr lang="cs-CZ" sz="3200" dirty="0" smtClean="0"/>
            </a:br>
            <a:r>
              <a:rPr lang="cs-CZ" sz="3200" dirty="0"/>
              <a:t>n</a:t>
            </a:r>
            <a:r>
              <a:rPr lang="cs-CZ" sz="3200" dirty="0" smtClean="0"/>
              <a:t>adřazená              podřazená</a:t>
            </a:r>
            <a:endParaRPr lang="cs-CZ" sz="3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>
          <a:xfrm>
            <a:off x="755576" y="2348880"/>
            <a:ext cx="3666636" cy="3967901"/>
          </a:xfrm>
        </p:spPr>
        <p:txBody>
          <a:bodyPr>
            <a:normAutofit lnSpcReduction="10000"/>
          </a:bodyPr>
          <a:lstStyle/>
          <a:p>
            <a:pPr marL="45720" indent="0">
              <a:buNone/>
            </a:pPr>
            <a:r>
              <a:rPr lang="cs-CZ" sz="2400" dirty="0" smtClean="0"/>
              <a:t>Napiš slovo nadřazené:</a:t>
            </a:r>
          </a:p>
          <a:p>
            <a:pPr marL="45720" indent="0">
              <a:buNone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-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mléko, čaj, káva, džus, voda,   pivo</a:t>
            </a:r>
          </a:p>
          <a:p>
            <a:pPr marL="45720" indent="0">
              <a:buNone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- lípa, bříza, topol, dub, hrušeň</a:t>
            </a:r>
          </a:p>
          <a:p>
            <a:pPr marL="45720" indent="0">
              <a:buNone/>
            </a:pPr>
            <a:r>
              <a:rPr lang="cs-CZ" sz="1800" dirty="0">
                <a:latin typeface="Arial" pitchFamily="34" charset="0"/>
                <a:cs typeface="Arial" pitchFamily="34" charset="0"/>
              </a:rPr>
              <a:t>-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 pouzdro, učebnice, sešit,   aktovka</a:t>
            </a:r>
          </a:p>
          <a:p>
            <a:pPr marL="45720" indent="0">
              <a:buNone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- český jazyk, </a:t>
            </a:r>
            <a:r>
              <a:rPr lang="cs-CZ" sz="1800" dirty="0" err="1" smtClean="0">
                <a:latin typeface="Arial" pitchFamily="34" charset="0"/>
                <a:cs typeface="Arial" pitchFamily="34" charset="0"/>
              </a:rPr>
              <a:t>Tv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, fyzika, prvouka</a:t>
            </a:r>
          </a:p>
          <a:p>
            <a:pPr marL="45720" indent="0">
              <a:buNone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- rohlík, koláč, chléb, houska, </a:t>
            </a:r>
          </a:p>
          <a:p>
            <a:pPr marL="45720" indent="0">
              <a:buNone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- skříň, stůl, postel, židle, křeslo</a:t>
            </a:r>
          </a:p>
          <a:p>
            <a:pPr marL="45720" indent="0">
              <a:buNone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- kytara, viola, kontrabas, housle</a:t>
            </a:r>
          </a:p>
          <a:p>
            <a:pPr marL="45720" indent="0">
              <a:buNone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- déšť, mlha, kroupy, sníh</a:t>
            </a:r>
          </a:p>
          <a:p>
            <a:pPr marL="45720" indent="0">
              <a:buNone/>
            </a:pPr>
            <a:endParaRPr lang="cs-CZ" sz="1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4"/>
          </p:nvPr>
        </p:nvSpPr>
        <p:spPr>
          <a:xfrm>
            <a:off x="4716015" y="2369126"/>
            <a:ext cx="3485875" cy="3940193"/>
          </a:xfrm>
        </p:spPr>
        <p:txBody>
          <a:bodyPr/>
          <a:lstStyle/>
          <a:p>
            <a:pPr marL="45720" indent="0">
              <a:buNone/>
            </a:pPr>
            <a:r>
              <a:rPr lang="cs-CZ" dirty="0" smtClean="0"/>
              <a:t>Napiš 3 slova podřazená:</a:t>
            </a:r>
          </a:p>
          <a:p>
            <a:pPr marL="45720" indent="0">
              <a:buNone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- jehličnaté stromy</a:t>
            </a:r>
          </a:p>
          <a:p>
            <a:pPr marL="45720" indent="0">
              <a:buNone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- kolektivní sporty</a:t>
            </a:r>
          </a:p>
          <a:p>
            <a:pPr marL="45720" indent="0">
              <a:buNone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- ptáci</a:t>
            </a:r>
          </a:p>
          <a:p>
            <a:pPr marL="45720" indent="0">
              <a:buNone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- 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d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opravní prostředky</a:t>
            </a:r>
          </a:p>
          <a:p>
            <a:pPr marL="45720" indent="0">
              <a:buNone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- zelenina</a:t>
            </a:r>
          </a:p>
          <a:p>
            <a:pPr marL="45720" indent="0">
              <a:buNone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- kancelářské potřeby</a:t>
            </a:r>
          </a:p>
          <a:p>
            <a:pPr marL="45720" indent="0">
              <a:buNone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- ryby</a:t>
            </a:r>
          </a:p>
          <a:p>
            <a:pPr marL="45720" indent="0">
              <a:buNone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- nábytek</a:t>
            </a:r>
          </a:p>
          <a:p>
            <a:pPr marL="45720" indent="0">
              <a:buNone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- školní potřeby</a:t>
            </a:r>
            <a:endParaRPr lang="cs-CZ" sz="1800" dirty="0">
              <a:latin typeface="Arial" pitchFamily="34" charset="0"/>
              <a:cs typeface="Arial" pitchFamily="34" charset="0"/>
            </a:endParaRPr>
          </a:p>
          <a:p>
            <a:pPr>
              <a:buFontTx/>
              <a:buChar char="-"/>
            </a:pPr>
            <a:endParaRPr lang="cs-CZ" sz="1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VY_32_INOVACE_14_16</a:t>
            </a:r>
            <a:endParaRPr lang="cs-CZ"/>
          </a:p>
        </p:txBody>
      </p:sp>
      <p:pic>
        <p:nvPicPr>
          <p:cNvPr id="2053" name="Picture 5" descr="C:\Users\kasparkova\AppData\Local\Microsoft\Windows\Temporary Internet Files\Content.IE5\WM28INV2\MP90039962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32240" y="5085184"/>
            <a:ext cx="1957387" cy="15660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kasparkova\AppData\Local\Microsoft\Windows\Temporary Internet Files\Content.IE5\LS7CJ2YB\MP90043079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210669"/>
            <a:ext cx="1440160" cy="10722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kasparkova\AppData\Local\Microsoft\Windows\Temporary Internet Files\Content.IE5\X2RXN38P\MP90017504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71726" y="196815"/>
            <a:ext cx="1283883" cy="8559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5781123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VY_32_INOVACE_14_16</a:t>
            </a:r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1052945" y="764704"/>
            <a:ext cx="6831423" cy="1008112"/>
          </a:xfrm>
        </p:spPr>
        <p:txBody>
          <a:bodyPr/>
          <a:lstStyle/>
          <a:p>
            <a:pPr marL="0" indent="0" algn="ctr">
              <a:buNone/>
            </a:pPr>
            <a:r>
              <a:rPr lang="cs-CZ" sz="3600" dirty="0" smtClean="0"/>
              <a:t>Slova citově zabarvená</a:t>
            </a:r>
            <a:endParaRPr lang="cs-CZ" sz="3600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3"/>
          </p:nvPr>
        </p:nvSpPr>
        <p:spPr>
          <a:xfrm>
            <a:off x="799875" y="1844825"/>
            <a:ext cx="7249616" cy="3744416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pPr marL="4572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Většina slov je bez citového zabarvení – dveře, nový.</a:t>
            </a:r>
          </a:p>
          <a:p>
            <a:pPr marL="45720" indent="0">
              <a:buNone/>
            </a:pPr>
            <a:endParaRPr lang="cs-CZ" dirty="0" smtClean="0">
              <a:solidFill>
                <a:schemeClr val="tx1"/>
              </a:solidFill>
            </a:endParaRPr>
          </a:p>
          <a:p>
            <a:pPr marL="4572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Slova s citovým zabarvením mohou být:</a:t>
            </a:r>
          </a:p>
          <a:p>
            <a:pPr marL="4572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1.   </a:t>
            </a:r>
            <a:r>
              <a:rPr lang="cs-CZ" b="1" dirty="0" smtClean="0">
                <a:solidFill>
                  <a:schemeClr val="tx1"/>
                </a:solidFill>
              </a:rPr>
              <a:t>Lichotná (mazlivá) </a:t>
            </a:r>
            <a:r>
              <a:rPr lang="cs-CZ" dirty="0" smtClean="0">
                <a:solidFill>
                  <a:schemeClr val="tx1"/>
                </a:solidFill>
              </a:rPr>
              <a:t>– kočička, spinkat</a:t>
            </a:r>
          </a:p>
          <a:p>
            <a:pPr marL="4572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2.   Hanlivá</a:t>
            </a:r>
            <a:r>
              <a:rPr lang="cs-CZ" dirty="0" smtClean="0">
                <a:solidFill>
                  <a:schemeClr val="tx1"/>
                </a:solidFill>
              </a:rPr>
              <a:t> – psisko, pazoury, barabizna</a:t>
            </a:r>
          </a:p>
          <a:p>
            <a:pPr marL="45720" indent="0">
              <a:buNone/>
            </a:pPr>
            <a:endParaRPr lang="cs-CZ" dirty="0" smtClean="0">
              <a:solidFill>
                <a:schemeClr val="tx1"/>
              </a:solidFill>
            </a:endParaRPr>
          </a:p>
          <a:p>
            <a:pPr marL="4572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POZOR na slova vulgární – hrubá, nadávky apod.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027" name="Picture 3" descr="C:\Users\kasparkova\AppData\Local\Microsoft\Windows\Temporary Internet Files\Content.IE5\LS7CJ2YB\MP90044486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04248" y="2996952"/>
            <a:ext cx="1514864" cy="19874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9002923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58982" y="548681"/>
            <a:ext cx="7446819" cy="936104"/>
          </a:xfrm>
        </p:spPr>
        <p:txBody>
          <a:bodyPr/>
          <a:lstStyle/>
          <a:p>
            <a:pPr marL="0" indent="0" algn="ctr">
              <a:buNone/>
            </a:pPr>
            <a:r>
              <a:rPr lang="cs-CZ" sz="2400" dirty="0" smtClean="0"/>
              <a:t>Slova s citovým zabarvením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971600" y="1700809"/>
            <a:ext cx="3518103" cy="4032448"/>
          </a:xfrm>
        </p:spPr>
        <p:txBody>
          <a:bodyPr/>
          <a:lstStyle/>
          <a:p>
            <a:pPr marL="4572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Slova lichotná -</a:t>
            </a:r>
          </a:p>
          <a:p>
            <a:pPr marL="45720" indent="0">
              <a:buNone/>
            </a:pPr>
            <a:r>
              <a:rPr lang="cs-CZ" sz="18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u</a:t>
            </a:r>
            <a:r>
              <a:rPr lang="cs-CZ" sz="1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veď k daným slovům:</a:t>
            </a:r>
          </a:p>
          <a:p>
            <a:pPr marL="45720" indent="0">
              <a:buNone/>
            </a:pPr>
            <a:r>
              <a:rPr lang="cs-CZ" sz="18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</a:t>
            </a:r>
            <a:r>
              <a:rPr lang="cs-CZ" sz="1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atka - ………………</a:t>
            </a:r>
          </a:p>
          <a:p>
            <a:pPr marL="45720" indent="0">
              <a:buNone/>
            </a:pPr>
            <a:r>
              <a:rPr lang="cs-CZ" sz="1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štěstí  - ………………</a:t>
            </a:r>
          </a:p>
          <a:p>
            <a:pPr marL="45720" indent="0">
              <a:buNone/>
            </a:pPr>
            <a:r>
              <a:rPr lang="cs-CZ" sz="1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tele    -  ………………</a:t>
            </a:r>
          </a:p>
          <a:p>
            <a:pPr marL="45720" indent="0">
              <a:buNone/>
            </a:pPr>
            <a:r>
              <a:rPr lang="cs-CZ" sz="1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Zdena - ……………….</a:t>
            </a:r>
          </a:p>
          <a:p>
            <a:pPr marL="45720" indent="0">
              <a:buNone/>
            </a:pPr>
            <a:r>
              <a:rPr lang="cs-CZ" sz="18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</a:t>
            </a:r>
            <a:r>
              <a:rPr lang="cs-CZ" sz="1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áměstí - …………….</a:t>
            </a:r>
          </a:p>
          <a:p>
            <a:pPr marL="45720" indent="0">
              <a:buNone/>
            </a:pPr>
            <a:r>
              <a:rPr lang="cs-CZ" sz="18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ž</a:t>
            </a:r>
            <a:r>
              <a:rPr lang="cs-CZ" sz="1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lutý  - ………………..</a:t>
            </a:r>
          </a:p>
          <a:p>
            <a:pPr marL="45720" indent="0">
              <a:buNone/>
            </a:pPr>
            <a:r>
              <a:rPr lang="cs-CZ" sz="18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</a:t>
            </a:r>
            <a:r>
              <a:rPr lang="cs-CZ" sz="1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es - …………………</a:t>
            </a:r>
          </a:p>
          <a:p>
            <a:pPr marL="45720" indent="0">
              <a:buNone/>
            </a:pPr>
            <a:r>
              <a:rPr lang="cs-CZ" sz="18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ž</a:t>
            </a:r>
            <a:r>
              <a:rPr lang="cs-CZ" sz="1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ák - …………………</a:t>
            </a:r>
          </a:p>
          <a:p>
            <a:pPr marL="4572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>
          <a:xfrm>
            <a:off x="4644008" y="1700808"/>
            <a:ext cx="3384376" cy="3730174"/>
          </a:xfrm>
        </p:spPr>
        <p:txBody>
          <a:bodyPr>
            <a:normAutofit fontScale="92500" lnSpcReduction="20000"/>
          </a:bodyPr>
          <a:lstStyle/>
          <a:p>
            <a:pPr marL="45720" indent="0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Slova hanlivá </a:t>
            </a:r>
            <a:r>
              <a:rPr lang="cs-CZ" dirty="0" smtClean="0">
                <a:solidFill>
                  <a:schemeClr val="tx1"/>
                </a:solidFill>
              </a:rPr>
              <a:t>-</a:t>
            </a:r>
          </a:p>
          <a:p>
            <a:pPr marL="45720" indent="0">
              <a:buNone/>
            </a:pPr>
            <a:r>
              <a:rPr lang="cs-CZ" sz="18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u</a:t>
            </a:r>
            <a:r>
              <a:rPr lang="cs-CZ" sz="1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veď k daným slovům:</a:t>
            </a:r>
          </a:p>
          <a:p>
            <a:pPr marL="45720" indent="0">
              <a:buNone/>
            </a:pPr>
            <a:endParaRPr lang="cs-CZ" sz="18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r>
              <a:rPr lang="cs-CZ" sz="19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chlap - ……………….</a:t>
            </a:r>
          </a:p>
          <a:p>
            <a:pPr marL="45720" indent="0">
              <a:buNone/>
            </a:pPr>
            <a:r>
              <a:rPr lang="cs-CZ" sz="19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</a:t>
            </a:r>
            <a:r>
              <a:rPr lang="cs-CZ" sz="19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ole - …………………</a:t>
            </a:r>
          </a:p>
          <a:p>
            <a:pPr marL="45720" indent="0">
              <a:buNone/>
            </a:pPr>
            <a:r>
              <a:rPr lang="cs-CZ" sz="19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</a:t>
            </a:r>
            <a:r>
              <a:rPr lang="cs-CZ" sz="19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es - …………………</a:t>
            </a:r>
          </a:p>
          <a:p>
            <a:pPr marL="45720" indent="0">
              <a:buNone/>
            </a:pPr>
            <a:r>
              <a:rPr lang="cs-CZ" sz="19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</a:t>
            </a:r>
            <a:r>
              <a:rPr lang="cs-CZ" sz="19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ele - …………………</a:t>
            </a:r>
          </a:p>
          <a:p>
            <a:pPr marL="45720" indent="0">
              <a:buNone/>
            </a:pPr>
            <a:r>
              <a:rPr lang="cs-CZ" sz="19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</a:t>
            </a:r>
            <a:r>
              <a:rPr lang="cs-CZ" sz="19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ům - ……………......</a:t>
            </a:r>
          </a:p>
          <a:p>
            <a:pPr marL="45720" indent="0">
              <a:buNone/>
            </a:pPr>
            <a:r>
              <a:rPr lang="cs-CZ" sz="19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dítě - …………………</a:t>
            </a:r>
          </a:p>
          <a:p>
            <a:pPr marL="45720" indent="0">
              <a:buNone/>
            </a:pPr>
            <a:r>
              <a:rPr lang="cs-CZ" sz="19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strom - …………….</a:t>
            </a:r>
          </a:p>
          <a:p>
            <a:pPr marL="45720" indent="0">
              <a:buNone/>
            </a:pPr>
            <a:r>
              <a:rPr lang="cs-CZ" sz="19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b</a:t>
            </a:r>
            <a:r>
              <a:rPr lang="cs-CZ" sz="19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ěžet - ……………….</a:t>
            </a:r>
          </a:p>
          <a:p>
            <a:pPr marL="45720" indent="0">
              <a:buNone/>
            </a:pPr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VY_32_INOVACE_14_16</a:t>
            </a:r>
            <a:endParaRPr lang="cs-CZ"/>
          </a:p>
        </p:txBody>
      </p:sp>
      <p:pic>
        <p:nvPicPr>
          <p:cNvPr id="3074" name="Picture 2" descr="C:\Users\kasparkova\AppData\Local\Microsoft\Windows\Temporary Internet Files\Content.IE5\4YOWJ6OW\MP90026227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20272" y="332656"/>
            <a:ext cx="1728192" cy="11408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kasparkova\AppData\Local\Microsoft\Windows\Temporary Internet Files\Content.IE5\DVE7U809\MP90040161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93211"/>
            <a:ext cx="1080119" cy="16197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kasparkova\AppData\Local\Microsoft\Windows\Temporary Internet Files\Content.IE5\E6WM59ZJ\MP90039969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57355" y="4725144"/>
            <a:ext cx="1891109" cy="18911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kasparkova\AppData\Local\Microsoft\Windows\Temporary Internet Files\Content.IE5\WM28INV2\MP90044828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09251" y="1988840"/>
            <a:ext cx="1512168" cy="22682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6532722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VY_32_INOVACE_14_16</a:t>
            </a:r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1115617" y="762000"/>
            <a:ext cx="6768751" cy="866800"/>
          </a:xfrm>
        </p:spPr>
        <p:txBody>
          <a:bodyPr/>
          <a:lstStyle/>
          <a:p>
            <a:pPr marL="0" indent="0" algn="ctr">
              <a:buNone/>
            </a:pPr>
            <a:r>
              <a:rPr lang="cs-CZ" sz="3600" dirty="0" smtClean="0">
                <a:latin typeface="+mn-lt"/>
              </a:rPr>
              <a:t>Slova</a:t>
            </a:r>
            <a:r>
              <a:rPr lang="cs-CZ" sz="3600" dirty="0" smtClean="0"/>
              <a:t> protikladná</a:t>
            </a:r>
            <a:endParaRPr lang="cs-CZ" sz="3600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3"/>
          </p:nvPr>
        </p:nvSpPr>
        <p:spPr>
          <a:xfrm>
            <a:off x="1143000" y="1988840"/>
            <a:ext cx="6741368" cy="4104455"/>
          </a:xfrm>
        </p:spPr>
        <p:txBody>
          <a:bodyPr/>
          <a:lstStyle/>
          <a:p>
            <a:pPr marL="45720" indent="0">
              <a:buNone/>
            </a:pPr>
            <a:r>
              <a:rPr lang="cs-CZ" b="1" dirty="0" smtClean="0"/>
              <a:t>Slova protikladná </a:t>
            </a:r>
            <a:r>
              <a:rPr lang="cs-CZ" dirty="0" smtClean="0"/>
              <a:t>( opozita, antonyma) jsou slova opačného významu.</a:t>
            </a:r>
          </a:p>
          <a:p>
            <a:pPr marL="45720" indent="0">
              <a:buNone/>
            </a:pPr>
            <a:r>
              <a:rPr lang="cs-CZ" dirty="0" smtClean="0"/>
              <a:t>Př.: malý   x   velký,  chudý   x   bohatý</a:t>
            </a:r>
          </a:p>
          <a:p>
            <a:pPr marL="45720" indent="0">
              <a:buNone/>
            </a:pPr>
            <a:endParaRPr lang="cs-CZ" dirty="0"/>
          </a:p>
          <a:p>
            <a:pPr marL="45720" indent="0" algn="ctr">
              <a:buNone/>
            </a:pPr>
            <a:r>
              <a:rPr lang="cs-CZ" sz="3600" dirty="0" smtClean="0">
                <a:latin typeface="+mj-lt"/>
              </a:rPr>
              <a:t>Slova souznačná</a:t>
            </a:r>
            <a:endParaRPr lang="cs-CZ" sz="3600" dirty="0" smtClean="0"/>
          </a:p>
          <a:p>
            <a:pPr marL="45720" indent="0">
              <a:buNone/>
            </a:pPr>
            <a:r>
              <a:rPr lang="cs-CZ" b="1" dirty="0" smtClean="0"/>
              <a:t>Slova souznačná </a:t>
            </a:r>
            <a:r>
              <a:rPr lang="cs-CZ" dirty="0" smtClean="0"/>
              <a:t>(synonyma) jsou slova stejného nebo podobného významu.</a:t>
            </a:r>
          </a:p>
          <a:p>
            <a:pPr marL="45720" indent="0">
              <a:buNone/>
            </a:pPr>
            <a:r>
              <a:rPr lang="cs-CZ" dirty="0" smtClean="0"/>
              <a:t>Př.: chlapec, hoch, kluk</a:t>
            </a:r>
          </a:p>
          <a:p>
            <a:pPr marL="45720" indent="0">
              <a:buNone/>
            </a:pPr>
            <a:r>
              <a:rPr lang="cs-CZ" dirty="0"/>
              <a:t> </a:t>
            </a:r>
            <a:r>
              <a:rPr lang="cs-CZ" dirty="0" smtClean="0"/>
              <a:t>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174403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80655" y="748146"/>
            <a:ext cx="7225145" cy="1094510"/>
          </a:xfrm>
        </p:spPr>
        <p:txBody>
          <a:bodyPr/>
          <a:lstStyle/>
          <a:p>
            <a:pPr marL="0" indent="0" algn="ctr">
              <a:buNone/>
            </a:pPr>
            <a:r>
              <a:rPr lang="cs-CZ" sz="3600" dirty="0" smtClean="0"/>
              <a:t>Slova protikladná</a:t>
            </a:r>
            <a:endParaRPr lang="cs-CZ" sz="36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>
          <a:xfrm>
            <a:off x="1143000" y="2060848"/>
            <a:ext cx="6813376" cy="3993588"/>
          </a:xfrm>
        </p:spPr>
        <p:txBody>
          <a:bodyPr/>
          <a:lstStyle/>
          <a:p>
            <a:pPr marL="45720" indent="0" algn="ctr">
              <a:buNone/>
            </a:pPr>
            <a:r>
              <a:rPr lang="cs-CZ" dirty="0" smtClean="0">
                <a:solidFill>
                  <a:schemeClr val="tx1"/>
                </a:solidFill>
              </a:rPr>
              <a:t>K uvedeným slovům napiš slova protikladná:</a:t>
            </a:r>
          </a:p>
          <a:p>
            <a:pPr marL="45720" indent="0" algn="ctr">
              <a:buNone/>
            </a:pPr>
            <a:endParaRPr lang="cs-CZ" dirty="0">
              <a:solidFill>
                <a:schemeClr val="tx1"/>
              </a:solidFill>
            </a:endParaRPr>
          </a:p>
          <a:p>
            <a:pPr marL="45720" indent="0">
              <a:buNone/>
            </a:pPr>
            <a:r>
              <a:rPr lang="cs-CZ" dirty="0">
                <a:solidFill>
                  <a:schemeClr val="tx1"/>
                </a:solidFill>
              </a:rPr>
              <a:t>m</a:t>
            </a:r>
            <a:r>
              <a:rPr lang="cs-CZ" dirty="0" smtClean="0">
                <a:solidFill>
                  <a:schemeClr val="tx1"/>
                </a:solidFill>
              </a:rPr>
              <a:t>luvit </a:t>
            </a:r>
            <a:r>
              <a:rPr lang="cs-CZ" dirty="0">
                <a:solidFill>
                  <a:schemeClr val="tx1"/>
                </a:solidFill>
              </a:rPr>
              <a:t>X</a:t>
            </a:r>
            <a:r>
              <a:rPr lang="cs-CZ" dirty="0" smtClean="0">
                <a:solidFill>
                  <a:schemeClr val="tx1"/>
                </a:solidFill>
              </a:rPr>
              <a:t> ………………..		vlhký  X ………....	</a:t>
            </a:r>
          </a:p>
          <a:p>
            <a:pPr marL="45720" indent="0">
              <a:buNone/>
            </a:pPr>
            <a:r>
              <a:rPr lang="cs-CZ" dirty="0">
                <a:solidFill>
                  <a:schemeClr val="tx1"/>
                </a:solidFill>
              </a:rPr>
              <a:t>s</a:t>
            </a:r>
            <a:r>
              <a:rPr lang="cs-CZ" dirty="0" smtClean="0">
                <a:solidFill>
                  <a:schemeClr val="tx1"/>
                </a:solidFill>
              </a:rPr>
              <a:t>větlo X …………………		nahoře X ………….</a:t>
            </a:r>
          </a:p>
          <a:p>
            <a:pPr marL="45720" indent="0">
              <a:buNone/>
            </a:pPr>
            <a:r>
              <a:rPr lang="cs-CZ" dirty="0">
                <a:solidFill>
                  <a:schemeClr val="tx1"/>
                </a:solidFill>
              </a:rPr>
              <a:t>k</a:t>
            </a:r>
            <a:r>
              <a:rPr lang="cs-CZ" dirty="0" smtClean="0">
                <a:solidFill>
                  <a:schemeClr val="tx1"/>
                </a:solidFill>
              </a:rPr>
              <a:t>onec X …………………		pomalu X …….....</a:t>
            </a:r>
          </a:p>
          <a:p>
            <a:pPr marL="4572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běžet X …………………		všechno X ………..</a:t>
            </a:r>
          </a:p>
          <a:p>
            <a:pPr marL="45720" indent="0">
              <a:buNone/>
            </a:pPr>
            <a:r>
              <a:rPr lang="cs-CZ" dirty="0">
                <a:solidFill>
                  <a:schemeClr val="tx1"/>
                </a:solidFill>
              </a:rPr>
              <a:t>z</a:t>
            </a:r>
            <a:r>
              <a:rPr lang="cs-CZ" dirty="0" smtClean="0">
                <a:solidFill>
                  <a:schemeClr val="tx1"/>
                </a:solidFill>
              </a:rPr>
              <a:t>ima  X …………………		černý  X ……………</a:t>
            </a:r>
          </a:p>
          <a:p>
            <a:pPr marL="45720" indent="0">
              <a:buNone/>
            </a:pPr>
            <a:r>
              <a:rPr lang="cs-CZ" dirty="0">
                <a:solidFill>
                  <a:schemeClr val="tx1"/>
                </a:solidFill>
              </a:rPr>
              <a:t>t</a:t>
            </a:r>
            <a:r>
              <a:rPr lang="cs-CZ" dirty="0" smtClean="0">
                <a:solidFill>
                  <a:schemeClr val="tx1"/>
                </a:solidFill>
              </a:rPr>
              <a:t>upý X ……………………		ne  X ………………..</a:t>
            </a:r>
          </a:p>
          <a:p>
            <a:pPr marL="45720" indent="0">
              <a:buNone/>
            </a:pP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VY_32_INOVACE_14_16</a:t>
            </a:r>
            <a:endParaRPr lang="cs-CZ"/>
          </a:p>
        </p:txBody>
      </p:sp>
      <p:pic>
        <p:nvPicPr>
          <p:cNvPr id="4100" name="Picture 4" descr="C:\Users\kasparkova\AppData\Local\Microsoft\Windows\Temporary Internet Files\Content.IE5\C6SYEHW4\MP90044841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92281" y="3645024"/>
            <a:ext cx="1717699" cy="2576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kasparkova\AppData\Local\Microsoft\Windows\Temporary Internet Files\Content.IE5\3E69PR06\MP90042549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9" y="260649"/>
            <a:ext cx="1307958" cy="18001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09018402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609600"/>
            <a:ext cx="7406209" cy="886691"/>
          </a:xfrm>
        </p:spPr>
        <p:txBody>
          <a:bodyPr/>
          <a:lstStyle/>
          <a:p>
            <a:pPr marL="0" indent="0" algn="ctr">
              <a:buNone/>
            </a:pPr>
            <a:r>
              <a:rPr lang="cs-CZ" sz="2800" dirty="0" smtClean="0"/>
              <a:t>Slova jednoznačná a mnohoznačná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827584" y="2060848"/>
            <a:ext cx="3662119" cy="3816423"/>
          </a:xfrm>
        </p:spPr>
        <p:txBody>
          <a:bodyPr/>
          <a:lstStyle/>
          <a:p>
            <a:pPr marL="45720" indent="0">
              <a:buNone/>
            </a:pPr>
            <a:r>
              <a:rPr lang="cs-CZ" dirty="0" smtClean="0"/>
              <a:t>Slova jednoznačná</a:t>
            </a:r>
          </a:p>
          <a:p>
            <a:pPr marL="45720" indent="0">
              <a:buNone/>
            </a:pPr>
            <a:r>
              <a:rPr lang="cs-CZ" sz="1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Tvoř věty s těmito slovy:</a:t>
            </a:r>
          </a:p>
          <a:p>
            <a:pPr marL="45720" indent="0">
              <a:buNone/>
            </a:pPr>
            <a:r>
              <a:rPr lang="cs-CZ" sz="1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- jezevec</a:t>
            </a:r>
          </a:p>
          <a:p>
            <a:pPr marL="45720" indent="0">
              <a:buNone/>
            </a:pPr>
            <a:r>
              <a:rPr lang="cs-CZ" sz="1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- ananas</a:t>
            </a:r>
          </a:p>
          <a:p>
            <a:pPr marL="45720" indent="0">
              <a:buNone/>
            </a:pPr>
            <a:r>
              <a:rPr lang="cs-CZ" sz="1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- Ještěd</a:t>
            </a:r>
          </a:p>
          <a:p>
            <a:pPr marL="45720" indent="0">
              <a:buNone/>
            </a:pPr>
            <a:r>
              <a:rPr lang="cs-CZ" sz="1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- svetr</a:t>
            </a:r>
          </a:p>
          <a:p>
            <a:pPr marL="45720" indent="0">
              <a:buNone/>
            </a:pPr>
            <a:r>
              <a:rPr lang="cs-CZ" sz="1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- lampa</a:t>
            </a:r>
          </a:p>
          <a:p>
            <a:pPr marL="45720" indent="0">
              <a:buNone/>
            </a:pPr>
            <a:r>
              <a:rPr lang="cs-CZ" sz="1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- Pavel</a:t>
            </a:r>
          </a:p>
          <a:p>
            <a:pPr marL="45720" indent="0">
              <a:buNone/>
            </a:pPr>
            <a:r>
              <a:rPr lang="cs-CZ" sz="1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- myslivec</a:t>
            </a:r>
          </a:p>
          <a:p>
            <a:pPr marL="45720" indent="0">
              <a:buNone/>
            </a:pPr>
            <a:r>
              <a:rPr lang="cs-CZ" sz="1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- slunce              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             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>
          <a:xfrm>
            <a:off x="4645152" y="1988840"/>
            <a:ext cx="3743272" cy="3816424"/>
          </a:xfrm>
        </p:spPr>
        <p:txBody>
          <a:bodyPr/>
          <a:lstStyle/>
          <a:p>
            <a:pPr marL="45720" indent="0">
              <a:buNone/>
            </a:pPr>
            <a:r>
              <a:rPr lang="cs-CZ" dirty="0" smtClean="0"/>
              <a:t>Slova mnohoznačná</a:t>
            </a:r>
          </a:p>
          <a:p>
            <a:pPr marL="45720" indent="0">
              <a:buNone/>
            </a:pPr>
            <a:r>
              <a:rPr lang="cs-CZ" sz="1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Tvoř věty s těmito slovy:</a:t>
            </a:r>
          </a:p>
          <a:p>
            <a:pPr marL="45720" indent="0">
              <a:buNone/>
            </a:pPr>
            <a:r>
              <a:rPr lang="cs-CZ" sz="1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- list</a:t>
            </a:r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r>
              <a:rPr lang="cs-CZ" sz="1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- rána</a:t>
            </a:r>
          </a:p>
          <a:p>
            <a:pPr marL="45720" indent="0">
              <a:buNone/>
            </a:pPr>
            <a:r>
              <a:rPr lang="cs-CZ" sz="1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- ucho</a:t>
            </a:r>
          </a:p>
          <a:p>
            <a:pPr marL="45720" indent="0">
              <a:buNone/>
            </a:pPr>
            <a:r>
              <a:rPr lang="cs-CZ" sz="1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- klíč</a:t>
            </a:r>
          </a:p>
          <a:p>
            <a:pPr marL="45720" indent="0">
              <a:buNone/>
            </a:pPr>
            <a:r>
              <a:rPr lang="cs-CZ" sz="1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- Morava</a:t>
            </a:r>
          </a:p>
          <a:p>
            <a:pPr marL="45720" indent="0">
              <a:buNone/>
            </a:pPr>
            <a:r>
              <a:rPr lang="cs-CZ" sz="1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- klika</a:t>
            </a:r>
          </a:p>
          <a:p>
            <a:pPr marL="45720" indent="0">
              <a:buNone/>
            </a:pPr>
            <a:r>
              <a:rPr lang="cs-CZ" sz="1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- účet</a:t>
            </a:r>
          </a:p>
          <a:p>
            <a:pPr marL="45720" indent="0">
              <a:buNone/>
            </a:pPr>
            <a:r>
              <a:rPr lang="cs-CZ" sz="1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- pole</a:t>
            </a:r>
          </a:p>
          <a:p>
            <a:pPr>
              <a:buFontTx/>
              <a:buChar char="-"/>
            </a:pPr>
            <a:endParaRPr lang="cs-CZ" sz="18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FontTx/>
              <a:buChar char="-"/>
            </a:pPr>
            <a:endParaRPr lang="cs-CZ" sz="18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FontTx/>
              <a:buChar char="-"/>
            </a:pPr>
            <a:endParaRPr lang="cs-CZ" sz="18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FontTx/>
              <a:buChar char="-"/>
            </a:pPr>
            <a:endParaRPr lang="cs-CZ" sz="18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FontTx/>
              <a:buChar char="-"/>
            </a:pPr>
            <a:endParaRPr lang="cs-CZ" sz="1800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kasparkova\AppData\Local\Microsoft\Windows\Temporary Internet Files\Content.IE5\DVE7U809\MC90033578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15816" y="3140968"/>
            <a:ext cx="633548" cy="9027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kasparkova\AppData\Local\Microsoft\Windows\Temporary Internet Files\Content.IE5\WM28INV2\MP90039885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9285" y="4437112"/>
            <a:ext cx="1486610" cy="10618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kasparkova\AppData\Local\Microsoft\Windows\Temporary Internet Files\Content.IE5\E6WM59ZJ\MP90040239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80312" y="2601172"/>
            <a:ext cx="720079" cy="1079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kasparkova\AppData\Local\Microsoft\Windows\Temporary Internet Files\Content.IE5\C6SYEHW4\MC90028128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56176" y="3064424"/>
            <a:ext cx="661658" cy="9792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kasparkova\AppData\Local\Microsoft\Windows\Temporary Internet Files\Content.IE5\WM28INV2\MC90035220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19144" y="4341415"/>
            <a:ext cx="692332" cy="11885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VY_32_INOVACE_14_16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3699080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1115617" y="665018"/>
            <a:ext cx="6421256" cy="997527"/>
          </a:xfrm>
        </p:spPr>
        <p:txBody>
          <a:bodyPr/>
          <a:lstStyle/>
          <a:p>
            <a:pPr marL="0" indent="0" algn="ctr">
              <a:buNone/>
            </a:pPr>
            <a:r>
              <a:rPr lang="cs-CZ" sz="3600" dirty="0" smtClean="0"/>
              <a:t>Slova souznačná</a:t>
            </a:r>
            <a:endParaRPr lang="cs-CZ" sz="36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3"/>
          </p:nvPr>
        </p:nvSpPr>
        <p:spPr>
          <a:xfrm>
            <a:off x="827584" y="1981200"/>
            <a:ext cx="7488832" cy="4040088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u="sng" dirty="0" smtClean="0">
                <a:solidFill>
                  <a:schemeClr val="tx1"/>
                </a:solidFill>
              </a:rPr>
              <a:t>Vyber z řady souznačných slov nejvhodnější:</a:t>
            </a:r>
          </a:p>
          <a:p>
            <a:pPr marL="4572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Do květináče nasypu novou (půda, země, hlína).</a:t>
            </a:r>
          </a:p>
          <a:p>
            <a:pPr marL="4572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Turisté si (koukat se, zírat, prohlížet, dívat se) památky.</a:t>
            </a:r>
          </a:p>
          <a:p>
            <a:pPr marL="4572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Moje sestra je (milá, štědrá, hodná), s každým se podělí.</a:t>
            </a:r>
          </a:p>
          <a:p>
            <a:pPr marL="4572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Auto se při nehodě (porouchat, rozbít, zničit).</a:t>
            </a:r>
          </a:p>
          <a:p>
            <a:pPr marL="4572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V sobotu jsem si (vypracovat, udělat, zapsat) domácí úkoly.</a:t>
            </a:r>
          </a:p>
          <a:p>
            <a:pPr marL="4572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Míla se mi včera (velice, mnoho, moc) nelíbila.</a:t>
            </a:r>
          </a:p>
          <a:p>
            <a:pPr marL="4572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Princezna měla na plese krásné (oblečení, oděv, šaty). 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457199" y="6172200"/>
            <a:ext cx="8219257" cy="365125"/>
          </a:xfrm>
        </p:spPr>
        <p:txBody>
          <a:bodyPr/>
          <a:lstStyle/>
          <a:p>
            <a:pPr algn="ctr"/>
            <a:r>
              <a:rPr lang="cs-CZ" smtClean="0"/>
              <a:t>VY_32_INOVACE_14_16</a:t>
            </a:r>
            <a:endParaRPr lang="cs-CZ" dirty="0"/>
          </a:p>
        </p:txBody>
      </p:sp>
      <p:pic>
        <p:nvPicPr>
          <p:cNvPr id="5122" name="Picture 2" descr="C:\Users\kasparkova\AppData\Local\Microsoft\Windows\Temporary Internet Files\Content.IE5\4YOWJ6OW\MP90017787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64288" y="332656"/>
            <a:ext cx="1471872" cy="22078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kasparkova\AppData\Local\Microsoft\Windows\Temporary Internet Files\Content.IE5\E1O1Z7BJ\MC90043240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96336" y="4005064"/>
            <a:ext cx="1276350" cy="1758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kasparkova\AppData\Local\Microsoft\Windows\Temporary Internet Files\Content.IE5\280EFAMB\MP90042552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3608" y="324240"/>
            <a:ext cx="1059764" cy="15888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8326023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VY_32_INOVACE_14_16</a:t>
            </a:r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115617" y="692696"/>
            <a:ext cx="6768751" cy="864096"/>
          </a:xfrm>
        </p:spPr>
        <p:txBody>
          <a:bodyPr/>
          <a:lstStyle/>
          <a:p>
            <a:pPr marL="0" indent="0" algn="ctr">
              <a:buNone/>
            </a:pPr>
            <a:r>
              <a:rPr lang="cs-CZ" sz="3600" dirty="0" smtClean="0"/>
              <a:t>Slova spisovná a nespisovná</a:t>
            </a:r>
            <a:endParaRPr lang="cs-CZ" sz="36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1143000" y="2132856"/>
            <a:ext cx="6741368" cy="3960440"/>
          </a:xfrm>
        </p:spPr>
        <p:txBody>
          <a:bodyPr/>
          <a:lstStyle/>
          <a:p>
            <a:pPr marL="45720" indent="0">
              <a:buNone/>
            </a:pPr>
            <a:r>
              <a:rPr lang="cs-CZ" b="1" dirty="0" smtClean="0"/>
              <a:t>Slova spisovná </a:t>
            </a:r>
            <a:r>
              <a:rPr lang="cs-CZ" dirty="0" smtClean="0"/>
              <a:t>– používáme při vyjadřování na veřejnosti a při psaní dopisů (vítr, drak, tabule). Dodržujeme pravidla spisovné řeči.</a:t>
            </a:r>
          </a:p>
          <a:p>
            <a:pPr marL="45720" indent="0">
              <a:buNone/>
            </a:pPr>
            <a:endParaRPr lang="cs-CZ" dirty="0"/>
          </a:p>
          <a:p>
            <a:pPr marL="45720" indent="0">
              <a:buNone/>
            </a:pPr>
            <a:r>
              <a:rPr lang="cs-CZ" b="1" dirty="0" smtClean="0"/>
              <a:t>Hovorová spisovná slova </a:t>
            </a:r>
            <a:r>
              <a:rPr lang="cs-CZ" dirty="0" smtClean="0"/>
              <a:t>– vyskytují se v mluvených projevech (pololetky, obývák, panelák).</a:t>
            </a:r>
          </a:p>
          <a:p>
            <a:pPr marL="45720" indent="0">
              <a:buNone/>
            </a:pPr>
            <a:endParaRPr lang="cs-CZ" dirty="0"/>
          </a:p>
          <a:p>
            <a:pPr marL="45720" indent="0">
              <a:buNone/>
            </a:pPr>
            <a:r>
              <a:rPr lang="cs-CZ" b="1" dirty="0" smtClean="0"/>
              <a:t>Slova nespisovná </a:t>
            </a:r>
            <a:r>
              <a:rPr lang="cs-CZ" dirty="0" smtClean="0"/>
              <a:t>– při rozhovoru s kamarády nebo v rodině (ségra, furt, tož, kvádro).</a:t>
            </a:r>
          </a:p>
        </p:txBody>
      </p:sp>
    </p:spTree>
    <p:extLst>
      <p:ext uri="{BB962C8B-B14F-4D97-AF65-F5344CB8AC3E}">
        <p14:creationId xmlns:p14="http://schemas.microsoft.com/office/powerpoint/2010/main" xmlns="" val="3126445514"/>
      </p:ext>
    </p:extLst>
  </p:cSld>
  <p:clrMapOvr>
    <a:masterClrMapping/>
  </p:clrMapOvr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387</TotalTime>
  <Words>528</Words>
  <Application>Microsoft Office PowerPoint</Application>
  <PresentationFormat>Předvádění na obrazovce (4:3)</PresentationFormat>
  <Paragraphs>119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Aerodynamika</vt:lpstr>
      <vt:lpstr>Tato práce je šířena pod licencí CC BY-SA 3.0. Odkazy a citace jsou platné k  datu vytvoření této práce.   </vt:lpstr>
      <vt:lpstr>Slova nadřazená              podřazená</vt:lpstr>
      <vt:lpstr>Slova citově zabarvená</vt:lpstr>
      <vt:lpstr>Slova s citovým zabarvením</vt:lpstr>
      <vt:lpstr>Slova protikladná</vt:lpstr>
      <vt:lpstr>Slova protikladná</vt:lpstr>
      <vt:lpstr>Slova jednoznačná a mnohoznačná</vt:lpstr>
      <vt:lpstr>Slova souznačná</vt:lpstr>
      <vt:lpstr>Slova spisovná a nespisovná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Tato práce je šířena pod licencí CC BY-SA 3.0. Odkazy a citace jsou platné k datu vytvoření této práce.</dc:title>
  <dc:creator>kasparkova</dc:creator>
  <cp:lastModifiedBy>oem</cp:lastModifiedBy>
  <cp:revision>35</cp:revision>
  <dcterms:created xsi:type="dcterms:W3CDTF">2013-02-13T19:54:29Z</dcterms:created>
  <dcterms:modified xsi:type="dcterms:W3CDTF">2013-06-04T21:35:28Z</dcterms:modified>
</cp:coreProperties>
</file>