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67" r:id="rId2"/>
    <p:sldId id="270" r:id="rId3"/>
    <p:sldId id="256" r:id="rId4"/>
    <p:sldId id="263" r:id="rId5"/>
    <p:sldId id="264" r:id="rId6"/>
    <p:sldId id="265" r:id="rId7"/>
    <p:sldId id="257" r:id="rId8"/>
    <p:sldId id="260" r:id="rId9"/>
    <p:sldId id="261" r:id="rId10"/>
    <p:sldId id="262" r:id="rId11"/>
    <p:sldId id="258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8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63A18E-90D7-424F-B5ED-10C9A48333DC}" type="datetime1">
              <a:rPr lang="cs-CZ" smtClean="0"/>
              <a:pPr/>
              <a:t>11.6.2013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8DC018-EF0B-402E-8DE7-F6F80EEE175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42389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871718-5827-49EF-9C28-0BE6671ECD61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0C56CE-4055-4E75-A42C-52206CDFF4F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512096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0D7AE-3CF4-447E-AF67-82A290592704}" type="datetime1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61847-020A-4991-967A-8017D14A91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E4246-BBBF-46F7-AC86-F656346DBF34}" type="datetime1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61847-020A-4991-967A-8017D14A91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FC115-A4EE-4990-95FF-D62660B62F1E}" type="datetime1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61847-020A-4991-967A-8017D14A91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C9454-4AB1-4E54-9856-56E160A0777C}" type="datetime1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61847-020A-4991-967A-8017D14A91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3C05-B45C-430C-8F86-337AC649C7A7}" type="datetime1">
              <a:rPr lang="cs-CZ" smtClean="0"/>
              <a:pPr/>
              <a:t>11.6.2013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61847-020A-4991-967A-8017D14A91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6A590-00E9-4F04-B50B-674FC3B567F4}" type="datetime1">
              <a:rPr lang="cs-CZ" smtClean="0"/>
              <a:pPr/>
              <a:t>11.6.2013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61847-020A-4991-967A-8017D14A91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C53CA-EDC4-4567-BCC9-DD40E70D5570}" type="datetime1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61847-020A-4991-967A-8017D14A91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5A5D0-0A90-4746-8E45-2E5E7CF4C57F}" type="datetime1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61847-020A-4991-967A-8017D14A91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1C8F-038C-40AA-9818-9BD6671C7D44}" type="datetime1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61847-020A-4991-967A-8017D14A91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337EC-17FA-4569-8352-4E14F607D55B}" type="datetime1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61847-020A-4991-967A-8017D14A91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479B1-ED29-4A1B-9E26-DF6CF97474ED}" type="datetime1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61847-020A-4991-967A-8017D14A91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97657-D6F3-443B-B273-C4CE0086B96B}" type="datetime1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61847-020A-4991-967A-8017D14A91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4" y="1844824"/>
            <a:ext cx="6120680" cy="576064"/>
          </a:xfrm>
        </p:spPr>
        <p:txBody>
          <a:bodyPr>
            <a:no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Zábavná matematika 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99592" y="2708920"/>
            <a:ext cx="734481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Název výukového materiálu: 	Zábavná matematika</a:t>
            </a:r>
          </a:p>
          <a:p>
            <a:r>
              <a:rPr lang="cs-CZ" sz="1600" dirty="0" smtClean="0"/>
              <a:t>Autor:		      	Mgr. Dana Staňková	</a:t>
            </a:r>
          </a:p>
          <a:p>
            <a:r>
              <a:rPr lang="cs-CZ" sz="1600" dirty="0" smtClean="0"/>
              <a:t>Vytvořeno:		      	 20. 10. 2011	</a:t>
            </a:r>
          </a:p>
          <a:p>
            <a:r>
              <a:rPr lang="cs-CZ" sz="1600" dirty="0" smtClean="0"/>
              <a:t>Ročník:		      	 5. ročník</a:t>
            </a:r>
          </a:p>
          <a:p>
            <a:r>
              <a:rPr lang="cs-CZ" sz="1600" dirty="0" smtClean="0"/>
              <a:t>Vzdělávací oblast:	       	Matematika a její aplikace</a:t>
            </a:r>
          </a:p>
          <a:p>
            <a:r>
              <a:rPr lang="cs-CZ" sz="1600" dirty="0" smtClean="0"/>
              <a:t>Vzdělávací obor:	       	Matematika</a:t>
            </a:r>
          </a:p>
          <a:p>
            <a:r>
              <a:rPr lang="cs-CZ" sz="1600" dirty="0" smtClean="0"/>
              <a:t>Tematický okruh:	       	Matematické operace</a:t>
            </a:r>
          </a:p>
          <a:p>
            <a:r>
              <a:rPr lang="cs-CZ" sz="1600" dirty="0" smtClean="0"/>
              <a:t>Téma:			 Procvičování matematických operací	</a:t>
            </a:r>
          </a:p>
          <a:p>
            <a:r>
              <a:rPr lang="cs-CZ" sz="1600" dirty="0" smtClean="0"/>
              <a:t>Pomůcky:		       	Interaktivní tabule, notebook, </a:t>
            </a:r>
            <a:r>
              <a:rPr lang="cs-CZ" sz="1600" dirty="0" err="1" smtClean="0"/>
              <a:t>dataprojektor</a:t>
            </a:r>
            <a:endParaRPr lang="cs-CZ" sz="1600" dirty="0" smtClean="0"/>
          </a:p>
        </p:txBody>
      </p:sp>
      <p:pic>
        <p:nvPicPr>
          <p:cNvPr id="5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8640"/>
            <a:ext cx="5781675" cy="1447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6" name="Obdélník 5"/>
          <p:cNvSpPr/>
          <p:nvPr/>
        </p:nvSpPr>
        <p:spPr>
          <a:xfrm>
            <a:off x="857224" y="2643182"/>
            <a:ext cx="692948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Škola: Základní škola Trávníky Otrokovice, příspěvková organizace</a:t>
            </a:r>
          </a:p>
          <a:p>
            <a:r>
              <a:rPr lang="cs-CZ" sz="1600" dirty="0" smtClean="0"/>
              <a:t>Číslo projektu: CZ.1.07/1.4.00/21.2637</a:t>
            </a:r>
            <a:endParaRPr lang="cs-CZ" sz="1600" dirty="0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VY_32_INOVACE_03_19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928662" y="2454248"/>
            <a:ext cx="644888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Tato práce je šířena pod licencí CC BY – SA 3.0. </a:t>
            </a:r>
            <a:endParaRPr kumimoji="0" lang="cs-CZ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Odkazy </a:t>
            </a:r>
            <a:r>
              <a:rPr kumimoji="0" lang="cs-CZ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 citace jsou </a:t>
            </a:r>
            <a:r>
              <a:rPr kumimoji="0" lang="cs-CZ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platné </a:t>
            </a:r>
            <a:r>
              <a:rPr kumimoji="0" lang="cs-CZ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 datu vytvoření této práce.</a:t>
            </a:r>
            <a:endParaRPr kumimoji="0" lang="cs-CZ" sz="1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857364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Anotace:</a:t>
            </a:r>
            <a:br>
              <a:rPr lang="cs-CZ" sz="2200" dirty="0" smtClean="0"/>
            </a:br>
            <a:r>
              <a:rPr lang="cs-CZ" sz="2000" dirty="0" smtClean="0"/>
              <a:t>Prezentace je zaměřena na procvičování logického  myšlení</a:t>
            </a:r>
            <a:br>
              <a:rPr lang="cs-CZ" sz="2000" dirty="0" smtClean="0"/>
            </a:br>
            <a:r>
              <a:rPr lang="cs-CZ" sz="2000" dirty="0" smtClean="0"/>
              <a:t> a  matematických operací.  Postupným promítáním přes  </a:t>
            </a:r>
            <a:r>
              <a:rPr lang="cs-CZ" sz="2000" dirty="0" err="1" smtClean="0"/>
              <a:t>dataprojektor</a:t>
            </a:r>
            <a:r>
              <a:rPr lang="cs-CZ" sz="2000" dirty="0" smtClean="0"/>
              <a:t> se žáci orientují v jednotlivých matematických   operacích.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VY_32_INOVACE_03_19</a:t>
            </a:r>
          </a:p>
          <a:p>
            <a:endParaRPr lang="cs-CZ" dirty="0"/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323528" y="2492896"/>
            <a:ext cx="792088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19275" algn="l"/>
              </a:tabLst>
            </a:pPr>
            <a:r>
              <a:rPr kumimoji="0" lang="cs-CZ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Všechny objekty použité k vytvoření tohoto materiálu jsou součástí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19275" algn="l"/>
              </a:tabLst>
            </a:pPr>
            <a:r>
              <a:rPr kumimoji="0" lang="cs-CZ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softwaru Microsoft</a:t>
            </a:r>
            <a:r>
              <a:rPr kumimoji="0" lang="cs-CZ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®</a:t>
            </a:r>
            <a:r>
              <a:rPr kumimoji="0" lang="cs-CZ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Office.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19275" algn="l"/>
              </a:tabLst>
            </a:pPr>
            <a:endParaRPr kumimoji="0" lang="cs-CZ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19275" algn="l"/>
              </a:tabLst>
            </a:pPr>
            <a:endParaRPr lang="cs-CZ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19275" algn="l"/>
              </a:tabLst>
            </a:pPr>
            <a:endParaRPr kumimoji="0" lang="cs-CZ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19275" algn="l"/>
              </a:tabLst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251520" y="3254787"/>
            <a:ext cx="7200497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Materiál je určen pro bezplatné používání na všech typech škol a školských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zařízeních. Jakékoliv další využití podléhá autorskému zákonu.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dirty="0" smtClean="0">
                <a:latin typeface="Calibri" pitchFamily="34" charset="0"/>
                <a:cs typeface="Times New Roman" pitchFamily="18" charset="0"/>
              </a:rPr>
              <a:t>Texty jsou vlastní originální tvorbou autora.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stankova\Local Settings\Temporary Internet Files\Content.IE5\KZ5TMSOZ\MC90025100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-99392"/>
            <a:ext cx="4608512" cy="520001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57224" y="4786322"/>
            <a:ext cx="7772400" cy="1470025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  <a:latin typeface="Arial Black" pitchFamily="34" charset="0"/>
              </a:rPr>
              <a:t>Zábavná matematika</a:t>
            </a:r>
            <a:endParaRPr lang="cs-CZ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4" name="Picture 2" descr="C:\Documents and Settings\stankova\Plocha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6237312"/>
            <a:ext cx="946622" cy="237045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3275856" y="6352001"/>
            <a:ext cx="166834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/>
              <a:t>VY_INOVACE_03_19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stankova\Local Settings\Temporary Internet Files\Content.IE5\XQH1LBWW\MP90044910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731" y="0"/>
            <a:ext cx="8354717" cy="6628075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15140" y="428604"/>
            <a:ext cx="2143140" cy="3429024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Součin čísel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>
                <a:solidFill>
                  <a:srgbClr val="FF0000"/>
                </a:solidFill>
              </a:rPr>
              <a:t> 9 a 8 vynásob 2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1142976" y="785794"/>
            <a:ext cx="1143008" cy="121444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144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6858016" y="5000636"/>
            <a:ext cx="1214446" cy="1357322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148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285720" y="3714752"/>
            <a:ext cx="1143008" cy="1214446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184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1000100" y="357166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a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285720" y="3071810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7858148" y="4643446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c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2051" name="Picture 3" descr="C:\Documents and Settings\stankova\Plocha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6453336"/>
            <a:ext cx="1090638" cy="273109"/>
          </a:xfrm>
          <a:prstGeom prst="rect">
            <a:avLst/>
          </a:prstGeom>
          <a:noFill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530161" y="6437790"/>
            <a:ext cx="2895600" cy="365125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VY_32_INOVACE_03_19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stankova\Local Settings\Temporary Internet Files\Content.IE5\NX3PLAMZ\MC9002812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692696"/>
            <a:ext cx="5286594" cy="5924979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800" b="1" dirty="0" smtClean="0">
                <a:solidFill>
                  <a:srgbClr val="003300"/>
                </a:solidFill>
              </a:rPr>
              <a:t>Dvojnásobek čísla 15 vynásob podílem čísel 50 a 5</a:t>
            </a:r>
            <a:endParaRPr lang="cs-CZ" sz="4800" b="1" dirty="0">
              <a:solidFill>
                <a:srgbClr val="003300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1000100" y="4572008"/>
            <a:ext cx="1500198" cy="1571636"/>
          </a:xfrm>
          <a:prstGeom prst="ellipse">
            <a:avLst/>
          </a:prstGeom>
          <a:solidFill>
            <a:srgbClr val="FFFF00"/>
          </a:solidFill>
          <a:ln w="38100"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200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4929190" y="5000636"/>
            <a:ext cx="1500198" cy="1571636"/>
          </a:xfrm>
          <a:prstGeom prst="ellipse">
            <a:avLst/>
          </a:prstGeom>
          <a:solidFill>
            <a:srgbClr val="FFFF00"/>
          </a:solidFill>
          <a:ln w="38100"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300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7500958" y="1571612"/>
            <a:ext cx="1500198" cy="1571636"/>
          </a:xfrm>
          <a:prstGeom prst="ellipse">
            <a:avLst/>
          </a:prstGeom>
          <a:solidFill>
            <a:srgbClr val="FFFF00"/>
          </a:solidFill>
          <a:ln w="38100"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350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785786" y="4143380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a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6429388" y="4786322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8429652" y="928670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c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Documents and Settings\stankova\Plocha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6600289"/>
            <a:ext cx="1029147" cy="257711"/>
          </a:xfrm>
          <a:prstGeom prst="rect">
            <a:avLst/>
          </a:prstGeom>
          <a:noFill/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2" y="6287669"/>
            <a:ext cx="2895600" cy="365125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VY_32_INOVACE_03_19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stankova\Local Settings\Temporary Internet Files\Content.IE5\H740NB8P\MC90041561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20464"/>
            <a:ext cx="6624736" cy="6458695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0800000" flipV="1">
            <a:off x="7143736" y="285728"/>
            <a:ext cx="2000264" cy="5643602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0099"/>
                </a:solidFill>
              </a:rPr>
              <a:t>Od </a:t>
            </a:r>
            <a:r>
              <a:rPr lang="cs-CZ" sz="4000" b="1" dirty="0" smtClean="0">
                <a:solidFill>
                  <a:srgbClr val="000099"/>
                </a:solidFill>
              </a:rPr>
              <a:t>trojná-sobku čísla 300 odečti podíl čísel  500  a 5</a:t>
            </a:r>
            <a:endParaRPr lang="cs-CZ" sz="4000" b="1" dirty="0">
              <a:solidFill>
                <a:srgbClr val="000099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1071538" y="571480"/>
            <a:ext cx="1143008" cy="114300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800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5572132" y="857232"/>
            <a:ext cx="1143008" cy="114300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700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1000100" y="4929198"/>
            <a:ext cx="1143008" cy="114300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900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2143108" y="285728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a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2143108" y="5643578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357818" y="357166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c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Documents and Settings\stankova\Plocha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0352" y="6165304"/>
            <a:ext cx="1165488" cy="291852"/>
          </a:xfrm>
          <a:prstGeom prst="rect">
            <a:avLst/>
          </a:prstGeom>
          <a:noFill/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95242" y="6435825"/>
            <a:ext cx="2895600" cy="365125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VY_32_INOVACE_03_19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stankova\Local Settings\Temporary Internet Files\Content.IE5\G7ZBWPAN\MC90033789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02491"/>
            <a:ext cx="7169450" cy="662734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pPr algn="l"/>
            <a:r>
              <a:rPr lang="cs-CZ" b="1" dirty="0" smtClean="0">
                <a:solidFill>
                  <a:srgbClr val="FF0000"/>
                </a:solidFill>
                <a:latin typeface="Bookman Old Style" pitchFamily="18" charset="0"/>
              </a:rPr>
              <a:t>Součet 50 a 70 vyděl 2</a:t>
            </a:r>
            <a:endParaRPr lang="cs-CZ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928662" y="2571744"/>
            <a:ext cx="1143008" cy="114300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 Black" pitchFamily="34" charset="0"/>
              </a:rPr>
              <a:t>40</a:t>
            </a:r>
            <a:endParaRPr lang="cs-CZ" sz="2400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2285984" y="5072074"/>
            <a:ext cx="1143008" cy="114300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 Black" pitchFamily="34" charset="0"/>
              </a:rPr>
              <a:t>60</a:t>
            </a:r>
            <a:endParaRPr lang="cs-CZ" sz="3600" b="1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9" name="Elipsa 8"/>
          <p:cNvSpPr/>
          <p:nvPr/>
        </p:nvSpPr>
        <p:spPr>
          <a:xfrm>
            <a:off x="6000760" y="4714884"/>
            <a:ext cx="1143008" cy="114300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 Black" pitchFamily="34" charset="0"/>
              </a:rPr>
              <a:t>70</a:t>
            </a:r>
            <a:endParaRPr lang="cs-CZ" sz="3600" b="1" dirty="0">
              <a:ln>
                <a:solidFill>
                  <a:schemeClr val="tx1"/>
                </a:solidFill>
              </a:ln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214414" y="1714488"/>
            <a:ext cx="7858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0" name="Elipsa 9"/>
          <p:cNvSpPr/>
          <p:nvPr/>
        </p:nvSpPr>
        <p:spPr>
          <a:xfrm>
            <a:off x="642910" y="2071678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a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3500430" y="5214950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7072330" y="4357694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c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5124" name="Picture 4" descr="C:\Documents and Settings\stankova\Plocha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6165304"/>
            <a:ext cx="1378670" cy="345235"/>
          </a:xfrm>
          <a:prstGeom prst="rect">
            <a:avLst/>
          </a:prstGeom>
          <a:noFill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5124464" y="6364708"/>
            <a:ext cx="2895600" cy="365125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VY_32_INOVACE_03_19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 animBg="1"/>
      <p:bldP spid="9" grpId="0" animBg="1"/>
      <p:bldP spid="10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stankova\Local Settings\Temporary Internet Files\Content.IE5\O8WE1VT3\MC90028109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60648"/>
            <a:ext cx="5251279" cy="646071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54292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 Black" pitchFamily="34" charset="0"/>
              </a:rPr>
              <a:t>Číslo 1246 zaokrouhli na stovky</a:t>
            </a:r>
            <a:endParaRPr lang="cs-CZ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1714480" y="1285860"/>
            <a:ext cx="1143008" cy="107157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 smtClean="0">
              <a:solidFill>
                <a:schemeClr val="tx1"/>
              </a:solidFill>
            </a:endParaRP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1200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7358082" y="1428736"/>
            <a:ext cx="1143008" cy="107157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1400</a:t>
            </a:r>
            <a:endParaRPr lang="cs-CZ" sz="2400" b="1" dirty="0"/>
          </a:p>
        </p:txBody>
      </p:sp>
      <p:sp>
        <p:nvSpPr>
          <p:cNvPr id="7" name="Elipsa 6"/>
          <p:cNvSpPr/>
          <p:nvPr/>
        </p:nvSpPr>
        <p:spPr>
          <a:xfrm>
            <a:off x="5643570" y="357166"/>
            <a:ext cx="1143008" cy="107157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1300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1428728" y="714356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a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6858016" y="142852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8286776" y="1000108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c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6146" name="Picture 2" descr="C:\Documents and Settings\stankova\Plocha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6381328"/>
            <a:ext cx="1162646" cy="291140"/>
          </a:xfrm>
          <a:prstGeom prst="rect">
            <a:avLst/>
          </a:prstGeom>
          <a:noFill/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058370" y="6381328"/>
            <a:ext cx="2895600" cy="365125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VY_32_INOVACE_03_19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10" grpId="0" animBg="1"/>
      <p:bldP spid="12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stankova\Local Settings\Temporary Internet Files\Content.IE5\IM4A29US\MC90023206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35228"/>
            <a:ext cx="7272808" cy="653140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Od čísla 2000 odečti dvojnásobek 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>
                <a:solidFill>
                  <a:srgbClr val="FF0000"/>
                </a:solidFill>
              </a:rPr>
              <a:t>čísla 45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1071538" y="3214686"/>
            <a:ext cx="1214446" cy="121444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1010</a:t>
            </a:r>
            <a:endParaRPr lang="cs-CZ" sz="2400" b="1" dirty="0"/>
          </a:p>
        </p:txBody>
      </p:sp>
      <p:sp>
        <p:nvSpPr>
          <p:cNvPr id="6" name="Elipsa 5"/>
          <p:cNvSpPr/>
          <p:nvPr/>
        </p:nvSpPr>
        <p:spPr>
          <a:xfrm>
            <a:off x="7643834" y="2714620"/>
            <a:ext cx="1214446" cy="114300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1910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785918" y="5286388"/>
            <a:ext cx="1357322" cy="121444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1900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857224" y="2714620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a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285852" y="5286388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7358082" y="2071678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c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7170" name="Picture 2" descr="C:\Documents and Settings\stankova\Plocha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6381328"/>
            <a:ext cx="802606" cy="200982"/>
          </a:xfrm>
          <a:prstGeom prst="rect">
            <a:avLst/>
          </a:prstGeom>
          <a:noFill/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VY_32_INOVACE_03_19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citel\Local Settings\Temporary Internet Files\Content.IE5\AOYGGDX9\MC90023271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9134908" cy="6198859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445224"/>
            <a:ext cx="9144000" cy="1215008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K součtu čísel 260 a 520 přičti </a:t>
            </a:r>
            <a:br>
              <a:rPr lang="cs-CZ" sz="3600" b="1" dirty="0" smtClean="0"/>
            </a:br>
            <a:r>
              <a:rPr lang="cs-CZ" sz="3600" b="1" dirty="0" smtClean="0"/>
              <a:t>součin čísel 8 a 12</a:t>
            </a:r>
            <a:endParaRPr lang="cs-CZ" sz="3600" b="1" dirty="0"/>
          </a:p>
        </p:txBody>
      </p:sp>
      <p:sp>
        <p:nvSpPr>
          <p:cNvPr id="7" name="Elipsa 6"/>
          <p:cNvSpPr/>
          <p:nvPr/>
        </p:nvSpPr>
        <p:spPr>
          <a:xfrm>
            <a:off x="4000496" y="214290"/>
            <a:ext cx="1285884" cy="128588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876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179512" y="4941168"/>
            <a:ext cx="1285884" cy="128588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786</a:t>
            </a:r>
            <a:endParaRPr lang="cs-CZ" sz="2400" b="1" dirty="0"/>
          </a:p>
        </p:txBody>
      </p:sp>
      <p:sp>
        <p:nvSpPr>
          <p:cNvPr id="9" name="Elipsa 8"/>
          <p:cNvSpPr/>
          <p:nvPr/>
        </p:nvSpPr>
        <p:spPr>
          <a:xfrm>
            <a:off x="7858116" y="1214422"/>
            <a:ext cx="1285884" cy="121444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687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79512" y="3933056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a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3428992" y="714356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7786710" y="642918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c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8194" name="Picture 2" descr="C:\Documents and Settings\stankova\Plocha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6381328"/>
            <a:ext cx="1090638" cy="273109"/>
          </a:xfrm>
          <a:prstGeom prst="rect">
            <a:avLst/>
          </a:prstGeom>
          <a:noFill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033458" y="6492875"/>
            <a:ext cx="2895600" cy="365125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VY_32_INOVACE_03_19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 animBg="1"/>
      <p:bldP spid="9" grpId="0" animBg="1"/>
      <p:bldP spid="13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stankova\Local Settings\Temporary Internet Files\Content.IE5\H740NB8P\MC90005691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548680"/>
            <a:ext cx="8770471" cy="54006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FF00"/>
                </a:solidFill>
                <a:latin typeface="Arial Black" pitchFamily="34" charset="0"/>
              </a:rPr>
              <a:t>Součin čísel 12 a 3 vyděl 9</a:t>
            </a:r>
            <a:endParaRPr lang="cs-CZ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1500166" y="2714620"/>
            <a:ext cx="1000132" cy="100013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4214810" y="4143380"/>
            <a:ext cx="1071570" cy="107157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7</a:t>
            </a:r>
            <a:endParaRPr lang="cs-CZ" sz="3600" b="1" dirty="0"/>
          </a:p>
        </p:txBody>
      </p:sp>
      <p:sp>
        <p:nvSpPr>
          <p:cNvPr id="9" name="Elipsa 8"/>
          <p:cNvSpPr/>
          <p:nvPr/>
        </p:nvSpPr>
        <p:spPr>
          <a:xfrm>
            <a:off x="5715008" y="1857364"/>
            <a:ext cx="1071570" cy="107157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4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428728" y="2143116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a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3857620" y="3714752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6858016" y="1785926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c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9218" name="Picture 2" descr="C:\Documents and Settings\stankova\Plocha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6237312"/>
            <a:ext cx="1165488" cy="291852"/>
          </a:xfrm>
          <a:prstGeom prst="rect">
            <a:avLst/>
          </a:prstGeom>
          <a:noFill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VY_32_INOVACE_03_19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 animBg="1"/>
      <p:bldP spid="9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stankova\Local Settings\Temporary Internet Files\Content.IE5\ANQVE3XX\MC90030557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60648"/>
            <a:ext cx="6192688" cy="623328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Součin čísel 50 a 500 vyděl 100</a:t>
            </a:r>
            <a:endParaRPr lang="cs-CZ" b="1" dirty="0">
              <a:solidFill>
                <a:srgbClr val="FF0000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7452320" y="2132856"/>
            <a:ext cx="1285884" cy="114300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500</a:t>
            </a:r>
            <a:endParaRPr lang="cs-CZ" sz="2800" b="1" dirty="0"/>
          </a:p>
        </p:txBody>
      </p:sp>
      <p:sp>
        <p:nvSpPr>
          <p:cNvPr id="8" name="Elipsa 7"/>
          <p:cNvSpPr/>
          <p:nvPr/>
        </p:nvSpPr>
        <p:spPr>
          <a:xfrm>
            <a:off x="611560" y="4005064"/>
            <a:ext cx="1214446" cy="114300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50</a:t>
            </a:r>
            <a:endParaRPr lang="cs-CZ" sz="2800" b="1" dirty="0"/>
          </a:p>
        </p:txBody>
      </p:sp>
      <p:sp>
        <p:nvSpPr>
          <p:cNvPr id="9" name="Elipsa 8"/>
          <p:cNvSpPr/>
          <p:nvPr/>
        </p:nvSpPr>
        <p:spPr>
          <a:xfrm>
            <a:off x="7164288" y="5013176"/>
            <a:ext cx="1285884" cy="121444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250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827584" y="5445224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a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7812360" y="4293096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7884368" y="1196752"/>
            <a:ext cx="500066" cy="57150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c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10242" name="Picture 2" descr="C:\Documents and Settings\stankova\Plocha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6381328"/>
            <a:ext cx="1018630" cy="255077"/>
          </a:xfrm>
          <a:prstGeom prst="rect">
            <a:avLst/>
          </a:prstGeom>
          <a:noFill/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38801" y="6381328"/>
            <a:ext cx="2895600" cy="365125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VY_32_INOVACE_03_19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8" grpId="0" animBg="1"/>
      <p:bldP spid="9" grpId="0" animBg="1"/>
      <p:bldP spid="13" grpId="0" animBg="1"/>
      <p:bldP spid="14" grpId="0" animBg="1"/>
      <p:bldP spid="15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200</Words>
  <Application>Microsoft Office PowerPoint</Application>
  <PresentationFormat>Předvádění na obrazovce (4:3)</PresentationFormat>
  <Paragraphs>106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Zábavná matematika </vt:lpstr>
      <vt:lpstr> Anotace: Prezentace je zaměřena na procvičování logického  myšlení  a  matematických operací.  Postupným promítáním přes  dataprojektor se žáci orientují v jednotlivých matematických   operacích.      </vt:lpstr>
      <vt:lpstr>Zábavná matematika</vt:lpstr>
      <vt:lpstr>Součin čísel  9 a 8 vynásob 2</vt:lpstr>
      <vt:lpstr>Dvojnásobek čísla 15 vynásob podílem čísel 50 a 5</vt:lpstr>
      <vt:lpstr>Od trojná-sobku čísla 300 odečti podíl čísel  500  a 5</vt:lpstr>
      <vt:lpstr>Součet 50 a 70 vyděl 2</vt:lpstr>
      <vt:lpstr>Číslo 1246 zaokrouhli na stovky</vt:lpstr>
      <vt:lpstr>Od čísla 2000 odečti dvojnásobek  čísla 45</vt:lpstr>
      <vt:lpstr>K součtu čísel 260 a 520 přičti  součin čísel 8 a 12</vt:lpstr>
      <vt:lpstr>Součin čísel 12 a 3 vyděl 9</vt:lpstr>
      <vt:lpstr>Součin čísel 50 a 500 vyděl 100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Zábavná matematika</dc:title>
  <dc:creator>oem</dc:creator>
  <cp:lastModifiedBy>Miklová</cp:lastModifiedBy>
  <cp:revision>59</cp:revision>
  <dcterms:created xsi:type="dcterms:W3CDTF">2011-10-05T18:34:19Z</dcterms:created>
  <dcterms:modified xsi:type="dcterms:W3CDTF">2013-06-11T11:45:51Z</dcterms:modified>
</cp:coreProperties>
</file>