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59" r:id="rId5"/>
    <p:sldId id="261" r:id="rId6"/>
    <p:sldId id="260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90" y="6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F6E61-343A-4CEF-8344-5E11A2FC5422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F2DFA-0AF4-4891-AA9C-B4B2F57A72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F6E61-343A-4CEF-8344-5E11A2FC5422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F2DFA-0AF4-4891-AA9C-B4B2F57A72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F6E61-343A-4CEF-8344-5E11A2FC5422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F2DFA-0AF4-4891-AA9C-B4B2F57A72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F6E61-343A-4CEF-8344-5E11A2FC5422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F2DFA-0AF4-4891-AA9C-B4B2F57A72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F6E61-343A-4CEF-8344-5E11A2FC5422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F2DFA-0AF4-4891-AA9C-B4B2F57A72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F6E61-343A-4CEF-8344-5E11A2FC5422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F2DFA-0AF4-4891-AA9C-B4B2F57A72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F6E61-343A-4CEF-8344-5E11A2FC5422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F2DFA-0AF4-4891-AA9C-B4B2F57A72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F6E61-343A-4CEF-8344-5E11A2FC5422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F2DFA-0AF4-4891-AA9C-B4B2F57A72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F6E61-343A-4CEF-8344-5E11A2FC5422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F2DFA-0AF4-4891-AA9C-B4B2F57A72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F6E61-343A-4CEF-8344-5E11A2FC5422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F2DFA-0AF4-4891-AA9C-B4B2F57A72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F6E61-343A-4CEF-8344-5E11A2FC5422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F2DFA-0AF4-4891-AA9C-B4B2F57A72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9F6E61-343A-4CEF-8344-5E11A2FC5422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3F2DFA-0AF4-4891-AA9C-B4B2F57A72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4"/>
            <a:ext cx="5781675" cy="14478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899592" y="2060848"/>
            <a:ext cx="7665494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/>
          </a:p>
          <a:p>
            <a:r>
              <a:rPr lang="cs-CZ" sz="1400" dirty="0" smtClean="0"/>
              <a:t>Škola</a:t>
            </a:r>
            <a:r>
              <a:rPr lang="cs-CZ" sz="1400" dirty="0" smtClean="0"/>
              <a:t>: Základní škola Trávníky Otrokovice, příspěvková organizace</a:t>
            </a:r>
          </a:p>
          <a:p>
            <a:r>
              <a:rPr lang="cs-CZ" sz="1400" dirty="0" smtClean="0"/>
              <a:t>Číslo projektu: CZ.1.07/1.4.00/21.2637</a:t>
            </a:r>
          </a:p>
          <a:p>
            <a:r>
              <a:rPr lang="cs-CZ" sz="1400" dirty="0" smtClean="0"/>
              <a:t>Název výukového materiálu:	Obsah čtverce a obdélníku</a:t>
            </a:r>
          </a:p>
          <a:p>
            <a:r>
              <a:rPr lang="cs-CZ" sz="1400" dirty="0" smtClean="0"/>
              <a:t>Autor:			Mgr. Dana Staňková	</a:t>
            </a:r>
          </a:p>
          <a:p>
            <a:r>
              <a:rPr lang="cs-CZ" sz="1400" dirty="0" smtClean="0"/>
              <a:t>Vytvořeno:			15. 2. 2012</a:t>
            </a:r>
          </a:p>
          <a:p>
            <a:r>
              <a:rPr lang="cs-CZ" sz="1400" dirty="0" smtClean="0"/>
              <a:t>Ročník:			5. ročník</a:t>
            </a:r>
          </a:p>
          <a:p>
            <a:r>
              <a:rPr lang="cs-CZ" sz="1400" dirty="0" smtClean="0"/>
              <a:t>Vzdělávací oblast:		Matematika a její aplikace</a:t>
            </a:r>
          </a:p>
          <a:p>
            <a:r>
              <a:rPr lang="cs-CZ" sz="1400" dirty="0" smtClean="0"/>
              <a:t>Vzdělávací obor:		Matematika</a:t>
            </a:r>
          </a:p>
          <a:p>
            <a:r>
              <a:rPr lang="cs-CZ" sz="1400" dirty="0" smtClean="0"/>
              <a:t>Tematický okruh:		Obsah čtverce a obdélníku</a:t>
            </a:r>
          </a:p>
          <a:p>
            <a:r>
              <a:rPr lang="cs-CZ" sz="1400" dirty="0" smtClean="0"/>
              <a:t>Téma:			Výpočet obsahu čtverce a obdélníku</a:t>
            </a:r>
          </a:p>
          <a:p>
            <a:r>
              <a:rPr lang="cs-CZ" sz="1400" dirty="0" smtClean="0"/>
              <a:t>Pomůcky:			</a:t>
            </a:r>
            <a:r>
              <a:rPr lang="cs-CZ" sz="1400" dirty="0" err="1" smtClean="0"/>
              <a:t>Dataprojektor</a:t>
            </a:r>
            <a:r>
              <a:rPr lang="cs-CZ" sz="1400" dirty="0" smtClean="0"/>
              <a:t>, E </a:t>
            </a:r>
            <a:r>
              <a:rPr lang="cs-CZ" sz="1400" dirty="0" err="1" smtClean="0"/>
              <a:t>beam</a:t>
            </a:r>
            <a:endParaRPr lang="cs-CZ" sz="1400" dirty="0" smtClean="0"/>
          </a:p>
          <a:p>
            <a:r>
              <a:rPr lang="cs-CZ" sz="1400" dirty="0" smtClean="0"/>
              <a:t>Anotace:			Prezentace je zaměřena na seznámení se s učivem </a:t>
            </a:r>
          </a:p>
          <a:p>
            <a:r>
              <a:rPr lang="cs-CZ" sz="1400" dirty="0" smtClean="0"/>
              <a:t>                                                     	výpočtů obsahů. Materiál je určen k vyvození  </a:t>
            </a:r>
          </a:p>
          <a:p>
            <a:r>
              <a:rPr lang="cs-CZ" sz="1400" dirty="0" smtClean="0"/>
              <a:t>                                                     	učiva o obsahu čtverce a obdélníka.</a:t>
            </a:r>
          </a:p>
          <a:p>
            <a:endParaRPr lang="cs-CZ" dirty="0" smtClean="0"/>
          </a:p>
        </p:txBody>
      </p:sp>
      <p:sp>
        <p:nvSpPr>
          <p:cNvPr id="7" name="Obdélník 6"/>
          <p:cNvSpPr/>
          <p:nvPr/>
        </p:nvSpPr>
        <p:spPr>
          <a:xfrm flipV="1">
            <a:off x="6732240" y="6318612"/>
            <a:ext cx="25557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66946" y="1628800"/>
            <a:ext cx="655408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Tato práce je šířena pod licencí CC BY – SA 3.0</a:t>
            </a:r>
            <a:r>
              <a:rPr lang="cs-CZ" sz="1400" dirty="0" smtClean="0"/>
              <a:t>.</a:t>
            </a:r>
          </a:p>
          <a:p>
            <a:r>
              <a:rPr lang="cs-CZ" sz="1400" dirty="0" smtClean="0"/>
              <a:t> </a:t>
            </a:r>
            <a:r>
              <a:rPr lang="cs-CZ" sz="1400" dirty="0"/>
              <a:t>Odkazy a citace jsou </a:t>
            </a:r>
            <a:r>
              <a:rPr lang="cs-CZ" sz="1400" dirty="0" smtClean="0"/>
              <a:t>platné </a:t>
            </a:r>
            <a:r>
              <a:rPr lang="cs-CZ" sz="1400" dirty="0"/>
              <a:t>k datu vytvoření této práce.</a:t>
            </a:r>
          </a:p>
        </p:txBody>
      </p:sp>
      <p:sp>
        <p:nvSpPr>
          <p:cNvPr id="8" name="Obdélník 7"/>
          <p:cNvSpPr/>
          <p:nvPr/>
        </p:nvSpPr>
        <p:spPr>
          <a:xfrm>
            <a:off x="827584" y="5301208"/>
            <a:ext cx="756084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Všechny  objekty  použité k vytvoření tohoto materiálu jsou součástí</a:t>
            </a:r>
          </a:p>
          <a:p>
            <a:r>
              <a:rPr lang="cs-CZ" sz="1400" dirty="0" smtClean="0"/>
              <a:t> softwaru Microsoft®Office.</a:t>
            </a:r>
          </a:p>
          <a:p>
            <a:endParaRPr lang="cs-CZ" sz="1400" dirty="0" smtClean="0"/>
          </a:p>
          <a:p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755576" y="4293096"/>
            <a:ext cx="727280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Materiál </a:t>
            </a:r>
            <a:r>
              <a:rPr lang="cs-CZ" sz="1400" dirty="0" smtClean="0"/>
              <a:t>je určen pro bezplatné používání na všech typech škol a školských zařízeních. </a:t>
            </a:r>
          </a:p>
          <a:p>
            <a:r>
              <a:rPr lang="cs-CZ" sz="1400" dirty="0" smtClean="0"/>
              <a:t>Jakékoliv další využití podléhá autorskému zákonu.</a:t>
            </a:r>
          </a:p>
          <a:p>
            <a:r>
              <a:rPr lang="cs-CZ" sz="1400" dirty="0" smtClean="0"/>
              <a:t>Texty jsou vlastní originální tvorbou autora.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8064" y="6381328"/>
            <a:ext cx="24482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VY_32_INOVACE_05_19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404664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OBSAH OBDÉLNÍKU A ČTVERCE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785786" y="1571612"/>
            <a:ext cx="7560840" cy="1752600"/>
          </a:xfrm>
        </p:spPr>
        <p:txBody>
          <a:bodyPr/>
          <a:lstStyle/>
          <a:p>
            <a:pPr algn="l"/>
            <a:r>
              <a:rPr lang="cs-CZ" b="1" dirty="0" smtClean="0"/>
              <a:t>Obsah = S</a:t>
            </a:r>
          </a:p>
          <a:p>
            <a:pPr algn="l"/>
            <a:r>
              <a:rPr lang="cs-CZ" b="1" dirty="0" smtClean="0"/>
              <a:t>Vyjadřuje se počtem čtverečných jednotek.</a:t>
            </a:r>
          </a:p>
        </p:txBody>
      </p:sp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357158" y="3429000"/>
            <a:ext cx="6567824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Základní jednotky obsahu: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1" i="0" u="sng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 m</a:t>
            </a:r>
            <a:r>
              <a:rPr kumimoji="0" lang="cs-CZ" sz="32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  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–         jeden  metr čtverečný</a:t>
            </a: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 dm</a:t>
            </a:r>
            <a:r>
              <a:rPr kumimoji="0" lang="cs-CZ" sz="32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–	 jeden decimetr čtverečný</a:t>
            </a: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 cm</a:t>
            </a:r>
            <a:r>
              <a:rPr kumimoji="0" lang="cs-CZ" sz="32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– 	 jeden centimetr čtverečný</a:t>
            </a: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 mm</a:t>
            </a:r>
            <a:r>
              <a:rPr kumimoji="0" lang="cs-CZ" sz="3200" b="1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–	 jeden milimetr čtverečný</a:t>
            </a: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74081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61655840"/>
              </p:ext>
            </p:extLst>
          </p:nvPr>
        </p:nvGraphicFramePr>
        <p:xfrm>
          <a:off x="611560" y="1628799"/>
          <a:ext cx="4317632" cy="4015572"/>
        </p:xfrm>
        <a:graphic>
          <a:graphicData uri="http://schemas.openxmlformats.org/drawingml/2006/table">
            <a:tbl>
              <a:tblPr firstRow="1" firstCol="1" bandRow="1"/>
              <a:tblGrid>
                <a:gridCol w="1079408"/>
                <a:gridCol w="1079408"/>
                <a:gridCol w="1079408"/>
                <a:gridCol w="1079408"/>
              </a:tblGrid>
              <a:tr h="10176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5939" marR="59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5939" marR="59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5939" marR="59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5939" marR="59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10176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   </a:t>
                      </a:r>
                    </a:p>
                  </a:txBody>
                  <a:tcPr marL="5939" marR="59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5939" marR="59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5939" marR="59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5939" marR="59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96264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5939" marR="59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5939" marR="59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5939" marR="59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5939" marR="59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10176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5939" marR="59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5939" marR="59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5939" marR="59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5939" marR="59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5220072" y="1622154"/>
            <a:ext cx="7219813" cy="3739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6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 = a . a</a:t>
            </a:r>
            <a:endParaRPr kumimoji="0" lang="cs-CZ" sz="60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 S = 4 . 4</a:t>
            </a:r>
            <a:endParaRPr kumimoji="0" lang="cs-CZ" sz="3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 </a:t>
            </a:r>
            <a:r>
              <a:rPr kumimoji="0" lang="cs-CZ" sz="36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 = 16 cm</a:t>
            </a:r>
            <a:r>
              <a:rPr kumimoji="0" lang="cs-CZ" sz="3600" b="1" i="0" u="sng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endParaRPr kumimoji="0" lang="cs-CZ" sz="3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kumimoji="0" lang="cs-CZ" sz="36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		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		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71800" y="692696"/>
            <a:ext cx="41229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a</a:t>
            </a:r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1071538" y="1285860"/>
            <a:ext cx="3857652" cy="1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5400000" flipH="1" flipV="1">
            <a:off x="3679025" y="3964785"/>
            <a:ext cx="3357586" cy="1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délník 2"/>
          <p:cNvSpPr/>
          <p:nvPr/>
        </p:nvSpPr>
        <p:spPr>
          <a:xfrm>
            <a:off x="5580112" y="3499544"/>
            <a:ext cx="41229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a</a:t>
            </a:r>
            <a:endParaRPr lang="cs-CZ" sz="3600" b="1" dirty="0"/>
          </a:p>
        </p:txBody>
      </p:sp>
    </p:spTree>
    <p:extLst>
      <p:ext uri="{BB962C8B-B14F-4D97-AF65-F5344CB8AC3E}">
        <p14:creationId xmlns="" xmlns:p14="http://schemas.microsoft.com/office/powerpoint/2010/main" val="400264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056905415"/>
              </p:ext>
            </p:extLst>
          </p:nvPr>
        </p:nvGraphicFramePr>
        <p:xfrm>
          <a:off x="1259633" y="3413760"/>
          <a:ext cx="7416824" cy="2895560"/>
        </p:xfrm>
        <a:graphic>
          <a:graphicData uri="http://schemas.openxmlformats.org/drawingml/2006/table">
            <a:tbl>
              <a:tblPr firstRow="1" firstCol="1" bandRow="1"/>
              <a:tblGrid>
                <a:gridCol w="1482986"/>
                <a:gridCol w="1482986"/>
                <a:gridCol w="1482986"/>
                <a:gridCol w="1483933"/>
                <a:gridCol w="1483933"/>
              </a:tblGrid>
              <a:tr h="14477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14477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827584" y="1052736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67744" y="2636912"/>
            <a:ext cx="48965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a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4581128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b</a:t>
            </a:r>
            <a:endParaRPr lang="cs-CZ" sz="3600" b="1" dirty="0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2071670" y="6572272"/>
            <a:ext cx="6215106" cy="1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5400000" flipH="1" flipV="1">
            <a:off x="-357222" y="4929198"/>
            <a:ext cx="2714644" cy="1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714348" y="500042"/>
            <a:ext cx="7429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b="1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357290" y="652801"/>
            <a:ext cx="2137124" cy="187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 = a . b</a:t>
            </a:r>
            <a:endParaRPr kumimoji="0" lang="cs-CZ" sz="44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 = 5 . 2</a:t>
            </a:r>
            <a:endParaRPr kumimoji="0" lang="cs-CZ" sz="3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 = 10 cm</a:t>
            </a:r>
            <a:r>
              <a:rPr kumimoji="0" lang="cs-CZ" sz="3600" b="1" i="0" u="sng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endParaRPr kumimoji="0" lang="cs-CZ" sz="3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18639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55576" y="692696"/>
          <a:ext cx="3589020" cy="3324860"/>
        </p:xfrm>
        <a:graphic>
          <a:graphicData uri="http://schemas.openxmlformats.org/drawingml/2006/table">
            <a:tbl>
              <a:tblPr/>
              <a:tblGrid>
                <a:gridCol w="717550"/>
                <a:gridCol w="717550"/>
                <a:gridCol w="717550"/>
                <a:gridCol w="718185"/>
                <a:gridCol w="718185"/>
              </a:tblGrid>
              <a:tr h="6724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</a:tr>
              <a:tr h="6350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</a:tr>
              <a:tr h="6724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</a:tr>
              <a:tr h="6724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</a:tr>
              <a:tr h="6724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sp>
        <p:nvSpPr>
          <p:cNvPr id="18433" name="Rectangle 1"/>
          <p:cNvSpPr>
            <a:spLocks noChangeArrowheads="1"/>
          </p:cNvSpPr>
          <p:nvPr/>
        </p:nvSpPr>
        <p:spPr bwMode="auto">
          <a:xfrm>
            <a:off x="5724128" y="247526"/>
            <a:ext cx="2880320" cy="19236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43125" algn="l"/>
              </a:tabLst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43125" algn="l"/>
              </a:tabLst>
            </a:pPr>
            <a:r>
              <a:rPr kumimoji="0" lang="cs-CZ" sz="4400" b="1" i="0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 = a . a</a:t>
            </a:r>
            <a:endParaRPr kumimoji="0" lang="cs-CZ" sz="4400" b="1" i="0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43125" algn="l"/>
              </a:tabLst>
            </a:pPr>
            <a:r>
              <a:rPr kumimoji="0" lang="cs-CZ" sz="3200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 = 5 . 5</a:t>
            </a:r>
            <a:endParaRPr kumimoji="0" lang="cs-CZ" sz="3200" b="1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43125" algn="l"/>
              </a:tabLst>
            </a:pPr>
            <a:r>
              <a:rPr kumimoji="0" lang="cs-CZ" sz="32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 = 25 cm</a:t>
            </a:r>
            <a:r>
              <a:rPr kumimoji="0" lang="cs-CZ" sz="3200" b="1" i="0" u="sng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endParaRPr kumimoji="0" lang="cs-CZ" sz="3200" b="1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1043608" y="4509120"/>
            <a:ext cx="3168352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4932040" y="764704"/>
            <a:ext cx="0" cy="345638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372209" y="217113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sp>
        <p:nvSpPr>
          <p:cNvPr id="11" name="Obdélník 10"/>
          <p:cNvSpPr/>
          <p:nvPr/>
        </p:nvSpPr>
        <p:spPr>
          <a:xfrm>
            <a:off x="2409669" y="3959478"/>
            <a:ext cx="2984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8" y="620688"/>
          <a:ext cx="6984778" cy="3888432"/>
        </p:xfrm>
        <a:graphic>
          <a:graphicData uri="http://schemas.openxmlformats.org/drawingml/2006/table">
            <a:tbl>
              <a:tblPr/>
              <a:tblGrid>
                <a:gridCol w="1134905"/>
                <a:gridCol w="1134905"/>
                <a:gridCol w="1136348"/>
                <a:gridCol w="1134905"/>
                <a:gridCol w="1134905"/>
                <a:gridCol w="1308810"/>
              </a:tblGrid>
              <a:tr h="12961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2961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2961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49" name="AutoShape 1"/>
          <p:cNvSpPr>
            <a:spLocks noChangeShapeType="1"/>
          </p:cNvSpPr>
          <p:nvPr/>
        </p:nvSpPr>
        <p:spPr bwMode="auto">
          <a:xfrm flipV="1">
            <a:off x="1187624" y="5229200"/>
            <a:ext cx="4320480" cy="45719"/>
          </a:xfrm>
          <a:prstGeom prst="straightConnector1">
            <a:avLst/>
          </a:prstGeom>
          <a:noFill/>
          <a:ln w="28575">
            <a:solidFill>
              <a:srgbClr val="000000"/>
            </a:solidFill>
            <a:round/>
            <a:headEnd/>
            <a:tailEnd type="triangle" w="med" len="med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5724128" y="-1353725"/>
            <a:ext cx="2232248" cy="78329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r>
              <a:rPr lang="cs-CZ" sz="2000" dirty="0" smtClean="0"/>
              <a:t> </a:t>
            </a:r>
          </a:p>
          <a:p>
            <a:r>
              <a:rPr lang="cs-CZ" sz="2000" dirty="0" smtClean="0"/>
              <a:t> </a:t>
            </a:r>
          </a:p>
          <a:p>
            <a:r>
              <a:rPr lang="cs-CZ" sz="2000" dirty="0" smtClean="0"/>
              <a:t> </a:t>
            </a:r>
          </a:p>
          <a:p>
            <a:r>
              <a:rPr lang="cs-CZ" sz="2000" dirty="0" smtClean="0"/>
              <a:t> </a:t>
            </a:r>
          </a:p>
          <a:p>
            <a:r>
              <a:rPr lang="cs-CZ" sz="2000" dirty="0" smtClean="0"/>
              <a:t> </a:t>
            </a:r>
          </a:p>
          <a:p>
            <a:r>
              <a:rPr lang="cs-CZ" sz="2000" dirty="0" smtClean="0"/>
              <a:t> </a:t>
            </a:r>
          </a:p>
          <a:p>
            <a:r>
              <a:rPr lang="cs-CZ" sz="2000" dirty="0" smtClean="0"/>
              <a:t> </a:t>
            </a:r>
          </a:p>
          <a:p>
            <a:r>
              <a:rPr lang="cs-CZ" sz="2000" dirty="0" smtClean="0"/>
              <a:t> </a:t>
            </a:r>
          </a:p>
          <a:p>
            <a:r>
              <a:rPr lang="cs-CZ" sz="2000" dirty="0" smtClean="0"/>
              <a:t> </a:t>
            </a:r>
          </a:p>
          <a:p>
            <a:r>
              <a:rPr lang="cs-CZ" sz="2000" dirty="0" smtClean="0"/>
              <a:t> </a:t>
            </a:r>
          </a:p>
          <a:p>
            <a:r>
              <a:rPr lang="cs-CZ" sz="2000" dirty="0" smtClean="0"/>
              <a:t> </a:t>
            </a:r>
          </a:p>
          <a:p>
            <a:r>
              <a:rPr lang="cs-CZ" sz="2000" dirty="0" smtClean="0"/>
              <a:t> </a:t>
            </a:r>
          </a:p>
          <a:p>
            <a:r>
              <a:rPr lang="cs-CZ" sz="2000" dirty="0" smtClean="0"/>
              <a:t> </a:t>
            </a:r>
          </a:p>
          <a:p>
            <a:r>
              <a:rPr lang="cs-CZ" sz="2000" dirty="0" smtClean="0"/>
              <a:t> </a:t>
            </a:r>
          </a:p>
          <a:p>
            <a:r>
              <a:rPr lang="cs-CZ" sz="2000" dirty="0" smtClean="0"/>
              <a:t> </a:t>
            </a:r>
          </a:p>
          <a:p>
            <a:r>
              <a:rPr lang="cs-CZ" sz="2000" dirty="0" smtClean="0"/>
              <a:t> </a:t>
            </a:r>
          </a:p>
          <a:p>
            <a:r>
              <a:rPr lang="cs-CZ" sz="2000" dirty="0" smtClean="0"/>
              <a:t> </a:t>
            </a:r>
          </a:p>
          <a:p>
            <a:r>
              <a:rPr lang="cs-CZ" sz="2000" dirty="0" smtClean="0"/>
              <a:t> </a:t>
            </a:r>
          </a:p>
          <a:p>
            <a:r>
              <a:rPr lang="cs-CZ" sz="2000" dirty="0" smtClean="0"/>
              <a:t>	</a:t>
            </a:r>
          </a:p>
          <a:p>
            <a:r>
              <a:rPr lang="cs-CZ" sz="2000" dirty="0" smtClean="0"/>
              <a:t> 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S = a . b 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2800" b="1" dirty="0" smtClean="0"/>
              <a:t>S = 6 . 3</a:t>
            </a:r>
            <a:endParaRPr lang="cs-CZ" sz="2800" dirty="0" smtClean="0"/>
          </a:p>
          <a:p>
            <a:r>
              <a:rPr lang="cs-CZ" sz="2800" b="1" u="sng" dirty="0" smtClean="0"/>
              <a:t>S = 18 cm</a:t>
            </a:r>
            <a:r>
              <a:rPr lang="cs-CZ" sz="2800" b="1" u="sng" baseline="30000" dirty="0" smtClean="0"/>
              <a:t>2</a:t>
            </a:r>
            <a:endParaRPr lang="cs-CZ" sz="2800" u="sng" dirty="0"/>
          </a:p>
        </p:txBody>
      </p:sp>
      <p:cxnSp>
        <p:nvCxnSpPr>
          <p:cNvPr id="9" name="Přímá spojovací šipka 8"/>
          <p:cNvCxnSpPr/>
          <p:nvPr/>
        </p:nvCxnSpPr>
        <p:spPr>
          <a:xfrm flipV="1">
            <a:off x="7596336" y="1628800"/>
            <a:ext cx="0" cy="25922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563888" y="4491987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12360" y="230112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225848"/>
            <a:ext cx="5184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Vypočítej další obsahy: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076056" y="4149080"/>
          <a:ext cx="3456384" cy="2160239"/>
        </p:xfrm>
        <a:graphic>
          <a:graphicData uri="http://schemas.openxmlformats.org/drawingml/2006/table">
            <a:tbl>
              <a:tblPr/>
              <a:tblGrid>
                <a:gridCol w="575792"/>
                <a:gridCol w="575792"/>
                <a:gridCol w="575792"/>
                <a:gridCol w="575792"/>
                <a:gridCol w="576608"/>
                <a:gridCol w="576608"/>
              </a:tblGrid>
              <a:tr h="5327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5327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5327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5620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43608" y="4437112"/>
          <a:ext cx="1670685" cy="1597025"/>
        </p:xfrm>
        <a:graphic>
          <a:graphicData uri="http://schemas.openxmlformats.org/drawingml/2006/table">
            <a:tbl>
              <a:tblPr/>
              <a:tblGrid>
                <a:gridCol w="556895"/>
                <a:gridCol w="556895"/>
                <a:gridCol w="556895"/>
              </a:tblGrid>
              <a:tr h="5321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</a:tr>
              <a:tr h="5029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</a:tr>
              <a:tr h="5619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64088" y="1412776"/>
          <a:ext cx="2933052" cy="2088232"/>
        </p:xfrm>
        <a:graphic>
          <a:graphicData uri="http://schemas.openxmlformats.org/drawingml/2006/table">
            <a:tbl>
              <a:tblPr/>
              <a:tblGrid>
                <a:gridCol w="488507"/>
                <a:gridCol w="488507"/>
                <a:gridCol w="488507"/>
                <a:gridCol w="488507"/>
                <a:gridCol w="489512"/>
                <a:gridCol w="489512"/>
              </a:tblGrid>
              <a:tr h="3943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</a:tr>
              <a:tr h="4176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</a:tr>
              <a:tr h="4176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</a:tr>
              <a:tr h="4176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</a:tr>
              <a:tr h="4409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83568" y="1412776"/>
          <a:ext cx="2592288" cy="2376266"/>
        </p:xfrm>
        <a:graphic>
          <a:graphicData uri="http://schemas.openxmlformats.org/drawingml/2006/table">
            <a:tbl>
              <a:tblPr/>
              <a:tblGrid>
                <a:gridCol w="431727"/>
                <a:gridCol w="431727"/>
                <a:gridCol w="431727"/>
                <a:gridCol w="431727"/>
                <a:gridCol w="432690"/>
                <a:gridCol w="432690"/>
              </a:tblGrid>
              <a:tr h="3810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</a:tr>
              <a:tr h="4035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</a:tr>
              <a:tr h="4035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</a:tr>
              <a:tr h="4035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</a:tr>
              <a:tr h="3810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</a:tr>
              <a:tr h="4035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FF"/>
                    </a:solidFill>
                  </a:tcPr>
                </a:tc>
              </a:tr>
            </a:tbl>
          </a:graphicData>
        </a:graphic>
      </p:graphicFrame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75812" y="6103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755576" y="3952946"/>
            <a:ext cx="2592288" cy="196134"/>
          </a:xfrm>
          <a:prstGeom prst="rightArrow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3491880" y="1484784"/>
            <a:ext cx="144016" cy="2376264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5580112" y="1061447"/>
            <a:ext cx="2808312" cy="135305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8532440" y="1412776"/>
            <a:ext cx="144016" cy="2160240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899592" y="6237312"/>
            <a:ext cx="1656184" cy="144016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>
            <a:off x="3059832" y="4509120"/>
            <a:ext cx="216024" cy="1512168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5148064" y="6597352"/>
            <a:ext cx="3456384" cy="144016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>
            <a:off x="8820472" y="4149080"/>
            <a:ext cx="144016" cy="2232248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15973735"/>
              </p:ext>
            </p:extLst>
          </p:nvPr>
        </p:nvGraphicFramePr>
        <p:xfrm>
          <a:off x="395536" y="332656"/>
          <a:ext cx="6768750" cy="2520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28125"/>
                <a:gridCol w="1128125"/>
                <a:gridCol w="1128125"/>
                <a:gridCol w="1128125"/>
                <a:gridCol w="1128125"/>
                <a:gridCol w="1128125"/>
              </a:tblGrid>
              <a:tr h="12601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</a:tr>
              <a:tr h="12601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5" name="Šipka doprava 4"/>
          <p:cNvSpPr/>
          <p:nvPr/>
        </p:nvSpPr>
        <p:spPr>
          <a:xfrm>
            <a:off x="683568" y="3244334"/>
            <a:ext cx="5544616" cy="184666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" name="Šipka dolů 5"/>
          <p:cNvSpPr/>
          <p:nvPr/>
        </p:nvSpPr>
        <p:spPr>
          <a:xfrm>
            <a:off x="7452320" y="332656"/>
            <a:ext cx="216024" cy="2520280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915506077"/>
              </p:ext>
            </p:extLst>
          </p:nvPr>
        </p:nvGraphicFramePr>
        <p:xfrm>
          <a:off x="655147" y="4149080"/>
          <a:ext cx="6437130" cy="23762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9590"/>
                <a:gridCol w="919590"/>
                <a:gridCol w="919590"/>
                <a:gridCol w="919590"/>
                <a:gridCol w="919590"/>
                <a:gridCol w="919590"/>
                <a:gridCol w="919590"/>
              </a:tblGrid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Šipka doprava 7"/>
          <p:cNvSpPr/>
          <p:nvPr/>
        </p:nvSpPr>
        <p:spPr>
          <a:xfrm>
            <a:off x="503548" y="6613795"/>
            <a:ext cx="6660740" cy="144016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7452320" y="4149080"/>
            <a:ext cx="216024" cy="2304256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8028384" y="126876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sz="2800" b="1" dirty="0"/>
          </a:p>
        </p:txBody>
      </p:sp>
      <p:sp>
        <p:nvSpPr>
          <p:cNvPr id="11" name="Obdélník 10"/>
          <p:cNvSpPr/>
          <p:nvPr/>
        </p:nvSpPr>
        <p:spPr>
          <a:xfrm>
            <a:off x="3212777" y="2809726"/>
            <a:ext cx="3626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sp>
        <p:nvSpPr>
          <p:cNvPr id="12" name="Obdélník 11"/>
          <p:cNvSpPr/>
          <p:nvPr/>
        </p:nvSpPr>
        <p:spPr>
          <a:xfrm>
            <a:off x="8028384" y="4948101"/>
            <a:ext cx="3738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b</a:t>
            </a:r>
            <a:endParaRPr lang="cs-CZ" sz="2800" b="1" dirty="0"/>
          </a:p>
        </p:txBody>
      </p:sp>
      <p:sp>
        <p:nvSpPr>
          <p:cNvPr id="13" name="Obdélník 12"/>
          <p:cNvSpPr/>
          <p:nvPr/>
        </p:nvSpPr>
        <p:spPr>
          <a:xfrm>
            <a:off x="3394077" y="3604380"/>
            <a:ext cx="3866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3667248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27363344"/>
              </p:ext>
            </p:extLst>
          </p:nvPr>
        </p:nvGraphicFramePr>
        <p:xfrm>
          <a:off x="395536" y="332656"/>
          <a:ext cx="5688634" cy="54005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662"/>
                <a:gridCol w="812662"/>
                <a:gridCol w="812662"/>
                <a:gridCol w="812662"/>
                <a:gridCol w="812662"/>
                <a:gridCol w="812662"/>
                <a:gridCol w="812662"/>
              </a:tblGrid>
              <a:tr h="7715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7715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7715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7715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7715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7715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7715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sp>
        <p:nvSpPr>
          <p:cNvPr id="3" name="Šipka doprava 2"/>
          <p:cNvSpPr/>
          <p:nvPr/>
        </p:nvSpPr>
        <p:spPr>
          <a:xfrm>
            <a:off x="611560" y="6381328"/>
            <a:ext cx="5688632" cy="28803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6660232" y="404664"/>
            <a:ext cx="288032" cy="5472608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978344" y="5788014"/>
            <a:ext cx="3866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6273588" y="2663914"/>
            <a:ext cx="3866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1024550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133</Words>
  <Application>Microsoft Office PowerPoint</Application>
  <PresentationFormat>Předvádění na obrazovce (4:3)</PresentationFormat>
  <Paragraphs>116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OBSAH OBDÉLNÍKU A ČTVERCE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36</cp:revision>
  <dcterms:created xsi:type="dcterms:W3CDTF">2012-02-13T16:59:46Z</dcterms:created>
  <dcterms:modified xsi:type="dcterms:W3CDTF">2013-06-20T19:54:05Z</dcterms:modified>
</cp:coreProperties>
</file>