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57" r:id="rId4"/>
    <p:sldId id="258" r:id="rId5"/>
    <p:sldId id="259" r:id="rId6"/>
    <p:sldId id="260"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864" y="-59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309EB28-9F96-494C-B230-074873E9B07A}" type="datetimeFigureOut">
              <a:rPr lang="cs-CZ" smtClean="0"/>
              <a:pPr/>
              <a:t>24.6.2013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309EB28-9F96-494C-B230-074873E9B07A}" type="datetimeFigureOut">
              <a:rPr lang="cs-CZ" smtClean="0"/>
              <a:pPr/>
              <a:t>24.6.2013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309EB28-9F96-494C-B230-074873E9B07A}" type="datetimeFigureOut">
              <a:rPr lang="cs-CZ" smtClean="0"/>
              <a:pPr/>
              <a:t>24.6.2013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309EB28-9F96-494C-B230-074873E9B07A}" type="datetimeFigureOut">
              <a:rPr lang="cs-CZ" smtClean="0"/>
              <a:pPr/>
              <a:t>24.6.2013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309EB28-9F96-494C-B230-074873E9B07A}" type="datetimeFigureOut">
              <a:rPr lang="cs-CZ" smtClean="0"/>
              <a:pPr/>
              <a:t>24.6.2013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309EB28-9F96-494C-B230-074873E9B07A}" type="datetimeFigureOut">
              <a:rPr lang="cs-CZ" smtClean="0"/>
              <a:pPr/>
              <a:t>24.6.2013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14A249-0149-46EC-81B7-39D9A49E1FF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09EB28-9F96-494C-B230-074873E9B07A}" type="datetimeFigureOut">
              <a:rPr lang="cs-CZ" smtClean="0"/>
              <a:pPr/>
              <a:t>24.6.2013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14A249-0149-46EC-81B7-39D9A49E1FF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www.google.com/url?sa=i&amp;rct=j&amp;q=&amp;esrc=s&amp;frm=1&amp;source=images&amp;cd=&amp;cad=rja&amp;docid=dWSlQbcsrkHISM&amp;tbnid=C4cwWKNOrWs0-M:&amp;ved=0CAUQjRw&amp;url=http://aylinka.blog.cz/0710/oranzove-pozadi&amp;ei=7PsHUYPpJJDVsgaXq4CwBw&amp;bvm=bv.41524429,d.Yms&amp;psig=AFQjCNFyxyaFdva8_hsNbMwwqzyBNXHSFw&amp;ust=1359564140926524" TargetMode="Externa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m/url?sa=i&amp;rct=j&amp;q=&amp;esrc=s&amp;frm=1&amp;source=images&amp;cd=&amp;cad=rja&amp;docid=ffYV1L8wrFR6RM&amp;tbnid=kEJQgVdopFIy-M:&amp;ved=0CAUQjRw&amp;url=http://cz.freewalls.org/wallpaper/zajimavosti-svetle-pozadi-melke/&amp;ei=F_wHUfT8A4nFtQb9_4FY&amp;bvm=bv.41524429,d.Yms&amp;psig=AFQjCNEiU5pWo39o9WF_zJR3RT9XZf81Hw&amp;ust=1359564183251662"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hyperlink" Target="http://www.google.com/url?sa=i&amp;rct=j&amp;q=&amp;esrc=s&amp;frm=1&amp;source=images&amp;cd=&amp;cad=rja&amp;docid=l04Zdjaw1n1v9M&amp;tbnid=L0jEl-CMobGr4M:&amp;ved=&amp;url=http://denicza.blog.cz/rubrika/pozadi-na-blogy&amp;ei=F_wHUfT8A4nFtQb9_4FY&amp;bvm=bv.41524429,d.Yms&amp;psig=AFQjCNEiU5pWo39o9WF_zJR3RT9XZf81Hw&amp;ust=1359564183251662" TargetMode="Externa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m/url?sa=i&amp;rct=j&amp;q=&amp;esrc=s&amp;frm=1&amp;source=images&amp;cd=&amp;cad=rja&amp;docid=Z5WvimBUOZeQ3M&amp;tbnid=1OFxJhgQnm4iuM:&amp;ved=0CAUQjRw&amp;url=http://www.lightq.cz/vyrobci/papirova-bd-fotopozadi/papirova-pozadi/pozadi-violet-fialova.html&amp;ei=F_wHUfT8A4nFtQb9_4FY&amp;bvm=bv.41524429,d.Yms&amp;psig=AFQjCNEiU5pWo39o9WF_zJR3RT9XZf81Hw&amp;ust=1359564183251662" TargetMode="External"/><Relationship Id="rId1" Type="http://schemas.openxmlformats.org/officeDocument/2006/relationships/slideLayout" Target="../slideLayouts/slideLayout2.xml"/><Relationship Id="rId4" Type="http://schemas.openxmlformats.org/officeDocument/2006/relationships/image" Target="../media/image9.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7664" y="1700808"/>
            <a:ext cx="6120680" cy="576064"/>
          </a:xfrm>
        </p:spPr>
        <p:txBody>
          <a:bodyPr>
            <a:noAutofit/>
          </a:bodyPr>
          <a:lstStyle/>
          <a:p>
            <a:r>
              <a:rPr lang="cs-CZ" sz="3200" dirty="0" smtClean="0">
                <a:solidFill>
                  <a:srgbClr val="FF0000"/>
                </a:solidFill>
              </a:rPr>
              <a:t>Slovní úlohy </a:t>
            </a:r>
            <a:endParaRPr lang="cs-CZ" sz="3200" dirty="0">
              <a:solidFill>
                <a:srgbClr val="FF0000"/>
              </a:solidFill>
            </a:endParaRPr>
          </a:p>
        </p:txBody>
      </p:sp>
      <p:sp>
        <p:nvSpPr>
          <p:cNvPr id="4" name="Obdélník 3"/>
          <p:cNvSpPr/>
          <p:nvPr/>
        </p:nvSpPr>
        <p:spPr>
          <a:xfrm>
            <a:off x="899592" y="2636912"/>
            <a:ext cx="7344816" cy="3293209"/>
          </a:xfrm>
          <a:prstGeom prst="rect">
            <a:avLst/>
          </a:prstGeom>
        </p:spPr>
        <p:txBody>
          <a:bodyPr wrap="square">
            <a:spAutoFit/>
          </a:bodyPr>
          <a:lstStyle/>
          <a:p>
            <a:endParaRPr lang="cs-CZ" sz="1600" dirty="0" smtClean="0"/>
          </a:p>
          <a:p>
            <a:endParaRPr lang="cs-CZ" sz="1600" dirty="0" smtClean="0"/>
          </a:p>
          <a:p>
            <a:r>
              <a:rPr lang="cs-CZ" sz="1600" dirty="0" smtClean="0"/>
              <a:t>Název výukového materiálu: 	Slovní úlohy</a:t>
            </a:r>
          </a:p>
          <a:p>
            <a:r>
              <a:rPr lang="cs-CZ" sz="1600" dirty="0" smtClean="0"/>
              <a:t>Autor:		      	Mgr. Dana Staňková	</a:t>
            </a:r>
          </a:p>
          <a:p>
            <a:r>
              <a:rPr lang="cs-CZ" sz="1600" dirty="0" smtClean="0"/>
              <a:t>Vytvořeno:		      	19. 2. 2013	</a:t>
            </a:r>
          </a:p>
          <a:p>
            <a:r>
              <a:rPr lang="cs-CZ" sz="1600" dirty="0" smtClean="0"/>
              <a:t>Ročník:		      	5. ročník</a:t>
            </a:r>
          </a:p>
          <a:p>
            <a:r>
              <a:rPr lang="cs-CZ" sz="1600" dirty="0" smtClean="0"/>
              <a:t>Vzdělávací oblast:	       	Matematika a její aplikace</a:t>
            </a:r>
          </a:p>
          <a:p>
            <a:r>
              <a:rPr lang="cs-CZ" sz="1600" dirty="0" smtClean="0"/>
              <a:t>Vzdělávací obor:	       	Matematika</a:t>
            </a:r>
          </a:p>
          <a:p>
            <a:r>
              <a:rPr lang="cs-CZ" sz="1600" dirty="0" smtClean="0"/>
              <a:t>Tematický okruh:	       	Matematické operace</a:t>
            </a:r>
          </a:p>
          <a:p>
            <a:r>
              <a:rPr lang="cs-CZ" sz="1600" dirty="0" smtClean="0"/>
              <a:t>Téma:			Procvičování  slovních úloh	</a:t>
            </a:r>
          </a:p>
          <a:p>
            <a:r>
              <a:rPr lang="cs-CZ" sz="1600" dirty="0" smtClean="0"/>
              <a:t>Pomůcky:		       	Interaktivní tabule, notebook, </a:t>
            </a:r>
            <a:r>
              <a:rPr lang="cs-CZ" sz="1600" dirty="0" err="1" smtClean="0"/>
              <a:t>dataprojektor</a:t>
            </a:r>
            <a:endParaRPr lang="cs-CZ" sz="1600" dirty="0" smtClean="0"/>
          </a:p>
          <a:p>
            <a:r>
              <a:rPr lang="cs-CZ" sz="1600" dirty="0" smtClean="0"/>
              <a:t>Anotace:		      	Prezentace je zaměřena na procvičování logického 			</a:t>
            </a:r>
            <a:r>
              <a:rPr lang="cs-CZ" sz="1600" dirty="0" smtClean="0"/>
              <a:t>myšlení, </a:t>
            </a:r>
            <a:r>
              <a:rPr lang="cs-CZ" sz="1600" dirty="0" smtClean="0"/>
              <a:t>řešení slovních úloh</a:t>
            </a:r>
          </a:p>
        </p:txBody>
      </p:sp>
      <p:pic>
        <p:nvPicPr>
          <p:cNvPr id="5" name="Picture 2" descr="Y:\Loga.JPG"/>
          <p:cNvPicPr>
            <a:picLocks noChangeAspect="1" noChangeArrowheads="1"/>
          </p:cNvPicPr>
          <p:nvPr/>
        </p:nvPicPr>
        <p:blipFill>
          <a:blip r:embed="rId2" cstate="print"/>
          <a:srcRect/>
          <a:stretch>
            <a:fillRect/>
          </a:stretch>
        </p:blipFill>
        <p:spPr bwMode="auto">
          <a:xfrm>
            <a:off x="1403648" y="260648"/>
            <a:ext cx="5781675" cy="1447800"/>
          </a:xfrm>
          <a:prstGeom prst="rect">
            <a:avLst/>
          </a:prstGeom>
          <a:noFill/>
        </p:spPr>
      </p:pic>
      <p:sp>
        <p:nvSpPr>
          <p:cNvPr id="6" name="Obdélník 5"/>
          <p:cNvSpPr/>
          <p:nvPr/>
        </p:nvSpPr>
        <p:spPr>
          <a:xfrm>
            <a:off x="899592" y="2420888"/>
            <a:ext cx="6929486" cy="584775"/>
          </a:xfrm>
          <a:prstGeom prst="rect">
            <a:avLst/>
          </a:prstGeom>
        </p:spPr>
        <p:txBody>
          <a:bodyPr wrap="square">
            <a:spAutoFit/>
          </a:bodyPr>
          <a:lstStyle/>
          <a:p>
            <a:r>
              <a:rPr lang="cs-CZ" sz="1600" dirty="0" smtClean="0"/>
              <a:t>Škola: Základní škola Trávníky Otrokovice, příspěvková organizace</a:t>
            </a:r>
          </a:p>
          <a:p>
            <a:r>
              <a:rPr lang="cs-CZ" sz="1600" dirty="0" smtClean="0"/>
              <a:t>Číslo projektu: CZ.1.07/1.4.00/21.2637</a:t>
            </a:r>
            <a:endParaRPr lang="cs-CZ" sz="1600" dirty="0"/>
          </a:p>
        </p:txBody>
      </p:sp>
      <p:sp>
        <p:nvSpPr>
          <p:cNvPr id="7" name="Zástupný symbol pro zápatí 6"/>
          <p:cNvSpPr>
            <a:spLocks noGrp="1"/>
          </p:cNvSpPr>
          <p:nvPr>
            <p:ph type="ftr" sz="quarter" idx="11"/>
          </p:nvPr>
        </p:nvSpPr>
        <p:spPr/>
        <p:txBody>
          <a:bodyPr/>
          <a:lstStyle/>
          <a:p>
            <a:r>
              <a:rPr lang="cs-CZ" dirty="0" smtClean="0">
                <a:solidFill>
                  <a:schemeClr val="tx1"/>
                </a:solidFill>
              </a:rPr>
              <a:t>VY_32_INOVACE_06_19</a:t>
            </a:r>
            <a:endParaRPr lang="cs-CZ"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467544" y="476672"/>
            <a:ext cx="8064896" cy="646331"/>
          </a:xfrm>
          <a:prstGeom prst="rect">
            <a:avLst/>
          </a:prstGeom>
        </p:spPr>
        <p:txBody>
          <a:bodyPr wrap="square">
            <a:spAutoFit/>
          </a:bodyPr>
          <a:lstStyle/>
          <a:p>
            <a:r>
              <a:rPr lang="cs-CZ" dirty="0"/>
              <a:t>Všechny objekty použité k vytvoření tohoto materiálu jsou součástí softwaru Microsoft® Office.</a:t>
            </a:r>
          </a:p>
        </p:txBody>
      </p:sp>
      <p:sp>
        <p:nvSpPr>
          <p:cNvPr id="5" name="Obdélník 4"/>
          <p:cNvSpPr/>
          <p:nvPr/>
        </p:nvSpPr>
        <p:spPr>
          <a:xfrm>
            <a:off x="498166" y="2291069"/>
            <a:ext cx="4242252" cy="369332"/>
          </a:xfrm>
          <a:prstGeom prst="rect">
            <a:avLst/>
          </a:prstGeom>
        </p:spPr>
        <p:txBody>
          <a:bodyPr wrap="none">
            <a:spAutoFit/>
          </a:bodyPr>
          <a:lstStyle/>
          <a:p>
            <a:r>
              <a:rPr lang="cs-CZ" dirty="0" smtClean="0"/>
              <a:t> Texty jsou vlastní originální tvorbou autora.</a:t>
            </a:r>
            <a:endParaRPr lang="cs-CZ" dirty="0"/>
          </a:p>
        </p:txBody>
      </p:sp>
      <p:sp>
        <p:nvSpPr>
          <p:cNvPr id="6" name="Obdélník 5"/>
          <p:cNvSpPr/>
          <p:nvPr/>
        </p:nvSpPr>
        <p:spPr>
          <a:xfrm>
            <a:off x="3028667" y="6165304"/>
            <a:ext cx="2435988" cy="369332"/>
          </a:xfrm>
          <a:prstGeom prst="rect">
            <a:avLst/>
          </a:prstGeom>
        </p:spPr>
        <p:txBody>
          <a:bodyPr wrap="none">
            <a:spAutoFit/>
          </a:bodyPr>
          <a:lstStyle/>
          <a:p>
            <a:r>
              <a:rPr lang="cs-CZ" dirty="0" smtClean="0"/>
              <a:t>VY_32_INOVACE_06_19</a:t>
            </a:r>
            <a:endParaRPr lang="cs-CZ" dirty="0"/>
          </a:p>
        </p:txBody>
      </p:sp>
      <p:sp>
        <p:nvSpPr>
          <p:cNvPr id="3" name="Obdélník 2"/>
          <p:cNvSpPr/>
          <p:nvPr/>
        </p:nvSpPr>
        <p:spPr>
          <a:xfrm>
            <a:off x="543200" y="1340767"/>
            <a:ext cx="7413176" cy="646331"/>
          </a:xfrm>
          <a:prstGeom prst="rect">
            <a:avLst/>
          </a:prstGeom>
        </p:spPr>
        <p:txBody>
          <a:bodyPr wrap="square">
            <a:spAutoFit/>
          </a:bodyPr>
          <a:lstStyle/>
          <a:p>
            <a:r>
              <a:rPr lang="cs-CZ" dirty="0"/>
              <a:t>Tato práce je šířena pod licencí CC BY-SA 3.0. Odkazy a citace jsou platné k datu vytvoření této práce.</a:t>
            </a:r>
          </a:p>
        </p:txBody>
      </p:sp>
    </p:spTree>
    <p:extLst>
      <p:ext uri="{BB962C8B-B14F-4D97-AF65-F5344CB8AC3E}">
        <p14:creationId xmlns:p14="http://schemas.microsoft.com/office/powerpoint/2010/main" val="24593985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nd01.jxs.cz/880/302/767b1a4e1c_2600199_o2.gif">
            <a:hlinkClick r:id="rId2"/>
          </p:cNvPr>
          <p:cNvPicPr>
            <a:picLocks noChangeAspect="1" noChangeArrowheads="1"/>
          </p:cNvPicPr>
          <p:nvPr/>
        </p:nvPicPr>
        <p:blipFill>
          <a:blip r:embed="rId3" cstate="print"/>
          <a:srcRect/>
          <a:stretch>
            <a:fillRect/>
          </a:stretch>
        </p:blipFill>
        <p:spPr bwMode="auto">
          <a:xfrm>
            <a:off x="0" y="-531440"/>
            <a:ext cx="9144000" cy="7956376"/>
          </a:xfrm>
          <a:prstGeom prst="rect">
            <a:avLst/>
          </a:prstGeom>
          <a:noFill/>
        </p:spPr>
      </p:pic>
      <p:pic>
        <p:nvPicPr>
          <p:cNvPr id="1026" name="Picture 2" descr="C:\Users\oem\AppData\Local\Microsoft\Windows\Temporary Internet Files\Content.IE5\5N1KFO6V\MC900280982[1].wmf"/>
          <p:cNvPicPr>
            <a:picLocks noChangeAspect="1" noChangeArrowheads="1"/>
          </p:cNvPicPr>
          <p:nvPr/>
        </p:nvPicPr>
        <p:blipFill>
          <a:blip r:embed="rId4" cstate="print"/>
          <a:srcRect/>
          <a:stretch>
            <a:fillRect/>
          </a:stretch>
        </p:blipFill>
        <p:spPr bwMode="auto">
          <a:xfrm>
            <a:off x="2843808" y="2564904"/>
            <a:ext cx="5903610" cy="4059258"/>
          </a:xfrm>
          <a:prstGeom prst="rect">
            <a:avLst/>
          </a:prstGeom>
          <a:noFill/>
        </p:spPr>
      </p:pic>
      <p:sp>
        <p:nvSpPr>
          <p:cNvPr id="2" name="Nadpis 1"/>
          <p:cNvSpPr>
            <a:spLocks noGrp="1"/>
          </p:cNvSpPr>
          <p:nvPr>
            <p:ph type="title"/>
          </p:nvPr>
        </p:nvSpPr>
        <p:spPr>
          <a:xfrm>
            <a:off x="323528" y="1196752"/>
            <a:ext cx="8229600" cy="1143000"/>
          </a:xfrm>
        </p:spPr>
        <p:txBody>
          <a:bodyPr>
            <a:normAutofit fontScale="90000"/>
          </a:bodyPr>
          <a:lstStyle/>
          <a:p>
            <a:pPr algn="l"/>
            <a:r>
              <a:rPr lang="cs-CZ" sz="3600" b="1" dirty="0" smtClean="0"/>
              <a:t>Rodiče šli se třemi dětmi do cukrárny. Tatínek objednal pro každého zákusek po 12 Kč, zmrzlinu po 15 Kč, pro děti džus po 10 Kč a pro rodiče kávu po 42 Kč. Kolik korun zaplatila rodina za občerstvení v cukrárně?</a:t>
            </a:r>
            <a:endParaRPr lang="cs-CZ" sz="3600" b="1" dirty="0"/>
          </a:p>
        </p:txBody>
      </p:sp>
      <p:sp>
        <p:nvSpPr>
          <p:cNvPr id="3" name="Obdélník 2"/>
          <p:cNvSpPr/>
          <p:nvPr/>
        </p:nvSpPr>
        <p:spPr>
          <a:xfrm>
            <a:off x="2813185" y="6488668"/>
            <a:ext cx="2435988" cy="369332"/>
          </a:xfrm>
          <a:prstGeom prst="rect">
            <a:avLst/>
          </a:prstGeom>
        </p:spPr>
        <p:txBody>
          <a:bodyPr wrap="none">
            <a:spAutoFit/>
          </a:bodyPr>
          <a:lstStyle/>
          <a:p>
            <a:r>
              <a:rPr lang="cs-CZ" dirty="0" smtClean="0"/>
              <a:t>VY_32_INOVACE_06_19</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encrypted-tbn0.gstatic.com/images?q=tbn:ANd9GcTckxBk4upRVincnWAhntjzyENpXBn9oBrARHmIFprn5OBwy76p">
            <a:hlinkClick r:id="rId2"/>
          </p:cNvPr>
          <p:cNvPicPr>
            <a:picLocks noChangeAspect="1" noChangeArrowheads="1"/>
          </p:cNvPicPr>
          <p:nvPr/>
        </p:nvPicPr>
        <p:blipFill>
          <a:blip r:embed="rId3" cstate="print"/>
          <a:srcRect/>
          <a:stretch>
            <a:fillRect/>
          </a:stretch>
        </p:blipFill>
        <p:spPr bwMode="auto">
          <a:xfrm>
            <a:off x="0" y="-1"/>
            <a:ext cx="9144000" cy="6998771"/>
          </a:xfrm>
          <a:prstGeom prst="rect">
            <a:avLst/>
          </a:prstGeom>
          <a:noFill/>
        </p:spPr>
      </p:pic>
      <p:sp>
        <p:nvSpPr>
          <p:cNvPr id="2" name="Nadpis 1"/>
          <p:cNvSpPr>
            <a:spLocks noGrp="1"/>
          </p:cNvSpPr>
          <p:nvPr>
            <p:ph type="title"/>
          </p:nvPr>
        </p:nvSpPr>
        <p:spPr>
          <a:xfrm>
            <a:off x="395536" y="908720"/>
            <a:ext cx="8229600" cy="1143000"/>
          </a:xfrm>
        </p:spPr>
        <p:txBody>
          <a:bodyPr>
            <a:noAutofit/>
          </a:bodyPr>
          <a:lstStyle/>
          <a:p>
            <a:pPr algn="l"/>
            <a:r>
              <a:rPr lang="cs-CZ" sz="2800" b="1" dirty="0" smtClean="0"/>
              <a:t>Sandra měla narozeniny. Maminka koupila linecká kolečka  po 12 Kč. Zaplatila za ně 108 Kč. Na narozeninách dostali linecká </a:t>
            </a:r>
            <a:r>
              <a:rPr lang="cs-CZ" sz="2800" b="1" dirty="0" smtClean="0"/>
              <a:t>kolečka </a:t>
            </a:r>
            <a:r>
              <a:rPr lang="cs-CZ" sz="2800" b="1" dirty="0" smtClean="0"/>
              <a:t>všichni kamarádi </a:t>
            </a:r>
            <a:br>
              <a:rPr lang="cs-CZ" sz="2800" b="1" dirty="0" smtClean="0"/>
            </a:br>
            <a:r>
              <a:rPr lang="cs-CZ" sz="2800" b="1" dirty="0" smtClean="0"/>
              <a:t>i Sandra. Každý dostal jedno kolečko. Kolik přišlo na narozeniny kamarádů?</a:t>
            </a:r>
            <a:endParaRPr lang="cs-CZ" sz="2800" b="1" dirty="0"/>
          </a:p>
        </p:txBody>
      </p:sp>
      <p:pic>
        <p:nvPicPr>
          <p:cNvPr id="2053" name="Picture 5" descr="C:\Users\oem\AppData\Local\Microsoft\Windows\Temporary Internet Files\Content.IE5\5N1KFO6V\MP900431257[1].jpg"/>
          <p:cNvPicPr>
            <a:picLocks noChangeAspect="1" noChangeArrowheads="1"/>
          </p:cNvPicPr>
          <p:nvPr/>
        </p:nvPicPr>
        <p:blipFill>
          <a:blip r:embed="rId4" cstate="print"/>
          <a:srcRect/>
          <a:stretch>
            <a:fillRect/>
          </a:stretch>
        </p:blipFill>
        <p:spPr bwMode="auto">
          <a:xfrm>
            <a:off x="4572000" y="2564904"/>
            <a:ext cx="2913360" cy="3805205"/>
          </a:xfrm>
          <a:prstGeom prst="rect">
            <a:avLst/>
          </a:prstGeom>
          <a:noFill/>
        </p:spPr>
      </p:pic>
      <p:sp>
        <p:nvSpPr>
          <p:cNvPr id="3" name="Obdélník 2"/>
          <p:cNvSpPr/>
          <p:nvPr/>
        </p:nvSpPr>
        <p:spPr>
          <a:xfrm>
            <a:off x="2339752" y="6370109"/>
            <a:ext cx="2435988" cy="369332"/>
          </a:xfrm>
          <a:prstGeom prst="rect">
            <a:avLst/>
          </a:prstGeom>
        </p:spPr>
        <p:txBody>
          <a:bodyPr wrap="none">
            <a:spAutoFit/>
          </a:bodyPr>
          <a:lstStyle/>
          <a:p>
            <a:r>
              <a:rPr lang="cs-CZ" dirty="0" smtClean="0"/>
              <a:t>VY_32_INOVACE_06_19</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nd01.jxs.cz/417/065/88e6e8cce3_33312476_o2.gif">
            <a:hlinkClick r:id="rId2"/>
          </p:cNvPr>
          <p:cNvPicPr>
            <a:picLocks noChangeAspect="1" noChangeArrowheads="1"/>
          </p:cNvPicPr>
          <p:nvPr/>
        </p:nvPicPr>
        <p:blipFill>
          <a:blip r:embed="rId3" cstate="print"/>
          <a:srcRect/>
          <a:stretch>
            <a:fillRect/>
          </a:stretch>
        </p:blipFill>
        <p:spPr bwMode="auto">
          <a:xfrm>
            <a:off x="0" y="0"/>
            <a:ext cx="9144000" cy="7020272"/>
          </a:xfrm>
          <a:prstGeom prst="rect">
            <a:avLst/>
          </a:prstGeom>
          <a:noFill/>
        </p:spPr>
      </p:pic>
      <p:sp>
        <p:nvSpPr>
          <p:cNvPr id="2" name="Nadpis 1"/>
          <p:cNvSpPr>
            <a:spLocks noGrp="1"/>
          </p:cNvSpPr>
          <p:nvPr>
            <p:ph type="title"/>
          </p:nvPr>
        </p:nvSpPr>
        <p:spPr>
          <a:xfrm>
            <a:off x="395536" y="836712"/>
            <a:ext cx="8229600" cy="1143000"/>
          </a:xfrm>
        </p:spPr>
        <p:txBody>
          <a:bodyPr>
            <a:normAutofit fontScale="90000"/>
          </a:bodyPr>
          <a:lstStyle/>
          <a:p>
            <a:pPr algn="l"/>
            <a:r>
              <a:rPr lang="cs-CZ" sz="2800" b="1" dirty="0" smtClean="0"/>
              <a:t>Jedna kokosová oplatka má hmotnost 50 g. V plné krabici je 40 oplatek. Jakou hmotnost má jedna krabice oplatek? Kolik váží 50 plných krabic? Vyjádři v gramech a pak </a:t>
            </a:r>
            <a:br>
              <a:rPr lang="cs-CZ" sz="2800" b="1" dirty="0" smtClean="0"/>
            </a:br>
            <a:r>
              <a:rPr lang="cs-CZ" sz="2800" b="1" dirty="0" smtClean="0"/>
              <a:t>v kilogramech.</a:t>
            </a:r>
            <a:endParaRPr lang="cs-CZ" sz="2800" b="1" dirty="0"/>
          </a:p>
        </p:txBody>
      </p:sp>
      <p:pic>
        <p:nvPicPr>
          <p:cNvPr id="3076" name="Picture 4" descr="C:\Users\oem\AppData\Local\Microsoft\Windows\Temporary Internet Files\Content.IE5\WGD8QOU3\MC900325496[1].wmf"/>
          <p:cNvPicPr>
            <a:picLocks noChangeAspect="1" noChangeArrowheads="1"/>
          </p:cNvPicPr>
          <p:nvPr/>
        </p:nvPicPr>
        <p:blipFill>
          <a:blip r:embed="rId4" cstate="print"/>
          <a:srcRect/>
          <a:stretch>
            <a:fillRect/>
          </a:stretch>
        </p:blipFill>
        <p:spPr bwMode="auto">
          <a:xfrm>
            <a:off x="3664458" y="2622956"/>
            <a:ext cx="4075894" cy="3620050"/>
          </a:xfrm>
          <a:prstGeom prst="rect">
            <a:avLst/>
          </a:prstGeom>
          <a:noFill/>
        </p:spPr>
      </p:pic>
      <p:sp>
        <p:nvSpPr>
          <p:cNvPr id="3" name="Obdélník 2"/>
          <p:cNvSpPr/>
          <p:nvPr/>
        </p:nvSpPr>
        <p:spPr>
          <a:xfrm>
            <a:off x="3131840" y="6488668"/>
            <a:ext cx="2435988" cy="369332"/>
          </a:xfrm>
          <a:prstGeom prst="rect">
            <a:avLst/>
          </a:prstGeom>
        </p:spPr>
        <p:txBody>
          <a:bodyPr wrap="none">
            <a:spAutoFit/>
          </a:bodyPr>
          <a:lstStyle/>
          <a:p>
            <a:r>
              <a:rPr lang="cs-CZ" dirty="0" smtClean="0"/>
              <a:t>VY_32_INOVACE_06_19</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lightq.cz/media/catalog/product/cache/1/image/300x/9df78eab33525d08d6e5fb8d27136e95/1/3/133_1.jpg">
            <a:hlinkClick r:id="rId2"/>
          </p:cNvPr>
          <p:cNvPicPr>
            <a:picLocks noChangeAspect="1" noChangeArrowheads="1"/>
          </p:cNvPicPr>
          <p:nvPr/>
        </p:nvPicPr>
        <p:blipFill>
          <a:blip r:embed="rId3" cstate="print"/>
          <a:srcRect/>
          <a:stretch>
            <a:fillRect/>
          </a:stretch>
        </p:blipFill>
        <p:spPr bwMode="auto">
          <a:xfrm>
            <a:off x="0" y="0"/>
            <a:ext cx="9324528" cy="7020272"/>
          </a:xfrm>
          <a:prstGeom prst="rect">
            <a:avLst/>
          </a:prstGeom>
          <a:noFill/>
        </p:spPr>
      </p:pic>
      <p:sp>
        <p:nvSpPr>
          <p:cNvPr id="2" name="Nadpis 1"/>
          <p:cNvSpPr>
            <a:spLocks noGrp="1"/>
          </p:cNvSpPr>
          <p:nvPr>
            <p:ph type="title"/>
          </p:nvPr>
        </p:nvSpPr>
        <p:spPr>
          <a:xfrm>
            <a:off x="395536" y="836712"/>
            <a:ext cx="8229600" cy="1143000"/>
          </a:xfrm>
        </p:spPr>
        <p:txBody>
          <a:bodyPr>
            <a:normAutofit fontScale="90000"/>
          </a:bodyPr>
          <a:lstStyle/>
          <a:p>
            <a:pPr algn="l"/>
            <a:r>
              <a:rPr lang="cs-CZ" sz="2800" b="1" dirty="0" smtClean="0"/>
              <a:t>V cukrárně utržili  za jeden den 2 450 Kč za nanuky. Kolik  korun stál jeden nanuk, když prodali 98  nanuků?</a:t>
            </a:r>
            <a:br>
              <a:rPr lang="cs-CZ" sz="2800" b="1" dirty="0" smtClean="0"/>
            </a:br>
            <a:r>
              <a:rPr lang="cs-CZ" sz="2800" b="1" dirty="0" smtClean="0"/>
              <a:t>Kolik korun by utržili za nanuky za pět dní, když by prodali stejné množství? Výsledek zaokrouhli na stovky.</a:t>
            </a:r>
            <a:endParaRPr lang="cs-CZ" sz="2800" b="1" dirty="0"/>
          </a:p>
        </p:txBody>
      </p:sp>
      <p:pic>
        <p:nvPicPr>
          <p:cNvPr id="4103" name="Picture 7" descr="C:\Users\oem\AppData\Local\Microsoft\Windows\Temporary Internet Files\Content.IE5\R5M2JSU7\MC900410977[1].wmf"/>
          <p:cNvPicPr>
            <a:picLocks noChangeAspect="1" noChangeArrowheads="1"/>
          </p:cNvPicPr>
          <p:nvPr/>
        </p:nvPicPr>
        <p:blipFill>
          <a:blip r:embed="rId4" cstate="print"/>
          <a:srcRect/>
          <a:stretch>
            <a:fillRect/>
          </a:stretch>
        </p:blipFill>
        <p:spPr bwMode="auto">
          <a:xfrm>
            <a:off x="3851920" y="4581128"/>
            <a:ext cx="1984586" cy="1988086"/>
          </a:xfrm>
          <a:prstGeom prst="rect">
            <a:avLst/>
          </a:prstGeom>
          <a:noFill/>
        </p:spPr>
      </p:pic>
      <p:pic>
        <p:nvPicPr>
          <p:cNvPr id="4104" name="Picture 8" descr="C:\Users\oem\AppData\Local\Microsoft\Windows\Temporary Internet Files\Content.IE5\R5M2JSU7\MC900410977[1].wmf"/>
          <p:cNvPicPr>
            <a:picLocks noChangeAspect="1" noChangeArrowheads="1"/>
          </p:cNvPicPr>
          <p:nvPr/>
        </p:nvPicPr>
        <p:blipFill>
          <a:blip r:embed="rId4" cstate="print"/>
          <a:srcRect/>
          <a:stretch>
            <a:fillRect/>
          </a:stretch>
        </p:blipFill>
        <p:spPr bwMode="auto">
          <a:xfrm>
            <a:off x="6084168" y="2420888"/>
            <a:ext cx="2559635" cy="2564150"/>
          </a:xfrm>
          <a:prstGeom prst="rect">
            <a:avLst/>
          </a:prstGeom>
          <a:noFill/>
        </p:spPr>
      </p:pic>
      <p:pic>
        <p:nvPicPr>
          <p:cNvPr id="4105" name="Picture 9" descr="C:\Users\oem\AppData\Local\Microsoft\Windows\Temporary Internet Files\Content.IE5\R5M2JSU7\MC900410977[1].wmf"/>
          <p:cNvPicPr>
            <a:picLocks noChangeAspect="1" noChangeArrowheads="1"/>
          </p:cNvPicPr>
          <p:nvPr/>
        </p:nvPicPr>
        <p:blipFill>
          <a:blip r:embed="rId4" cstate="print"/>
          <a:srcRect/>
          <a:stretch>
            <a:fillRect/>
          </a:stretch>
        </p:blipFill>
        <p:spPr bwMode="auto">
          <a:xfrm>
            <a:off x="683568" y="2420888"/>
            <a:ext cx="2990923" cy="2996198"/>
          </a:xfrm>
          <a:prstGeom prst="rect">
            <a:avLst/>
          </a:prstGeom>
          <a:noFill/>
        </p:spPr>
      </p:pic>
      <p:sp>
        <p:nvSpPr>
          <p:cNvPr id="3" name="Obdélník 2"/>
          <p:cNvSpPr/>
          <p:nvPr/>
        </p:nvSpPr>
        <p:spPr>
          <a:xfrm>
            <a:off x="1583080" y="6384548"/>
            <a:ext cx="2435988" cy="369332"/>
          </a:xfrm>
          <a:prstGeom prst="rect">
            <a:avLst/>
          </a:prstGeom>
        </p:spPr>
        <p:txBody>
          <a:bodyPr wrap="none">
            <a:spAutoFit/>
          </a:bodyPr>
          <a:lstStyle/>
          <a:p>
            <a:r>
              <a:rPr lang="cs-CZ" dirty="0" smtClean="0"/>
              <a:t>VY_32_INOVACE_06_19</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TotalTime>
  <Words>194</Words>
  <Application>Microsoft Office PowerPoint</Application>
  <PresentationFormat>Předvádění na obrazovce (4:3)</PresentationFormat>
  <Paragraphs>28</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sady Office</vt:lpstr>
      <vt:lpstr>Slovní úlohy </vt:lpstr>
      <vt:lpstr>Prezentace aplikace PowerPoint</vt:lpstr>
      <vt:lpstr>Rodiče šli se třemi dětmi do cukrárny. Tatínek objednal pro každého zákusek po 12 Kč, zmrzlinu po 15 Kč, pro děti džus po 10 Kč a pro rodiče kávu po 42 Kč. Kolik korun zaplatila rodina za občerstvení v cukrárně?</vt:lpstr>
      <vt:lpstr>Sandra měla narozeniny. Maminka koupila linecká kolečka  po 12 Kč. Zaplatila za ně 108 Kč. Na narozeninách dostali linecká kolečka všichni kamarádi  i Sandra. Každý dostal jedno kolečko. Kolik přišlo na narozeniny kamarádů?</vt:lpstr>
      <vt:lpstr>Jedna kokosová oplatka má hmotnost 50 g. V plné krabici je 40 oplatek. Jakou hmotnost má jedna krabice oplatek? Kolik váží 50 plných krabic? Vyjádři v gramech a pak  v kilogramech.</vt:lpstr>
      <vt:lpstr>V cukrárně utržili  za jeden den 2 450 Kč za nanuky. Kolik  korun stál jeden nanuk, když prodali 98  nanuků? Kolik korun by utržili za nanuky za pět dní, když by prodali stejné množství? Výsledek zaokrouhli na stovky.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Slovní úlohy</dc:title>
  <dc:creator>oem</dc:creator>
  <cp:lastModifiedBy>User</cp:lastModifiedBy>
  <cp:revision>23</cp:revision>
  <dcterms:created xsi:type="dcterms:W3CDTF">2013-01-29T15:39:09Z</dcterms:created>
  <dcterms:modified xsi:type="dcterms:W3CDTF">2013-06-24T13:28:42Z</dcterms:modified>
</cp:coreProperties>
</file>