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AF2AE-8F3D-4443-BAFB-DF322A7C1F49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34F70-D091-45AD-A309-99409ABAF7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AF2AE-8F3D-4443-BAFB-DF322A7C1F49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34F70-D091-45AD-A309-99409ABAF7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AF2AE-8F3D-4443-BAFB-DF322A7C1F49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34F70-D091-45AD-A309-99409ABAF7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AF2AE-8F3D-4443-BAFB-DF322A7C1F49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34F70-D091-45AD-A309-99409ABAF7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AF2AE-8F3D-4443-BAFB-DF322A7C1F49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34F70-D091-45AD-A309-99409ABAF7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AF2AE-8F3D-4443-BAFB-DF322A7C1F49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34F70-D091-45AD-A309-99409ABAF7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AF2AE-8F3D-4443-BAFB-DF322A7C1F49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34F70-D091-45AD-A309-99409ABAF7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AF2AE-8F3D-4443-BAFB-DF322A7C1F49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34F70-D091-45AD-A309-99409ABAF7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AF2AE-8F3D-4443-BAFB-DF322A7C1F49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34F70-D091-45AD-A309-99409ABAF7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AF2AE-8F3D-4443-BAFB-DF322A7C1F49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34F70-D091-45AD-A309-99409ABAF7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AF2AE-8F3D-4443-BAFB-DF322A7C1F49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34F70-D091-45AD-A309-99409ABAF7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6AF2AE-8F3D-4443-BAFB-DF322A7C1F49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F34F70-D091-45AD-A309-99409ABAF7B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www.google.com/url?sa=i&amp;rct=j&amp;q=&amp;esrc=s&amp;frm=1&amp;source=images&amp;cd=&amp;cad=rja&amp;docid=kfXM5H_ZvwSczM&amp;tbnid=5KU0AcZXS2tcmM:&amp;ved=0CAUQjRw&amp;url=http://www.studnicka.ic.cz/etw/index_et.html&amp;ei=wOYHUa-RBYqAtAaMk4GIDw&amp;bvm=bv.41524429,d.Yms&amp;psig=AFQjCNH1WrnanTVHqs5d0y-2w5aeXUxgng&amp;ust=1359558720742035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google.com/url?sa=i&amp;rct=j&amp;q=&amp;esrc=s&amp;frm=1&amp;source=images&amp;cd=&amp;cad=rja&amp;docid=ffYV1L8wrFR6RM&amp;tbnid=kEJQgVdopFIy-M:&amp;ved=0CAUQjRw&amp;url=http://cz.freewalls.org/wallpaper/zajimavosti-svetle-pozadi-melke/&amp;ei=O-cHUbbLMsrPsgaEyoGYDw&amp;bvm=bv.41524429,d.Yms&amp;psig=AFQjCNFnJjMbmdd5NNhF56YtTmt89GH1CA&amp;ust=1359558844311776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google.com/url?sa=i&amp;rct=j&amp;q=&amp;esrc=s&amp;frm=1&amp;source=images&amp;cd=&amp;cad=rja&amp;docid=OwltxIA4u-psHM&amp;tbnid=T0cyeJA8msx2zM:&amp;ved=0CAUQjRw&amp;url=http://www.komediomat.cz/KOMEDIOMAT/KOMEDIOMAT_-_Prezentace_-_Planeta_Oggo.html&amp;ei=EOcHUYrLEoXKsgaSkoDIDw&amp;bvm=bv.41524429,d.Yms&amp;psig=AFQjCNHsIsZ073OpOHsfTx75O8nx9Bsu3A&amp;ust=1359558800670368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google.com/url?sa=i&amp;rct=j&amp;q=&amp;esrc=s&amp;frm=1&amp;source=images&amp;cd=&amp;cad=rja&amp;docid=5N2wgk2INx4vyM&amp;tbnid=mzVXk8LISE9HIM:&amp;ved=0CAUQjRw&amp;url=http://thunder-bellasara1.blog.cz/1103/chces-dess&amp;ei=cecHUdi0I8ftsgbfsYCYAg&amp;bvm=bv.41524429,d.Yms&amp;psig=AFQjCNFnkO7GW7eB1a7YFv3ydcXpcKy_Rg&amp;ust=1359558897809831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google.com/url?sa=i&amp;rct=j&amp;q=&amp;esrc=s&amp;frm=1&amp;source=images&amp;cd=&amp;cad=rja&amp;docid=fdd2cvy3b5WZhM&amp;tbnid=bEu1eAnQOgzr7M:&amp;ved=0CAUQjRw&amp;url=http://www.lightq.cz/vyrobci/papirova-bd-fotopozadi/papirova-pozadi/pozadi-pastel-pink-ruzova-pastelova.html&amp;ei=Z-gHUY-xM4XHswbMiICwDg&amp;bvm=bv.41524429,d.Yms&amp;psig=AFQjCNFrutG_Hn-3XqWvYvM7YUpjTywyNQ&amp;ust=1359559143998136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www.google.com/url?sa=i&amp;rct=j&amp;q=&amp;esrc=s&amp;frm=1&amp;source=images&amp;cd=&amp;cad=rja&amp;docid=SfYrx_O5INewXM&amp;tbnid=BhMiwLYN02hAtM:&amp;ved=0CAUQjRw&amp;url=http://www.excelprofi.cz/cs/fotograficke-pozadi-fotopozadi/papirove-pozadi-doerr-classic-2-75-x-11-m---modre-327.html&amp;ei=3-gHUcmLPIX0sga6i4CACw&amp;bvm=bv.41524429,d.Yms&amp;psig=AFQjCNF9ERRdEXrSGINpsFu12J-6YZ5D8A&amp;ust=135955926431702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4" y="2060848"/>
            <a:ext cx="6120680" cy="576064"/>
          </a:xfrm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Přemýšlej a vypočítej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99592" y="2708920"/>
            <a:ext cx="7344816" cy="32932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 smtClean="0"/>
              <a:t>Název výukového materiálu: 	Přemýšlej a vypočítej</a:t>
            </a:r>
          </a:p>
          <a:p>
            <a:r>
              <a:rPr lang="cs-CZ" sz="1600" dirty="0" smtClean="0"/>
              <a:t>Autor:		      	Mgr. Dana Staňková	</a:t>
            </a:r>
          </a:p>
          <a:p>
            <a:r>
              <a:rPr lang="cs-CZ" sz="1600" dirty="0" smtClean="0"/>
              <a:t>Vytvořeno:		      	 </a:t>
            </a:r>
            <a:r>
              <a:rPr lang="cs-CZ" sz="1600" dirty="0" smtClean="0"/>
              <a:t>19</a:t>
            </a:r>
            <a:r>
              <a:rPr lang="cs-CZ" sz="1600" dirty="0" smtClean="0"/>
              <a:t>. </a:t>
            </a:r>
            <a:r>
              <a:rPr lang="cs-CZ" sz="1600" smtClean="0"/>
              <a:t>2. </a:t>
            </a:r>
            <a:r>
              <a:rPr lang="cs-CZ" sz="1600" dirty="0" smtClean="0"/>
              <a:t>2013	</a:t>
            </a:r>
          </a:p>
          <a:p>
            <a:r>
              <a:rPr lang="cs-CZ" sz="1600" dirty="0" smtClean="0"/>
              <a:t>Ročník:		      	 4. ročník</a:t>
            </a:r>
          </a:p>
          <a:p>
            <a:r>
              <a:rPr lang="cs-CZ" sz="1600" dirty="0" smtClean="0"/>
              <a:t>Vzdělávací oblast:	       	Matematika a její aplikace</a:t>
            </a:r>
          </a:p>
          <a:p>
            <a:r>
              <a:rPr lang="cs-CZ" sz="1600" dirty="0" smtClean="0"/>
              <a:t>Vzdělávací obor:	       	Matematika</a:t>
            </a:r>
          </a:p>
          <a:p>
            <a:r>
              <a:rPr lang="cs-CZ" sz="1600" dirty="0" smtClean="0"/>
              <a:t>Tematický okruh:	       	Matematické operace</a:t>
            </a:r>
          </a:p>
          <a:p>
            <a:r>
              <a:rPr lang="cs-CZ" sz="1600" dirty="0" smtClean="0"/>
              <a:t>Téma:			 Procvičování matematických operací	</a:t>
            </a:r>
          </a:p>
          <a:p>
            <a:r>
              <a:rPr lang="cs-CZ" sz="1600" dirty="0" smtClean="0"/>
              <a:t>Pomůcky:		       	Interaktivní tabule, notebook, </a:t>
            </a:r>
            <a:r>
              <a:rPr lang="cs-CZ" sz="1600" dirty="0" err="1" smtClean="0"/>
              <a:t>dataprojektor</a:t>
            </a:r>
            <a:endParaRPr lang="cs-CZ" sz="1600" dirty="0" smtClean="0"/>
          </a:p>
          <a:p>
            <a:r>
              <a:rPr lang="cs-CZ" sz="1600" dirty="0" smtClean="0"/>
              <a:t>Anotace:		      	 Prezentace je zaměřena na procvičování logického 			  myšlení , matematických operací</a:t>
            </a:r>
          </a:p>
        </p:txBody>
      </p:sp>
      <p:pic>
        <p:nvPicPr>
          <p:cNvPr id="5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692696"/>
            <a:ext cx="5781675" cy="144780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857224" y="2643182"/>
            <a:ext cx="692948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Škola: Základní škola Trávníky Otrokovice, příspěvková organizace</a:t>
            </a:r>
          </a:p>
          <a:p>
            <a:r>
              <a:rPr lang="cs-CZ" sz="1600" dirty="0" smtClean="0"/>
              <a:t>Číslo projektu: CZ.1.07/1.4.00/21.2637</a:t>
            </a:r>
            <a:endParaRPr lang="cs-CZ" sz="1600" dirty="0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VY_32_INOVACE_07_19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83568" y="980728"/>
            <a:ext cx="77768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Všechny </a:t>
            </a:r>
            <a:r>
              <a:rPr lang="cs-CZ" dirty="0" smtClean="0"/>
              <a:t>objekty </a:t>
            </a:r>
            <a:r>
              <a:rPr lang="cs-CZ" dirty="0"/>
              <a:t>použité k vytvoření tohoto materiálu jsou součástí softwaru Microsoft® Office.</a:t>
            </a:r>
          </a:p>
        </p:txBody>
      </p:sp>
      <p:sp>
        <p:nvSpPr>
          <p:cNvPr id="5" name="Obdélník 4"/>
          <p:cNvSpPr/>
          <p:nvPr/>
        </p:nvSpPr>
        <p:spPr>
          <a:xfrm>
            <a:off x="683568" y="1916831"/>
            <a:ext cx="72008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Tato práce je šířena pod licencí CC BY-SA 3.0. Odkazy a citace jsou platné k datu vytvoření této práce.</a:t>
            </a:r>
          </a:p>
        </p:txBody>
      </p:sp>
      <p:sp>
        <p:nvSpPr>
          <p:cNvPr id="6" name="Obdélník 5"/>
          <p:cNvSpPr/>
          <p:nvPr/>
        </p:nvSpPr>
        <p:spPr>
          <a:xfrm>
            <a:off x="690464" y="2918936"/>
            <a:ext cx="422455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dirty="0"/>
              <a:t>Texty jsou vlastní originální tvorbou autora.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240701" y="6097497"/>
            <a:ext cx="24359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VY_32_INOVACE_07_19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0224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0" name="Picture 16" descr="http://www.studnicka.ic.cz/etw/obrazek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tx2">
                    <a:lumMod val="75000"/>
                  </a:schemeClr>
                </a:solidFill>
              </a:rPr>
              <a:t>Přemýšlej a vypočítej</a:t>
            </a:r>
            <a:endParaRPr lang="cs-CZ" sz="4800" b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029" name="Picture 5" descr="C:\Users\oem\AppData\Local\Microsoft\Windows\Temporary Internet Files\Content.IE5\JLRKM4N4\MC90023396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1268760"/>
            <a:ext cx="4776352" cy="4839942"/>
          </a:xfrm>
          <a:prstGeom prst="rect">
            <a:avLst/>
          </a:prstGeom>
          <a:noFill/>
        </p:spPr>
      </p:pic>
      <p:sp>
        <p:nvSpPr>
          <p:cNvPr id="1038" name="AutoShape 14" descr="data:image/jpeg;base64,/9j/4AAQSkZJRgABAQAAAQABAAD/2wCEAAkGBgwNDQ0MDA0NDAwHBwwHBwgHDQ4HCAcMFBAVFBQQEhIXGyYeFxkvGRIeHy8gLycpLCwsFR4xNTAqNTIrLCkBCQoKDQwNDQ0MDykYFBgpKSkpKSkpKSkpKSkpKSkpKSkpKSkpKSkpKSkpKSkpKSkpKSkpKSkpKSkpKSkpKSkpKf/AABEIAL0BCwMBIgACEQEDEQH/xAAaAAADAQEBAQAAAAAAAAAAAAABAgMABAUG/8QAGhABAQEBAQEBAAAAAAAAAAAAAAECERIDE//EABoBAQEBAQEBAQAAAAAAAAAAAAEAAgMEBgX/xAAZEQEBAQEBAQAAAAAAAAAAAAAAEQESAjH/2gAMAwEAAhEDEQA/APo9J6Vqenxj7jylolp9JVp28tUdq2pbLr5T63SWh6abUlPmoTSmdCJ04q+NOXNWxplx9Y6c1TNc+dKTQefcXlHqU0aaDEU6HS+m6BBpW6HUWYGpMZgbqMCs1AlmZg0zMHSmC1g6kFrdC0Olp0dLQ63QxE9xHUdFS3kunnUqntWxPULtjm2n1X6xC1vDppo+dIejTRgrrxpbOnFna2dsbh+uzOzzbkn0N+gjG+XXNjPo5P0GfURjh2foPtx/qM+qjPDr9j7cv6j+qg4dPpvTm/QZ9FFyv1uo/oM2ByqyfsfSUOHS+m6lBC0Oh1GD0LQtLaWswbQ6W0OprMX6wdYMQQsZik9ZT1l0WJ6ym81yfTLl+mXobw5vr82810+uLVCaP9Mo11YXzpbO3JnS2dM7hzXRND6Smh9MRtT23tPodMCvsf0R6PoJb9B/RD0PpROj9B/Rzem9KKOr9Rn1cvpvagjsn1NPq4f0NPqOWY7p9B9uGfY0+ygjs9t6c0+pp9BDFrS2k9t6RzDWh0vQ6mo6hBoHEWYUAawWST1lL6fN0BcprPTzPr8nJv5vX+nzcn1+Lp59N/XBw+apr5F8t0Q0p5SQYNaMzRgWZmSZmYIWBkmasxRbW9DYSnBrXbT6k0naYzXVPqafZxzRptcqu3P1Un0efPqafZnfJzXf7D25J9R/QctV7HW6XoubkeUSymiZ1mFkGbg8ZImsofT5uqk1lNZrg38kdfJ37wlrDWa65tcdwHl1X5kvzapQ4KlwFyqk2Pcl4kzMyTMzJAzMU1JT0lOAmkbFtROtMlCmLYWdJa001LSypPof9HP0eqGvpZTJmzXlb3DQ8IaVMacQgxMtwWEAONwWSS1lPWHRYTWS1mua5DwtrJeF0qNwW4dHAuVTXLcFuHVcFuDWq5bkOOi4JcEo8bilyFykmB7lvJoTCqXJfJSek7FrE7GmSWE0pSWFnUrA4ewONMwnG4fy3hUR73TSpymleZ33FJTSpyjKmNxaU0qUppoMbisopyj0MQ7FlHqQhYLBEuS3KvC2E5qVgcUsJYWs0vAsMFTWEuSXKlAt4lchcK8biNQuC+V7C2GlG5LcrcLqGmIWJ6i2oSxrNZ3Ebkli1hLlqsxLjeFfB58zREZ8zfmvn5n/ADZ6MdHRlTlGVzdVZTSpSmlDMUlNKl0ZpM7i00aaRmjegxuLeh6jNDNJmK9HqfofSEP1uk6PQINLYPQqJONYalpawoDQTYULWpbScahQtDqbzGCs1RS1CcVsLxoan5bwrMmmTQjPmpn5q5wpn5ispZ+an5rZwf8ANms9POg9J0ZWnWnNKnKaUFSUep9H0Ap0epejekIpKPU5pvSEW9DNI+h6meVvTekuj6AivpvSXpvSXKnQtJ6C6Szya0tpboOlvMG0lo2gmswGZkWYW4kXjeT+TTJo3U5hTOD5wfOBWN9FzhXODZwpnArlvoucH8KZwfyzXHfT51h8tx1e1ujKXjJU/R6RkTdH0RkFJofRI3UVet6T63QlPbe0+h1JX23pPrdSU9h6IyUP6bpTcRYWkNMgUo8NMmmEKSZNMnmDzCZ30nMHzhSYPPmK577TmFM4UzhSYZrlvsmcKZwbOVJkOO+i5yfyeZNxOW+nzl+Rb8nb+Yfm6V+h04vyD83bfmW/NVrpyfm3h1fm35mnpyeG8Or8g/JVdObwPh0/kH5qnpz+A8uj82/NU9OfyHl0fkP5Kjpz+W8uj8x/JVdOfyMw6PyGfNVdITBphafM0+YrPSMweYVmDTArO+0pg0+a0waYFY32nPmafNWZNMiue+05g8weZPMhz30SZNMnmRkTG+mmTyBIaJjdGRm63Uy8zjcZi9oeQ8nYqk8B4UBGk8N4Pw0iVS8B+a3G4F0j+bfmtxuFdI/m35rcbiXSP5t+a3G4l0l4HwpxuAdJ+DeDChSzJpkRgG60yaRjRMbrSGkCHiY3QkGDwYgMg8aCmGDolqQ9D0FKjH//2Q=="/>
          <p:cNvSpPr>
            <a:spLocks noChangeAspect="1" noChangeArrowheads="1"/>
          </p:cNvSpPr>
          <p:nvPr/>
        </p:nvSpPr>
        <p:spPr bwMode="auto">
          <a:xfrm>
            <a:off x="63500" y="-1571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131840" y="6237312"/>
            <a:ext cx="24359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VY_32_INOVACE_07_19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https://encrypted-tbn0.gstatic.com/images?q=tbn:ANd9GcTckxBk4upRVincnWAhntjzyENpXBn9oBrARHmIFprn5OBwy76p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326810" cy="7461448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395536" y="404664"/>
            <a:ext cx="8280920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/>
              <a:t>Vypočítej číslo, které je o 55 větší než součet čísel 255 a 545</a:t>
            </a:r>
          </a:p>
          <a:p>
            <a:r>
              <a:rPr lang="cs-CZ" sz="3200" b="1" dirty="0" smtClean="0"/>
              <a:t>Vypočítej číslo, které je o 150 menší než rozdíl čísel 980 a 265</a:t>
            </a:r>
          </a:p>
          <a:p>
            <a:r>
              <a:rPr lang="cs-CZ" sz="3200" b="1" dirty="0" smtClean="0"/>
              <a:t>Vypočítej číslo, které je o 320 větší než nejmenší  </a:t>
            </a:r>
          </a:p>
          <a:p>
            <a:pPr marL="109728" indent="0">
              <a:buNone/>
            </a:pPr>
            <a:r>
              <a:rPr lang="cs-CZ" sz="3200" b="1" dirty="0" smtClean="0"/>
              <a:t>dvojciferné číslo</a:t>
            </a:r>
          </a:p>
          <a:p>
            <a:r>
              <a:rPr lang="cs-CZ" sz="3200" b="1" dirty="0" smtClean="0"/>
              <a:t>Vypočítej číslo, které je o 120 menší  než druhé největší  trojciferné číslo</a:t>
            </a:r>
          </a:p>
          <a:p>
            <a:r>
              <a:rPr lang="cs-CZ" sz="3200" b="1" dirty="0" smtClean="0"/>
              <a:t>Vypočítej o kolik je nejmenší trojciferné číslo větší než nejmenší dvojciferné číslo</a:t>
            </a:r>
            <a:endParaRPr lang="cs-CZ" sz="3200" b="1" dirty="0"/>
          </a:p>
        </p:txBody>
      </p:sp>
      <p:sp>
        <p:nvSpPr>
          <p:cNvPr id="5" name="Obdélník 4"/>
          <p:cNvSpPr/>
          <p:nvPr/>
        </p:nvSpPr>
        <p:spPr>
          <a:xfrm>
            <a:off x="3347864" y="6237312"/>
            <a:ext cx="24359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VY_32_INOVACE_07_19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s://encrypted-tbn2.gstatic.com/images?q=tbn:ANd9GcRV3sgUzNmIN0BDXZiUFspUtEsgWCWyQjl6XOMPSVlF-BsFcuvO0Q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" y="0"/>
            <a:ext cx="9282043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Myslím si číslo:</a:t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323528" y="1628800"/>
            <a:ext cx="8820472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/>
            <a:r>
              <a:rPr lang="cs-CZ" sz="4000" b="1" dirty="0" smtClean="0"/>
              <a:t>-  třikrát větší než 1 500</a:t>
            </a:r>
          </a:p>
          <a:p>
            <a:pPr lvl="1"/>
            <a:r>
              <a:rPr lang="cs-CZ" sz="4000" b="1" dirty="0" smtClean="0"/>
              <a:t>- o 1 500 větší než 4 500</a:t>
            </a:r>
          </a:p>
          <a:p>
            <a:r>
              <a:rPr lang="cs-CZ" sz="4000" b="1" dirty="0" smtClean="0"/>
              <a:t>    - dvakrát větší než 900</a:t>
            </a:r>
          </a:p>
          <a:p>
            <a:r>
              <a:rPr lang="cs-CZ" sz="4000" b="1" dirty="0" smtClean="0"/>
              <a:t>    - třikrát větší než součet čísel 150 a 60</a:t>
            </a:r>
          </a:p>
          <a:p>
            <a:r>
              <a:rPr lang="cs-CZ" sz="4000" b="1" dirty="0"/>
              <a:t> </a:t>
            </a:r>
            <a:r>
              <a:rPr lang="cs-CZ" sz="4000" b="1" dirty="0" smtClean="0"/>
              <a:t>   - dvakrát větší než 3 000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528733" y="6165304"/>
            <a:ext cx="24359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VY_32_INOVACE_07_19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nd04.jxs.cz/945/028/96145016fe_74300813_o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76256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467544" y="620688"/>
            <a:ext cx="8064896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/>
              <a:t>Mysli si číslo do 10 a napiš ho</a:t>
            </a:r>
          </a:p>
          <a:p>
            <a:r>
              <a:rPr lang="cs-CZ" sz="4000" b="1" dirty="0" smtClean="0"/>
              <a:t>Toto číslo zdvojnásob</a:t>
            </a:r>
          </a:p>
          <a:p>
            <a:r>
              <a:rPr lang="cs-CZ" sz="4000" b="1" dirty="0" smtClean="0"/>
              <a:t>Přičti k výsledku 1				</a:t>
            </a:r>
          </a:p>
          <a:p>
            <a:r>
              <a:rPr lang="cs-CZ" sz="4000" b="1" dirty="0" smtClean="0"/>
              <a:t>Výsledek vynásob 5</a:t>
            </a:r>
          </a:p>
          <a:p>
            <a:r>
              <a:rPr lang="cs-CZ" sz="4000" b="1" dirty="0" smtClean="0"/>
              <a:t>Odečti 5</a:t>
            </a:r>
          </a:p>
          <a:p>
            <a:r>
              <a:rPr lang="cs-CZ" sz="4000" b="1" dirty="0" smtClean="0"/>
              <a:t>Vyděl 10</a:t>
            </a:r>
          </a:p>
          <a:p>
            <a:r>
              <a:rPr lang="cs-CZ" sz="4000" b="1" dirty="0" smtClean="0"/>
              <a:t>Pokud jsi počítal(a) správně, máš původní číslo</a:t>
            </a:r>
          </a:p>
          <a:p>
            <a:r>
              <a:rPr lang="cs-CZ" sz="4000" b="1" dirty="0" smtClean="0"/>
              <a:t>Vyzkoušej i s jinými čísly</a:t>
            </a:r>
            <a:endParaRPr lang="cs-CZ" sz="4000" b="1" dirty="0"/>
          </a:p>
        </p:txBody>
      </p:sp>
      <p:sp>
        <p:nvSpPr>
          <p:cNvPr id="2" name="Obdélník 1"/>
          <p:cNvSpPr/>
          <p:nvPr/>
        </p:nvSpPr>
        <p:spPr>
          <a:xfrm>
            <a:off x="3456725" y="6252999"/>
            <a:ext cx="24359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VY_32_INOVACE_07_19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www.lightq.cz/media/catalog/product/cache/1/thumbnail/600x600/9df78eab33525d08d6e5fb8d27136e95/1/1/117_5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7524328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Výsledky:</a:t>
            </a: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539552" y="1268760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-1188640" y="2132856"/>
            <a:ext cx="9417578" cy="39703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/>
            <a:r>
              <a:rPr lang="cs-CZ" sz="2800" dirty="0" smtClean="0"/>
              <a:t>		</a:t>
            </a:r>
            <a:r>
              <a:rPr lang="cs-CZ" sz="2800" b="1" dirty="0" smtClean="0"/>
              <a:t>                                  součet čísel je 800</a:t>
            </a:r>
          </a:p>
          <a:p>
            <a:pPr marL="4000500" lvl="8" indent="-342900"/>
            <a:r>
              <a:rPr lang="cs-CZ" sz="2800" b="1" dirty="0" smtClean="0"/>
              <a:t>číslo je 855</a:t>
            </a:r>
          </a:p>
          <a:p>
            <a:pPr marL="4000500" lvl="8" indent="-342900"/>
            <a:r>
              <a:rPr lang="cs-CZ" sz="2800" b="1" dirty="0" smtClean="0"/>
              <a:t>Rozdíl čísel je 715</a:t>
            </a:r>
          </a:p>
          <a:p>
            <a:pPr marL="4000500" lvl="8" indent="-342900"/>
            <a:r>
              <a:rPr lang="cs-CZ" sz="2800" b="1" dirty="0" smtClean="0"/>
              <a:t>Výsledné číslo je 565</a:t>
            </a:r>
          </a:p>
          <a:p>
            <a:pPr marL="4000500" lvl="8" indent="-342900"/>
            <a:r>
              <a:rPr lang="cs-CZ" sz="2800" b="1" dirty="0" smtClean="0"/>
              <a:t>Nejmenší dvojciferné číslo je 10</a:t>
            </a:r>
          </a:p>
          <a:p>
            <a:pPr marL="4000500" lvl="8" indent="-342900"/>
            <a:r>
              <a:rPr lang="cs-CZ" sz="2800" b="1" dirty="0" smtClean="0"/>
              <a:t>Součet je 330</a:t>
            </a:r>
          </a:p>
          <a:p>
            <a:pPr marL="4000500" lvl="8" indent="-342900"/>
            <a:r>
              <a:rPr lang="cs-CZ" sz="2800" b="1" dirty="0" smtClean="0"/>
              <a:t>Druhé největší trojciferné číslo je 998</a:t>
            </a:r>
          </a:p>
          <a:p>
            <a:pPr marL="4000500" lvl="8" indent="-342900"/>
            <a:r>
              <a:rPr lang="cs-CZ" sz="2800" b="1" dirty="0" smtClean="0"/>
              <a:t>Výsledné číslo je 878</a:t>
            </a:r>
          </a:p>
          <a:p>
            <a:pPr marL="4000500" lvl="8" indent="-342900"/>
            <a:r>
              <a:rPr lang="cs-CZ" sz="2800" b="1" dirty="0" smtClean="0"/>
              <a:t>Rozdíl je 90</a:t>
            </a:r>
          </a:p>
        </p:txBody>
      </p:sp>
      <p:sp>
        <p:nvSpPr>
          <p:cNvPr id="3" name="Obdélník 2"/>
          <p:cNvSpPr/>
          <p:nvPr/>
        </p:nvSpPr>
        <p:spPr>
          <a:xfrm>
            <a:off x="3203848" y="6488668"/>
            <a:ext cx="24359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VY_32_INOVACE_07_19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www.excelprofi.cz/298-large/papirove-pozadi-doerr-classic-2-75-x-11-m---modr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948264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420888"/>
            <a:ext cx="8229600" cy="1143000"/>
          </a:xfrm>
        </p:spPr>
        <p:txBody>
          <a:bodyPr>
            <a:noAutofit/>
          </a:bodyPr>
          <a:lstStyle/>
          <a:p>
            <a:pPr algn="l"/>
            <a:r>
              <a:rPr lang="cs-CZ" sz="4000" b="1" dirty="0" smtClean="0"/>
              <a:t>3 . 1 500 = 4 500</a:t>
            </a:r>
            <a:br>
              <a:rPr lang="cs-CZ" sz="4000" b="1" dirty="0" smtClean="0"/>
            </a:br>
            <a:r>
              <a:rPr lang="cs-CZ" sz="4000" b="1" dirty="0" smtClean="0"/>
              <a:t/>
            </a:r>
            <a:br>
              <a:rPr lang="cs-CZ" sz="4000" b="1" dirty="0" smtClean="0"/>
            </a:br>
            <a:r>
              <a:rPr lang="cs-CZ" sz="4000" b="1" dirty="0" smtClean="0"/>
              <a:t>4 500 + 1 500 = 6 000</a:t>
            </a:r>
            <a:br>
              <a:rPr lang="cs-CZ" sz="4000" b="1" dirty="0" smtClean="0"/>
            </a:br>
            <a:r>
              <a:rPr lang="cs-CZ" sz="4000" b="1" dirty="0" smtClean="0"/>
              <a:t/>
            </a:r>
            <a:br>
              <a:rPr lang="cs-CZ" sz="4000" b="1" dirty="0" smtClean="0"/>
            </a:br>
            <a:r>
              <a:rPr lang="cs-CZ" sz="4000" b="1" dirty="0" smtClean="0"/>
              <a:t>1 800</a:t>
            </a:r>
            <a:br>
              <a:rPr lang="cs-CZ" sz="4000" b="1" dirty="0" smtClean="0"/>
            </a:br>
            <a:r>
              <a:rPr lang="cs-CZ" sz="4000" b="1" dirty="0" smtClean="0"/>
              <a:t/>
            </a:r>
            <a:br>
              <a:rPr lang="cs-CZ" sz="4000" b="1" dirty="0" smtClean="0"/>
            </a:br>
            <a:r>
              <a:rPr lang="cs-CZ" sz="4000" b="1" dirty="0" smtClean="0"/>
              <a:t>150 + 60 = 210    </a:t>
            </a:r>
            <a:r>
              <a:rPr lang="cs-CZ" sz="4000" b="1" dirty="0" err="1" smtClean="0"/>
              <a:t>210</a:t>
            </a:r>
            <a:r>
              <a:rPr lang="cs-CZ" sz="4000" b="1" dirty="0" smtClean="0"/>
              <a:t> . 3 = 630</a:t>
            </a:r>
            <a:br>
              <a:rPr lang="cs-CZ" sz="4000" b="1" dirty="0" smtClean="0"/>
            </a:br>
            <a:r>
              <a:rPr lang="cs-CZ" sz="4000" b="1" dirty="0" smtClean="0"/>
              <a:t/>
            </a:r>
            <a:br>
              <a:rPr lang="cs-CZ" sz="4000" b="1" dirty="0" smtClean="0"/>
            </a:br>
            <a:r>
              <a:rPr lang="cs-CZ" sz="4000" b="1" dirty="0" smtClean="0"/>
              <a:t>2 . 3 000 = 6 000</a:t>
            </a:r>
            <a:endParaRPr lang="cs-CZ" sz="4000" b="1" dirty="0"/>
          </a:p>
        </p:txBody>
      </p:sp>
      <p:sp>
        <p:nvSpPr>
          <p:cNvPr id="3" name="Obdélník 2"/>
          <p:cNvSpPr/>
          <p:nvPr/>
        </p:nvSpPr>
        <p:spPr>
          <a:xfrm>
            <a:off x="3528732" y="6309320"/>
            <a:ext cx="24359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VY_32_INOVACE_07_19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203</Words>
  <Application>Microsoft Office PowerPoint</Application>
  <PresentationFormat>Předvádění na obrazovce (4:3)</PresentationFormat>
  <Paragraphs>58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Přemýšlej a vypočítej</vt:lpstr>
      <vt:lpstr>Prezentace aplikace PowerPoint</vt:lpstr>
      <vt:lpstr>Přemýšlej a vypočítej</vt:lpstr>
      <vt:lpstr>Prezentace aplikace PowerPoint</vt:lpstr>
      <vt:lpstr>Myslím si číslo: </vt:lpstr>
      <vt:lpstr>Prezentace aplikace PowerPoint</vt:lpstr>
      <vt:lpstr>Výsledky:</vt:lpstr>
      <vt:lpstr>3 . 1 500 = 4 500  4 500 + 1 500 = 6 000  1 800  150 + 60 = 210    210 . 3 = 630  2 . 3 000 = 6 000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Přemýšlej a vypočítej</dc:title>
  <dc:creator>oem</dc:creator>
  <cp:lastModifiedBy>Horňáková</cp:lastModifiedBy>
  <cp:revision>21</cp:revision>
  <dcterms:created xsi:type="dcterms:W3CDTF">2013-01-29T14:21:47Z</dcterms:created>
  <dcterms:modified xsi:type="dcterms:W3CDTF">2013-05-02T12:38:11Z</dcterms:modified>
</cp:coreProperties>
</file>