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60" r:id="rId5"/>
    <p:sldId id="261" r:id="rId6"/>
    <p:sldId id="262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49DB2E-1186-4EB2-A8C0-5F957F1A0FF2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5509C5-40BF-465D-95AD-FB3651E5AA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688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6A21C-D0E8-43D5-829E-543C41E1BAC4}" type="datetime1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VY_INOVACE_08_19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22AB5-F0F4-4B60-9DF6-DDD09D94CC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38E84-24CF-4A02-96A3-370B57988EE8}" type="datetime1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VY_INOVACE_08_19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22AB5-F0F4-4B60-9DF6-DDD09D94CC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701A8-9C94-44DB-8689-53658D5889C1}" type="datetime1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VY_INOVACE_08_19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22AB5-F0F4-4B60-9DF6-DDD09D94CC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06B8A-1D11-4234-9A92-D03F118E69C1}" type="datetime1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VY_INOVACE_08_19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22AB5-F0F4-4B60-9DF6-DDD09D94CC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F68FB-E020-4A59-B86C-5321C4F5034B}" type="datetime1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VY_INOVACE_08_19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22AB5-F0F4-4B60-9DF6-DDD09D94CC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8EC9E-A366-41A3-B190-0C9EFAE346DB}" type="datetime1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VY_INOVACE_08_19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22AB5-F0F4-4B60-9DF6-DDD09D94CC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E30E7-926E-49B8-9929-D85E47F43DCC}" type="datetime1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VY_INOVACE_08_19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22AB5-F0F4-4B60-9DF6-DDD09D94CC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34B28-3C36-488C-A975-E1E203A22A35}" type="datetime1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VY_INOVACE_08_19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22AB5-F0F4-4B60-9DF6-DDD09D94CC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4EED3-370F-414B-A425-E620CD4EB27D}" type="datetime1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VY_INOVACE_08_19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22AB5-F0F4-4B60-9DF6-DDD09D94CC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94F62-48E6-4EA4-861F-B1928516D144}" type="datetime1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VY_INOVACE_08_19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22AB5-F0F4-4B60-9DF6-DDD09D94CC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154F3-8967-47B1-957C-4148D1E80126}" type="datetime1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VY_INOVACE_08_19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22AB5-F0F4-4B60-9DF6-DDD09D94CC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E6091B-FD76-41DC-96EC-4DD2AEF3E01B}" type="datetime1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VY_INOVACE_08_19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B22AB5-F0F4-4B60-9DF6-DDD09D94CC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gif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Relationship Id="rId9" Type="http://schemas.openxmlformats.org/officeDocument/2006/relationships/image" Target="../media/image25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9.wmf"/><Relationship Id="rId7" Type="http://schemas.openxmlformats.org/officeDocument/2006/relationships/image" Target="../media/image21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wmf"/><Relationship Id="rId5" Type="http://schemas.openxmlformats.org/officeDocument/2006/relationships/image" Target="../media/image22.wmf"/><Relationship Id="rId4" Type="http://schemas.openxmlformats.org/officeDocument/2006/relationships/image" Target="../media/image20.wmf"/><Relationship Id="rId9" Type="http://schemas.openxmlformats.org/officeDocument/2006/relationships/image" Target="../media/image24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http://s201.photobucket.com/albums/aa306/blooming-Arrye/th_textu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578"/>
            <a:ext cx="9158378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340768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CVIČÍME PAMĚŤ</a:t>
            </a:r>
            <a:endParaRPr lang="cs-CZ" sz="3200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VY_32_INOVACE_08_19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27584" y="2564904"/>
            <a:ext cx="69847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Tato práce je šířena pod licencí CC BY-SA 3.0. Odkazy a citace jsou platné k datu vytvoření. </a:t>
            </a:r>
          </a:p>
          <a:p>
            <a:r>
              <a:rPr lang="cs-CZ" sz="1200" dirty="0" smtClean="0"/>
              <a:t>Všechny objekty </a:t>
            </a:r>
            <a:r>
              <a:rPr lang="cs-CZ" sz="1200" dirty="0"/>
              <a:t>použité k vytvoření tohoto materiálu jsou součástí softwaru Microsoft® Office</a:t>
            </a:r>
            <a:r>
              <a:rPr lang="cs-CZ" sz="1200" dirty="0" smtClean="0"/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827584" y="2924944"/>
            <a:ext cx="30176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200" dirty="0" smtClean="0"/>
              <a:t>Texty </a:t>
            </a:r>
            <a:r>
              <a:rPr lang="pt-BR" sz="1200" dirty="0"/>
              <a:t>jsou vlastní originální tvorbou autora.</a:t>
            </a:r>
            <a:endParaRPr lang="cs-CZ" sz="1200" dirty="0"/>
          </a:p>
        </p:txBody>
      </p:sp>
      <p:sp>
        <p:nvSpPr>
          <p:cNvPr id="7" name="Obdélník 6"/>
          <p:cNvSpPr/>
          <p:nvPr/>
        </p:nvSpPr>
        <p:spPr>
          <a:xfrm>
            <a:off x="827584" y="3573016"/>
            <a:ext cx="7731732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Název výukového materiálu.		</a:t>
            </a:r>
            <a:r>
              <a:rPr lang="cs-CZ" sz="1200" dirty="0" smtClean="0"/>
              <a:t>	Cvičíme paměť</a:t>
            </a:r>
            <a:endParaRPr lang="cs-CZ" sz="1200" dirty="0"/>
          </a:p>
          <a:p>
            <a:r>
              <a:rPr lang="cs-CZ" sz="1200" dirty="0"/>
              <a:t>Autor:				Mgr. Dana Staňková	</a:t>
            </a:r>
          </a:p>
          <a:p>
            <a:r>
              <a:rPr lang="cs-CZ" sz="1200" dirty="0"/>
              <a:t>Vytvořeno:			</a:t>
            </a:r>
            <a:r>
              <a:rPr lang="cs-CZ" sz="1200" dirty="0" smtClean="0"/>
              <a:t>                          13. 3. 2013</a:t>
            </a:r>
            <a:endParaRPr lang="cs-CZ" sz="1200" dirty="0"/>
          </a:p>
          <a:p>
            <a:r>
              <a:rPr lang="cs-CZ" sz="1200" dirty="0"/>
              <a:t>Ročník:				</a:t>
            </a:r>
            <a:r>
              <a:rPr lang="cs-CZ" sz="1200" dirty="0" smtClean="0"/>
              <a:t>4. </a:t>
            </a:r>
            <a:r>
              <a:rPr lang="cs-CZ" sz="1200" dirty="0"/>
              <a:t>ročník</a:t>
            </a:r>
          </a:p>
          <a:p>
            <a:r>
              <a:rPr lang="cs-CZ" sz="1200" dirty="0"/>
              <a:t>Vzdělávací oblast:			Matematika a její aplikace</a:t>
            </a:r>
          </a:p>
          <a:p>
            <a:r>
              <a:rPr lang="cs-CZ" sz="1200" dirty="0"/>
              <a:t>Vzdělávací obor:			Matematika</a:t>
            </a:r>
          </a:p>
          <a:p>
            <a:r>
              <a:rPr lang="cs-CZ" sz="1200" dirty="0"/>
              <a:t>Tematický okruh:			</a:t>
            </a:r>
            <a:r>
              <a:rPr lang="cs-CZ" sz="1200" dirty="0" smtClean="0"/>
              <a:t>Cvičíme paměť</a:t>
            </a:r>
            <a:endParaRPr lang="cs-CZ" sz="1200" dirty="0"/>
          </a:p>
          <a:p>
            <a:r>
              <a:rPr lang="cs-CZ" sz="1200" dirty="0"/>
              <a:t>Téma</a:t>
            </a:r>
            <a:r>
              <a:rPr lang="cs-CZ" sz="1200" dirty="0" smtClean="0"/>
              <a:t>:				Procvičování paměť	</a:t>
            </a:r>
          </a:p>
          <a:p>
            <a:r>
              <a:rPr lang="cs-CZ" sz="1200" dirty="0" smtClean="0"/>
              <a:t>Pomůcky:			</a:t>
            </a:r>
            <a:r>
              <a:rPr lang="cs-CZ" sz="1200" dirty="0"/>
              <a:t>	</a:t>
            </a:r>
            <a:r>
              <a:rPr lang="cs-CZ" sz="1200" dirty="0" smtClean="0"/>
              <a:t>Dataprojektor, interaktivní tabule</a:t>
            </a:r>
          </a:p>
          <a:p>
            <a:r>
              <a:rPr lang="cs-CZ" sz="1200" dirty="0" smtClean="0"/>
              <a:t>Anotace:</a:t>
            </a:r>
            <a:r>
              <a:rPr lang="cs-CZ" sz="1200" dirty="0"/>
              <a:t>	</a:t>
            </a:r>
            <a:r>
              <a:rPr lang="cs-CZ" sz="1200" dirty="0" smtClean="0"/>
              <a:t>			Žáci soutěživou formou si ověří paměť, kolik věcí si dovedou v 				daném čase zapamatovat a poté si bodovým ziskem vyhodnotí</a:t>
            </a:r>
            <a:endParaRPr lang="cs-CZ" sz="12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88640"/>
            <a:ext cx="5780087" cy="145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899592" y="5661249"/>
            <a:ext cx="77768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Materiál je určen pro bezplatné používání na všech typech škol a školských </a:t>
            </a:r>
            <a:r>
              <a:rPr lang="cs-CZ" sz="1200" dirty="0" smtClean="0"/>
              <a:t>zařízeních</a:t>
            </a:r>
            <a:r>
              <a:rPr lang="cs-CZ" sz="1200" dirty="0"/>
              <a:t>. Jakékoliv další využití podléhá autorskému zákonu</a:t>
            </a:r>
            <a:r>
              <a:rPr lang="cs-CZ" sz="1200" dirty="0" smtClean="0"/>
              <a:t>.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  <p:sp>
        <p:nvSpPr>
          <p:cNvPr id="11" name="Obdélník 10"/>
          <p:cNvSpPr/>
          <p:nvPr/>
        </p:nvSpPr>
        <p:spPr>
          <a:xfrm>
            <a:off x="755576" y="2926685"/>
            <a:ext cx="806489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   </a:t>
            </a:r>
            <a:r>
              <a:rPr lang="cs-CZ" sz="1200" dirty="0" smtClean="0"/>
              <a:t> </a:t>
            </a:r>
            <a:r>
              <a:rPr lang="cs-CZ" sz="1200" dirty="0" smtClean="0"/>
              <a:t>Všechny  objekty  použité k vytvoření tohoto materiálu jsou součástí softwaru Microsoft®Office.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27584" y="3140968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Škola: Základní škola Trávníky Otrokovice, příspěvková organizace</a:t>
            </a:r>
          </a:p>
          <a:p>
            <a:r>
              <a:rPr lang="cs-CZ" sz="1200" dirty="0" smtClean="0"/>
              <a:t>Číslo projektu: CZ.1.07/1.4.00/21.2637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s201.photobucket.com/albums/aa306/blooming-Arrye/th_textu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58378" cy="6858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67544" y="548680"/>
            <a:ext cx="83331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Prohlédni si obrázky. Máš na to 20 sekund:</a:t>
            </a:r>
            <a:endParaRPr lang="cs-CZ" sz="3600" b="1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23528" y="1484784"/>
            <a:ext cx="864096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323528" y="2060848"/>
            <a:ext cx="1296144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3528" y="3140968"/>
            <a:ext cx="1296144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835696" y="2348880"/>
            <a:ext cx="1152128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23528" y="4221088"/>
            <a:ext cx="1368152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724128" y="5301208"/>
            <a:ext cx="1224136" cy="1296144"/>
          </a:xfrm>
          <a:prstGeom prst="smileyFac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971600" y="5301208"/>
            <a:ext cx="1224136" cy="1296144"/>
          </a:xfrm>
          <a:prstGeom prst="smileyFac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2627784" y="5301208"/>
            <a:ext cx="1224136" cy="1296144"/>
          </a:xfrm>
          <a:prstGeom prst="smileyFac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164288" y="5301208"/>
            <a:ext cx="1224136" cy="1296144"/>
          </a:xfrm>
          <a:prstGeom prst="smileyFac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4283968" y="5229200"/>
            <a:ext cx="1224136" cy="1296144"/>
          </a:xfrm>
          <a:prstGeom prst="smileyFac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7452320" y="1700808"/>
            <a:ext cx="1512168" cy="1152128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7380312" y="2924944"/>
            <a:ext cx="1512168" cy="1152128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7236296" y="4077072"/>
            <a:ext cx="1512168" cy="1152128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rdce 20"/>
          <p:cNvSpPr/>
          <p:nvPr/>
        </p:nvSpPr>
        <p:spPr>
          <a:xfrm>
            <a:off x="4211960" y="3861048"/>
            <a:ext cx="1296144" cy="1080120"/>
          </a:xfrm>
          <a:prstGeom prst="hear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2915816" y="3717032"/>
            <a:ext cx="1152128" cy="936104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5508104" y="3717032"/>
            <a:ext cx="1152128" cy="936104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Obrázek / omalovánka hruska kreslení a vybarvování online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772816"/>
            <a:ext cx="1143000" cy="1476375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525344"/>
            <a:ext cx="2895600" cy="196131"/>
          </a:xfrm>
        </p:spPr>
        <p:txBody>
          <a:bodyPr/>
          <a:lstStyle/>
          <a:p>
            <a:r>
              <a:rPr lang="cs-CZ" dirty="0" smtClean="0"/>
              <a:t>VY_ 32_INOVACE_08_19</a:t>
            </a:r>
            <a:endParaRPr lang="cs-CZ" dirty="0"/>
          </a:p>
        </p:txBody>
      </p:sp>
    </p:spTree>
  </p:cSld>
  <p:clrMapOvr>
    <a:masterClrMapping/>
  </p:clrMapOvr>
  <p:transition advTm="2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http://s201.photobucket.com/albums/aa306/blooming-Arrye/th_textu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4378" y="0"/>
            <a:ext cx="9158378" cy="6858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51520" y="836712"/>
            <a:ext cx="54626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1. Kolik bylo na obrázku obdélníků?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84168" y="836712"/>
            <a:ext cx="19191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4 obdélníky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1772816"/>
            <a:ext cx="51872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2. Jsou mraky vlevo nebo vpravo?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00192" y="1844824"/>
            <a:ext cx="11991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vpravo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2708920"/>
            <a:ext cx="48205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3. Je srdíčko mezi trojúhelníky?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16216" y="2780928"/>
            <a:ext cx="7473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ano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3789040"/>
            <a:ext cx="39754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4. Jsou tam čtyři </a:t>
            </a:r>
            <a:r>
              <a:rPr lang="cs-CZ" sz="2800" b="1" dirty="0" err="1" smtClean="0">
                <a:solidFill>
                  <a:srgbClr val="002060"/>
                </a:solidFill>
              </a:rPr>
              <a:t>smajlíci</a:t>
            </a:r>
            <a:r>
              <a:rPr lang="cs-CZ" sz="2800" b="1" dirty="0" smtClean="0">
                <a:solidFill>
                  <a:srgbClr val="002060"/>
                </a:solidFill>
              </a:rPr>
              <a:t>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60232" y="3717032"/>
            <a:ext cx="5581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ne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1520" y="4941168"/>
            <a:ext cx="451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5. Je na obrázku něco k jídlu?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16216" y="4869160"/>
            <a:ext cx="747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ano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VY_32_INOVACE_08_19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9552" y="0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 </a:t>
            </a:r>
            <a:r>
              <a:rPr lang="cs-CZ" sz="3600" b="1" u="sng" dirty="0" smtClean="0">
                <a:latin typeface="+mj-lt"/>
              </a:rPr>
              <a:t>Odpověz na otázky:</a:t>
            </a:r>
            <a:endParaRPr lang="cs-CZ" sz="3600" b="1" u="sng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://s201.photobucket.com/albums/aa306/blooming-Arrye/th_textu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58378" cy="6858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67544" y="548680"/>
            <a:ext cx="38196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Proveď si kontrolu:</a:t>
            </a:r>
            <a:endParaRPr lang="cs-CZ" sz="3600" b="1" dirty="0">
              <a:solidFill>
                <a:srgbClr val="002060"/>
              </a:solidFill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23528" y="1484784"/>
            <a:ext cx="864096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323528" y="1916832"/>
            <a:ext cx="1296144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3528" y="2924944"/>
            <a:ext cx="1296144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835696" y="2276872"/>
            <a:ext cx="1152128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51520" y="3861048"/>
            <a:ext cx="1368152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652120" y="5229200"/>
            <a:ext cx="1224136" cy="1296144"/>
          </a:xfrm>
          <a:prstGeom prst="smileyFac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899592" y="5229200"/>
            <a:ext cx="1224136" cy="1296144"/>
          </a:xfrm>
          <a:prstGeom prst="smileyFac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2411760" y="5229200"/>
            <a:ext cx="1224136" cy="1296144"/>
          </a:xfrm>
          <a:prstGeom prst="smileyFac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164288" y="5301208"/>
            <a:ext cx="1224136" cy="1296144"/>
          </a:xfrm>
          <a:prstGeom prst="smileyFac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4067944" y="5229200"/>
            <a:ext cx="1224136" cy="1296144"/>
          </a:xfrm>
          <a:prstGeom prst="smileyFac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7452320" y="1700808"/>
            <a:ext cx="1512168" cy="1152128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7380312" y="2852936"/>
            <a:ext cx="1512168" cy="1152128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7308304" y="4077072"/>
            <a:ext cx="1512168" cy="1152128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rdce 20"/>
          <p:cNvSpPr/>
          <p:nvPr/>
        </p:nvSpPr>
        <p:spPr>
          <a:xfrm>
            <a:off x="4355976" y="3429000"/>
            <a:ext cx="1296144" cy="1080120"/>
          </a:xfrm>
          <a:prstGeom prst="hear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3131840" y="3501008"/>
            <a:ext cx="1152128" cy="936104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5652120" y="3573016"/>
            <a:ext cx="1152128" cy="936104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Obrázek / omalovánka hruska kreslení a vybarvování online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772816"/>
            <a:ext cx="1143000" cy="1476375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525344"/>
            <a:ext cx="2895600" cy="196131"/>
          </a:xfrm>
        </p:spPr>
        <p:txBody>
          <a:bodyPr/>
          <a:lstStyle/>
          <a:p>
            <a:r>
              <a:rPr lang="cs-CZ" dirty="0" smtClean="0"/>
              <a:t>VY_32_INOVACE_08_19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1" name="Picture 7" descr="http://s201.photobucket.com/albums/aa306/blooming-Arrye/th_textu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259441" cy="6858000"/>
          </a:xfrm>
          <a:prstGeom prst="rect">
            <a:avLst/>
          </a:prstGeom>
          <a:noFill/>
        </p:spPr>
      </p:pic>
      <p:pic>
        <p:nvPicPr>
          <p:cNvPr id="6146" name="Picture 2" descr="C:\Users\oem\AppData\Local\Microsoft\Windows\Temporary Internet Files\Content.IE5\O4DKPL0G\MP9004465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2204864"/>
            <a:ext cx="2304256" cy="2983929"/>
          </a:xfrm>
          <a:prstGeom prst="rect">
            <a:avLst/>
          </a:prstGeom>
          <a:noFill/>
        </p:spPr>
      </p:pic>
      <p:pic>
        <p:nvPicPr>
          <p:cNvPr id="6147" name="Picture 3" descr="C:\Users\oem\AppData\Local\Microsoft\Windows\Temporary Internet Files\Content.IE5\IHQI71X7\MP90044659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2204864"/>
            <a:ext cx="2157495" cy="2793879"/>
          </a:xfrm>
          <a:prstGeom prst="rect">
            <a:avLst/>
          </a:prstGeom>
          <a:noFill/>
        </p:spPr>
      </p:pic>
      <p:pic>
        <p:nvPicPr>
          <p:cNvPr id="6149" name="Picture 5" descr="C:\Users\oem\AppData\Local\Microsoft\Windows\Temporary Internet Files\Content.IE5\5030990H\MP90043102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2132856"/>
            <a:ext cx="3456384" cy="336759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259632" y="620688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002060"/>
                </a:solidFill>
              </a:rPr>
              <a:t>Opět si dobře prohlédni obrázky:</a:t>
            </a:r>
            <a:endParaRPr lang="cs-CZ" sz="3600" b="1" u="sng" dirty="0">
              <a:solidFill>
                <a:srgbClr val="00206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VY_32_INOVACE_08_19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70" decel="100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770" decel="100000"/>
                                        <p:tgtEl>
                                          <p:spTgt spid="614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5" dur="77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70" decel="100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770" decel="100000"/>
                                        <p:tgtEl>
                                          <p:spTgt spid="614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6" dur="77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8" dur="77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770" decel="100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770" decel="100000"/>
                                        <p:tgtEl>
                                          <p:spTgt spid="614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7" dur="77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9" dur="77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s201.photobucket.com/albums/aa306/blooming-Arrye/th_textu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259441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2060"/>
                </a:solidFill>
              </a:rPr>
              <a:t>Odpověz na otázky:</a:t>
            </a:r>
            <a:endParaRPr lang="cs-CZ" sz="3600" b="1" u="sng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052736"/>
            <a:ext cx="47698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1. Kolik zvířátek je na obrázku?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44208" y="1124744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čtyři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2060848"/>
            <a:ext cx="24295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2. Jaká zvířata?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12160" y="2060848"/>
            <a:ext cx="2474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Psi, kočka, ryba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2996952"/>
            <a:ext cx="42596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3. S čím si hraje hnědý pes?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00192" y="2996952"/>
            <a:ext cx="1603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S míčkem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9512" y="4077072"/>
            <a:ext cx="61345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4. Má pes v modrém poli červený jazyk?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04248" y="4005064"/>
            <a:ext cx="7473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ano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1520" y="5013176"/>
            <a:ext cx="35320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5. Co si prohlíží kočka?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56176" y="5013176"/>
            <a:ext cx="24550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Rybu v akváriu 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VY_32_INOVACE_08_19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http://s201.photobucket.com/albums/aa306/blooming-Arrye/th_textu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259441" cy="6858000"/>
          </a:xfrm>
          <a:prstGeom prst="rect">
            <a:avLst/>
          </a:prstGeom>
          <a:noFill/>
        </p:spPr>
      </p:pic>
      <p:pic>
        <p:nvPicPr>
          <p:cNvPr id="6146" name="Picture 2" descr="C:\Users\oem\AppData\Local\Microsoft\Windows\Temporary Internet Files\Content.IE5\O4DKPL0G\MP9004465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2348880"/>
            <a:ext cx="2376264" cy="3077176"/>
          </a:xfrm>
          <a:prstGeom prst="rect">
            <a:avLst/>
          </a:prstGeom>
          <a:noFill/>
        </p:spPr>
      </p:pic>
      <p:pic>
        <p:nvPicPr>
          <p:cNvPr id="6147" name="Picture 3" descr="C:\Users\oem\AppData\Local\Microsoft\Windows\Temporary Internet Files\Content.IE5\IHQI71X7\MP90044659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276872"/>
            <a:ext cx="2445527" cy="3166870"/>
          </a:xfrm>
          <a:prstGeom prst="rect">
            <a:avLst/>
          </a:prstGeom>
          <a:noFill/>
        </p:spPr>
      </p:pic>
      <p:pic>
        <p:nvPicPr>
          <p:cNvPr id="6149" name="Picture 5" descr="C:\Users\oem\AppData\Local\Microsoft\Windows\Temporary Internet Files\Content.IE5\5030990H\MP90043102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2061350"/>
            <a:ext cx="3528392" cy="343774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259632" y="620688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002060"/>
                </a:solidFill>
              </a:rPr>
              <a:t>Proveď kontrolu:</a:t>
            </a:r>
            <a:endParaRPr lang="cs-CZ" sz="3600" b="1" u="sng" dirty="0">
              <a:solidFill>
                <a:srgbClr val="00206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VY_32_INOVACE_08_19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http://s201.photobucket.com/albums/aa306/blooming-Arrye/th_textu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259441" cy="68580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835696" y="188640"/>
            <a:ext cx="50500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Poznáš, co je na obrázku?</a:t>
            </a:r>
            <a:endParaRPr lang="cs-CZ" sz="3600" b="1" dirty="0">
              <a:solidFill>
                <a:srgbClr val="002060"/>
              </a:solidFill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251520" y="908720"/>
            <a:ext cx="8461448" cy="7200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484784"/>
            <a:ext cx="1728192" cy="29677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1268760"/>
            <a:ext cx="1944216" cy="2640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27784" y="3429000"/>
            <a:ext cx="1512168" cy="2693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2996952"/>
            <a:ext cx="1905963" cy="30607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VY_32_INOVACE_08_19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http://s201.photobucket.com/albums/aa306/blooming-Arrye/th_textu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259441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2060"/>
                </a:solidFill>
              </a:rPr>
              <a:t>Zkontrolujte obrázky: </a:t>
            </a:r>
            <a:endParaRPr lang="cs-CZ" sz="3600" b="1" u="sng" dirty="0">
              <a:solidFill>
                <a:srgbClr val="00206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7974" y="1628800"/>
            <a:ext cx="2536764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1268760"/>
            <a:ext cx="2448272" cy="2902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3717032"/>
            <a:ext cx="2304256" cy="29800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42344" y="4149080"/>
            <a:ext cx="2901656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Přímá spojovací čára 7"/>
          <p:cNvCxnSpPr/>
          <p:nvPr/>
        </p:nvCxnSpPr>
        <p:spPr>
          <a:xfrm>
            <a:off x="251520" y="1124744"/>
            <a:ext cx="8712968" cy="7200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453336"/>
            <a:ext cx="4256112" cy="268139"/>
          </a:xfrm>
        </p:spPr>
        <p:txBody>
          <a:bodyPr/>
          <a:lstStyle/>
          <a:p>
            <a:r>
              <a:rPr lang="cs-CZ" dirty="0" smtClean="0"/>
              <a:t>                           VY_32_INOVACE_08_19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http://s201.photobucket.com/albums/aa306/blooming-Arrye/th_textu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259441" cy="6858000"/>
          </a:xfrm>
          <a:prstGeom prst="rect">
            <a:avLst/>
          </a:prstGeom>
          <a:noFill/>
        </p:spPr>
      </p:pic>
      <p:pic>
        <p:nvPicPr>
          <p:cNvPr id="9218" name="Picture 2" descr="http://www.kachna.cz/ulety/smajlici/001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2420888"/>
            <a:ext cx="5040557" cy="280831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691680" y="476672"/>
            <a:ext cx="566110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Prohlédni si tohoto </a:t>
            </a:r>
            <a:r>
              <a:rPr lang="cs-CZ" sz="3600" b="1" dirty="0" err="1" smtClean="0">
                <a:solidFill>
                  <a:srgbClr val="002060"/>
                </a:solidFill>
              </a:rPr>
              <a:t>smajlíka</a:t>
            </a:r>
            <a:r>
              <a:rPr lang="cs-CZ" sz="3600" b="1" dirty="0" smtClean="0">
                <a:solidFill>
                  <a:srgbClr val="002060"/>
                </a:solidFill>
              </a:rPr>
              <a:t>:</a:t>
            </a:r>
            <a:endParaRPr lang="cs-CZ" sz="3600" b="1" dirty="0">
              <a:solidFill>
                <a:srgbClr val="002060"/>
              </a:solidFill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79512" y="1412776"/>
            <a:ext cx="8712968" cy="7200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VY_32_INOVACE_08_19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 descr="http://s201.photobucket.com/albums/aa306/blooming-Arrye/th_textu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259441" cy="6858000"/>
          </a:xfrm>
          <a:prstGeom prst="rect">
            <a:avLst/>
          </a:prstGeom>
          <a:noFill/>
        </p:spPr>
      </p:pic>
      <p:pic>
        <p:nvPicPr>
          <p:cNvPr id="4" name="Picture 2" descr="http://www.kachna.cz/ulety/smajlici/001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717032"/>
            <a:ext cx="2448269" cy="136403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028384" y="4581128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D</a:t>
            </a:r>
            <a:endParaRPr lang="cs-CZ" sz="3600" b="1" dirty="0"/>
          </a:p>
        </p:txBody>
      </p:sp>
      <p:pic>
        <p:nvPicPr>
          <p:cNvPr id="23554" name="Picture 2" descr="http://kvacek.cz/upload/smajl%C3%ADk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3717032"/>
            <a:ext cx="1426631" cy="147418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084168" y="4581128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C</a:t>
            </a:r>
            <a:endParaRPr lang="cs-CZ" sz="3600" b="1" dirty="0"/>
          </a:p>
        </p:txBody>
      </p:sp>
      <p:pic>
        <p:nvPicPr>
          <p:cNvPr id="23556" name="Picture 4" descr="http://nd03.jxs.cz/431/236/33824adebf_60811575_u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3789040"/>
            <a:ext cx="1584176" cy="151124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355976" y="4653136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B</a:t>
            </a:r>
            <a:endParaRPr lang="cs-CZ" sz="3600" b="1" dirty="0"/>
          </a:p>
        </p:txBody>
      </p:sp>
      <p:pic>
        <p:nvPicPr>
          <p:cNvPr id="23558" name="Picture 6" descr="http://3000emoticons.cz/wp-content/uploads/2011/12/Depositphotos_4430860_XS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3789040"/>
            <a:ext cx="2088232" cy="128506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39552" y="4581128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260648"/>
            <a:ext cx="80648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Prohlédni si tyto </a:t>
            </a:r>
            <a:r>
              <a:rPr lang="cs-CZ" sz="3200" b="1" dirty="0" err="1" smtClean="0">
                <a:solidFill>
                  <a:srgbClr val="002060"/>
                </a:solidFill>
              </a:rPr>
              <a:t>smajlíky</a:t>
            </a:r>
            <a:r>
              <a:rPr lang="cs-CZ" sz="3200" b="1" dirty="0" smtClean="0">
                <a:solidFill>
                  <a:srgbClr val="002060"/>
                </a:solidFill>
              </a:rPr>
              <a:t>, pod kterým písmenem si pamatuješ </a:t>
            </a:r>
            <a:r>
              <a:rPr lang="cs-CZ" sz="3200" b="1" dirty="0" err="1" smtClean="0">
                <a:solidFill>
                  <a:srgbClr val="002060"/>
                </a:solidFill>
              </a:rPr>
              <a:t>smajlíka</a:t>
            </a:r>
            <a:r>
              <a:rPr lang="cs-CZ" sz="3200" b="1" dirty="0" smtClean="0">
                <a:solidFill>
                  <a:srgbClr val="002060"/>
                </a:solidFill>
              </a:rPr>
              <a:t>?</a:t>
            </a:r>
            <a:endParaRPr lang="cs-CZ" sz="3200" b="1" dirty="0">
              <a:solidFill>
                <a:srgbClr val="002060"/>
              </a:solidFill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251520" y="1412776"/>
            <a:ext cx="8461448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331640" y="5877272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Písmeno D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VY_32_INOVACE_08_19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70" decel="1000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770" decel="100000"/>
                                        <p:tgtEl>
                                          <p:spTgt spid="2355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0" dur="77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770" decel="100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770" decel="100000"/>
                                        <p:tgtEl>
                                          <p:spTgt spid="2355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9" dur="77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1" dur="77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770" decel="100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770" decel="100000"/>
                                        <p:tgtEl>
                                          <p:spTgt spid="2355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0" dur="77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2" dur="77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77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770" decel="100000"/>
                                        <p:tgtEl>
                                          <p:spTgt spid="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1" dur="77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3" dur="77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 descr="http://s201.photobucket.com/albums/aa306/blooming-Arrye/th_textu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259441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2060"/>
                </a:solidFill>
              </a:rPr>
              <a:t>Pozoruj tyto obrázky:</a:t>
            </a:r>
            <a:endParaRPr lang="cs-CZ" sz="3600" b="1" u="sng" dirty="0">
              <a:solidFill>
                <a:srgbClr val="002060"/>
              </a:solidFill>
            </a:endParaRPr>
          </a:p>
        </p:txBody>
      </p:sp>
      <p:pic>
        <p:nvPicPr>
          <p:cNvPr id="24578" name="Picture 2" descr="C:\Users\oem\AppData\Local\Microsoft\Windows\Temporary Internet Files\Content.IE5\YFABKWVG\MC90023223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348880"/>
            <a:ext cx="1297323" cy="1461524"/>
          </a:xfrm>
          <a:prstGeom prst="rect">
            <a:avLst/>
          </a:prstGeom>
          <a:noFill/>
        </p:spPr>
      </p:pic>
      <p:pic>
        <p:nvPicPr>
          <p:cNvPr id="24579" name="Picture 3" descr="C:\Users\oem\AppData\Local\Microsoft\Windows\Temporary Internet Files\Content.IE5\01JXLQUF\MC90041345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2060848"/>
            <a:ext cx="1788649" cy="1772320"/>
          </a:xfrm>
          <a:prstGeom prst="rect">
            <a:avLst/>
          </a:prstGeom>
          <a:noFill/>
        </p:spPr>
      </p:pic>
      <p:pic>
        <p:nvPicPr>
          <p:cNvPr id="24580" name="Picture 4" descr="C:\Users\oem\AppData\Local\Microsoft\Windows\Temporary Internet Files\Content.IE5\YFABKWVG\MC90035233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4365104"/>
            <a:ext cx="1584176" cy="1849505"/>
          </a:xfrm>
          <a:prstGeom prst="rect">
            <a:avLst/>
          </a:prstGeom>
          <a:noFill/>
        </p:spPr>
      </p:pic>
      <p:pic>
        <p:nvPicPr>
          <p:cNvPr id="24581" name="Picture 5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1700808"/>
            <a:ext cx="1960370" cy="1230862"/>
          </a:xfrm>
          <a:prstGeom prst="rect">
            <a:avLst/>
          </a:prstGeom>
          <a:noFill/>
        </p:spPr>
      </p:pic>
      <p:pic>
        <p:nvPicPr>
          <p:cNvPr id="24583" name="Picture 7" descr="C:\Users\oem\AppData\Local\Microsoft\Windows\Temporary Internet Files\Content.IE5\O4DKPL0G\MC90035206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15816" y="4437112"/>
            <a:ext cx="1139640" cy="2024137"/>
          </a:xfrm>
          <a:prstGeom prst="rect">
            <a:avLst/>
          </a:prstGeom>
          <a:noFill/>
        </p:spPr>
      </p:pic>
      <p:sp>
        <p:nvSpPr>
          <p:cNvPr id="24584" name="Tree"/>
          <p:cNvSpPr>
            <a:spLocks noEditPoints="1" noChangeArrowheads="1"/>
          </p:cNvSpPr>
          <p:nvPr/>
        </p:nvSpPr>
        <p:spPr bwMode="auto">
          <a:xfrm>
            <a:off x="7092280" y="4797152"/>
            <a:ext cx="1449710" cy="144971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4585" name="Picture 9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20072" y="5013176"/>
            <a:ext cx="1433495" cy="1179639"/>
          </a:xfrm>
          <a:prstGeom prst="rect">
            <a:avLst/>
          </a:prstGeom>
          <a:noFill/>
        </p:spPr>
      </p:pic>
      <p:pic>
        <p:nvPicPr>
          <p:cNvPr id="24586" name="Picture 10" descr="C:\Users\oem\AppData\Local\Microsoft\Windows\Temporary Internet Files\Content.IE5\JLRKM4N4\MC90040415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236296" y="2420888"/>
            <a:ext cx="1589049" cy="1587382"/>
          </a:xfrm>
          <a:prstGeom prst="rect">
            <a:avLst/>
          </a:prstGeom>
          <a:noFill/>
        </p:spPr>
      </p:pic>
      <p:cxnSp>
        <p:nvCxnSpPr>
          <p:cNvPr id="13" name="Přímá spojovací čára 12"/>
          <p:cNvCxnSpPr/>
          <p:nvPr/>
        </p:nvCxnSpPr>
        <p:spPr>
          <a:xfrm>
            <a:off x="251520" y="1412776"/>
            <a:ext cx="8461448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VY_32_INOVACE_08_19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70" decel="100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770" decel="100000"/>
                                        <p:tgtEl>
                                          <p:spTgt spid="2457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5" dur="77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70" decel="100000"/>
                                        <p:tgtEl>
                                          <p:spTgt spid="2457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770" decel="100000"/>
                                        <p:tgtEl>
                                          <p:spTgt spid="2457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6" dur="77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8" dur="77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770" decel="100000"/>
                                        <p:tgtEl>
                                          <p:spTgt spid="2458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770" decel="100000"/>
                                        <p:tgtEl>
                                          <p:spTgt spid="2458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7" dur="77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9" dur="77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770" decel="100000"/>
                                        <p:tgtEl>
                                          <p:spTgt spid="2458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770" decel="100000"/>
                                        <p:tgtEl>
                                          <p:spTgt spid="2458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8" dur="770" fill="hold"/>
                                        <p:tgtEl>
                                          <p:spTgt spid="245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0" dur="770" fill="hold"/>
                                        <p:tgtEl>
                                          <p:spTgt spid="245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770" decel="1000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770" decel="100000"/>
                                        <p:tgtEl>
                                          <p:spTgt spid="2458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9" dur="77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1" dur="77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770" decel="100000"/>
                                        <p:tgtEl>
                                          <p:spTgt spid="2458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8" dur="770" decel="100000"/>
                                        <p:tgtEl>
                                          <p:spTgt spid="2458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70" dur="77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7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2" dur="77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7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770" decel="100000"/>
                                        <p:tgtEl>
                                          <p:spTgt spid="2458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9" dur="770" decel="100000"/>
                                        <p:tgtEl>
                                          <p:spTgt spid="2458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8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8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81" dur="770" fill="hold"/>
                                        <p:tgtEl>
                                          <p:spTgt spid="245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8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3" dur="770" fill="hold"/>
                                        <p:tgtEl>
                                          <p:spTgt spid="245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8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770" decel="100000"/>
                                        <p:tgtEl>
                                          <p:spTgt spid="2458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0" dur="770" decel="100000"/>
                                        <p:tgtEl>
                                          <p:spTgt spid="2458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92" dur="77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9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4" dur="77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9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458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 descr="http://s201.photobucket.com/albums/aa306/blooming-Arrye/th_textu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259441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Zapisuj po dobu 2 minut:</a:t>
            </a:r>
            <a:endParaRPr lang="cs-CZ" b="1" dirty="0">
              <a:solidFill>
                <a:srgbClr val="002060"/>
              </a:solidFill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251520" y="1412776"/>
            <a:ext cx="8461448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2987824" y="1628800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Kontroluj:</a:t>
            </a:r>
            <a:endParaRPr lang="cs-CZ" sz="3200" b="1" dirty="0"/>
          </a:p>
        </p:txBody>
      </p:sp>
      <p:pic>
        <p:nvPicPr>
          <p:cNvPr id="6" name="Picture 2" descr="C:\Users\oem\AppData\Local\Microsoft\Windows\Temporary Internet Files\Content.IE5\YFABKWVG\MC90023223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204864"/>
            <a:ext cx="1009291" cy="1137036"/>
          </a:xfrm>
          <a:prstGeom prst="rect">
            <a:avLst/>
          </a:prstGeom>
          <a:noFill/>
        </p:spPr>
      </p:pic>
      <p:pic>
        <p:nvPicPr>
          <p:cNvPr id="7" name="Picture 3" descr="C:\Users\oem\AppData\Local\Microsoft\Windows\Temporary Internet Files\Content.IE5\01JXLQUF\MC90041345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348880"/>
            <a:ext cx="1212585" cy="1201515"/>
          </a:xfrm>
          <a:prstGeom prst="rect">
            <a:avLst/>
          </a:prstGeom>
          <a:noFill/>
        </p:spPr>
      </p:pic>
      <p:pic>
        <p:nvPicPr>
          <p:cNvPr id="8" name="Picture 5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2420888"/>
            <a:ext cx="1456314" cy="914379"/>
          </a:xfrm>
          <a:prstGeom prst="rect">
            <a:avLst/>
          </a:prstGeom>
          <a:noFill/>
        </p:spPr>
      </p:pic>
      <p:pic>
        <p:nvPicPr>
          <p:cNvPr id="9" name="Picture 10" descr="C:\Users\oem\AppData\Local\Microsoft\Windows\Temporary Internet Files\Content.IE5\JLRKM4N4\MC90040415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2276872"/>
            <a:ext cx="1301017" cy="1299652"/>
          </a:xfrm>
          <a:prstGeom prst="rect">
            <a:avLst/>
          </a:prstGeom>
          <a:noFill/>
        </p:spPr>
      </p:pic>
      <p:pic>
        <p:nvPicPr>
          <p:cNvPr id="10" name="Picture 4" descr="C:\Users\oem\AppData\Local\Microsoft\Windows\Temporary Internet Files\Content.IE5\YFABKWVG\MC90035233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4293096"/>
            <a:ext cx="1152128" cy="1345095"/>
          </a:xfrm>
          <a:prstGeom prst="rect">
            <a:avLst/>
          </a:prstGeom>
          <a:noFill/>
        </p:spPr>
      </p:pic>
      <p:pic>
        <p:nvPicPr>
          <p:cNvPr id="11" name="Picture 7" descr="C:\Users\oem\AppData\Local\Microsoft\Windows\Temporary Internet Files\Content.IE5\O4DKPL0G\MC90035206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699792" y="4365104"/>
            <a:ext cx="896386" cy="1592089"/>
          </a:xfrm>
          <a:prstGeom prst="rect">
            <a:avLst/>
          </a:prstGeom>
          <a:noFill/>
        </p:spPr>
      </p:pic>
      <p:pic>
        <p:nvPicPr>
          <p:cNvPr id="12" name="Picture 9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572000" y="4509120"/>
            <a:ext cx="1433495" cy="1179639"/>
          </a:xfrm>
          <a:prstGeom prst="rect">
            <a:avLst/>
          </a:prstGeom>
          <a:noFill/>
        </p:spPr>
      </p:pic>
      <p:sp>
        <p:nvSpPr>
          <p:cNvPr id="13" name="Tree"/>
          <p:cNvSpPr>
            <a:spLocks noEditPoints="1" noChangeArrowheads="1"/>
          </p:cNvSpPr>
          <p:nvPr/>
        </p:nvSpPr>
        <p:spPr bwMode="auto">
          <a:xfrm>
            <a:off x="7236296" y="4293096"/>
            <a:ext cx="1089670" cy="116167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VY_32_INOVACE_08_19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http://s201.photobucket.com/albums/aa306/blooming-Arrye/th_textu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259441" cy="6858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907704" y="404664"/>
            <a:ext cx="53865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Vyhodnoť si svoje znalosti: </a:t>
            </a:r>
            <a:endParaRPr lang="cs-CZ" sz="3600" b="1" dirty="0">
              <a:solidFill>
                <a:srgbClr val="002060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51520" y="1412776"/>
            <a:ext cx="8461448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539552" y="1844824"/>
            <a:ext cx="799288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lain" startAt="23"/>
            </a:pPr>
            <a:r>
              <a:rPr lang="cs-CZ" sz="3200" b="1" dirty="0" smtClean="0">
                <a:solidFill>
                  <a:srgbClr val="002060"/>
                </a:solidFill>
              </a:rPr>
              <a:t>  -	21 		Jsi skvělý pozorovatel</a:t>
            </a:r>
          </a:p>
          <a:p>
            <a:pPr marL="342900" indent="-342900">
              <a:buAutoNum type="arabicPlain" startAt="20"/>
            </a:pPr>
            <a:r>
              <a:rPr lang="cs-CZ" sz="3200" b="1" dirty="0" smtClean="0">
                <a:solidFill>
                  <a:srgbClr val="002060"/>
                </a:solidFill>
              </a:rPr>
              <a:t>  -	18		Ještě jsi na tom dost dobře</a:t>
            </a:r>
          </a:p>
          <a:p>
            <a:pPr marL="342900" indent="-342900">
              <a:buAutoNum type="arabicPlain" startAt="17"/>
            </a:pPr>
            <a:r>
              <a:rPr lang="cs-CZ" sz="3200" b="1" dirty="0" smtClean="0">
                <a:solidFill>
                  <a:srgbClr val="002060"/>
                </a:solidFill>
              </a:rPr>
              <a:t>  -	12		Měl bys začít paměť trénovat</a:t>
            </a:r>
          </a:p>
          <a:p>
            <a:pPr marL="342900" indent="-342900"/>
            <a:r>
              <a:rPr lang="cs-CZ" sz="3200" b="1" dirty="0" smtClean="0">
                <a:solidFill>
                  <a:srgbClr val="002060"/>
                </a:solidFill>
              </a:rPr>
              <a:t>11  -	  5		Začíná to být špatné</a:t>
            </a:r>
          </a:p>
          <a:p>
            <a:pPr marL="342900" indent="-342900"/>
            <a:r>
              <a:rPr lang="cs-CZ" sz="3200" b="1" dirty="0" smtClean="0">
                <a:solidFill>
                  <a:srgbClr val="002060"/>
                </a:solidFill>
              </a:rPr>
              <a:t>  4  -	  0		Pozor, </a:t>
            </a:r>
            <a:r>
              <a:rPr lang="cs-CZ" sz="3200" b="1" dirty="0" err="1" smtClean="0">
                <a:solidFill>
                  <a:srgbClr val="002060"/>
                </a:solidFill>
              </a:rPr>
              <a:t>pozor</a:t>
            </a:r>
            <a:r>
              <a:rPr lang="cs-CZ" sz="3200" b="1" dirty="0" smtClean="0">
                <a:solidFill>
                  <a:srgbClr val="002060"/>
                </a:solidFill>
              </a:rPr>
              <a:t>! 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VY_32_INOVACE_08_19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282</Words>
  <Application>Microsoft Office PowerPoint</Application>
  <PresentationFormat>Předvádění na obrazovce (4:3)</PresentationFormat>
  <Paragraphs>95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CVIČÍME PAMĚŤ</vt:lpstr>
      <vt:lpstr>Prezentace aplikace PowerPoint</vt:lpstr>
      <vt:lpstr>Prezentace aplikace PowerPoint</vt:lpstr>
      <vt:lpstr>Prezentace aplikace PowerPoint</vt:lpstr>
      <vt:lpstr>Prezentace aplikace PowerPoint</vt:lpstr>
      <vt:lpstr>Odpověz na otázky:</vt:lpstr>
      <vt:lpstr>Prezentace aplikace PowerPoint</vt:lpstr>
      <vt:lpstr>Prezentace aplikace PowerPoint</vt:lpstr>
      <vt:lpstr>Zkontrolujte obrázky: </vt:lpstr>
      <vt:lpstr>Prezentace aplikace PowerPoint</vt:lpstr>
      <vt:lpstr>Prezentace aplikace PowerPoint</vt:lpstr>
      <vt:lpstr>Pozoruj tyto obrázky:</vt:lpstr>
      <vt:lpstr>Zapisuj po dobu 2 minut: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CVIČÍME PAMĚŤ</dc:title>
  <dc:creator>oem</dc:creator>
  <cp:lastModifiedBy>User</cp:lastModifiedBy>
  <cp:revision>49</cp:revision>
  <dcterms:created xsi:type="dcterms:W3CDTF">2013-03-12T17:19:26Z</dcterms:created>
  <dcterms:modified xsi:type="dcterms:W3CDTF">2013-06-24T13:31:11Z</dcterms:modified>
</cp:coreProperties>
</file>