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61" r:id="rId5"/>
    <p:sldId id="260" r:id="rId6"/>
    <p:sldId id="259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11B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306" y="13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837392-045C-4A1C-815D-14DD3F04027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C0363F-24D1-473E-B60F-168085E5A0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7566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8CBF9-ACD6-41FB-B833-E97D601F29EC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BF331-7235-43FF-9594-4D86D5AA8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20418-ABD9-4125-A3DA-E52FEAECCB21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BF331-7235-43FF-9594-4D86D5AA8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3655C-E745-4BEF-9AC8-3B018F3EAA3C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BF331-7235-43FF-9594-4D86D5AA8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45065-DB50-4382-8CA7-7146653B20DB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VY_INOVACE_09_19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BF331-7235-43FF-9594-4D86D5AA8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D901A-59F7-4BE7-BF2F-0ABAC8ECAA88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VY_INOVACE_09_19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BF331-7235-43FF-9594-4D86D5AA8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A1DAC-8802-4022-8F47-50CC743105FC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VY_INOVACE_09_19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BF331-7235-43FF-9594-4D86D5AA8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B2679-CEC8-40FF-A4D2-C636569437D4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VY_INOVACE_09_19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BF331-7235-43FF-9594-4D86D5AA8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AAEF6-E3DA-4466-BBCD-124EB3C0D5A9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VY_INOVACE_09_19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BF331-7235-43FF-9594-4D86D5AA8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3DB43-265D-4031-982B-5B4CF522248E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VY_INOVACE_09_19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BF331-7235-43FF-9594-4D86D5AA8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C4CB3-CF19-40B9-AA1F-23E012D39903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BF331-7235-43FF-9594-4D86D5AA8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4DE2D-A248-4B56-B943-E8F0338C0A8E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VY_INOVACE_09_19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BF331-7235-43FF-9594-4D86D5AA8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E7E10E-2386-4F0B-B60B-ED88F5DCADB8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VY_INOVACE_09_19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FBF331-7235-43FF-9594-4D86D5AA8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om/url?sa=i&amp;rct=j&amp;q=&amp;esrc=s&amp;frm=1&amp;source=images&amp;cd=&amp;cad=rja&amp;docid=OwltxIA4u-psHM&amp;tbnid=T0cyeJA8msx2zM:&amp;ved=0CAUQjRw&amp;url=http://www.komediomat.cz/KOMEDIOMAT/KOMEDIOMAT_-_Prezentace_-_Planeta_Oggo.html&amp;ei=EOcHUYrLEoXKsgaSkoDIDw&amp;bvm=bv.41524429,d.Yms&amp;psig=AFQjCNHsIsZ073OpOHsfTx75O8nx9Bsu3A&amp;ust=1359558800670368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7" Type="http://schemas.openxmlformats.org/officeDocument/2006/relationships/image" Target="../media/image12.png"/><Relationship Id="rId2" Type="http://schemas.openxmlformats.org/officeDocument/2006/relationships/hyperlink" Target="http://www.google.com/url?sa=i&amp;rct=j&amp;q=&amp;esrc=s&amp;frm=1&amp;source=images&amp;cd=&amp;cad=rja&amp;docid=dWSlQbcsrkHISM&amp;tbnid=C4cwWKNOrWs0-M:&amp;ved=0CAUQjRw&amp;url=http://aylinka.blog.cz/0710/oranzove-pozadi&amp;ei=7PsHUYPpJJDVsgaXq4CwBw&amp;bvm=bv.41524429,d.Yms&amp;psig=AFQjCNFyxyaFdva8_hsNbMwwqzyBNXHSFw&amp;ust=1359564140926524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google.com/url?sa=i&amp;rct=j&amp;q=&amp;esrc=s&amp;frm=1&amp;source=images&amp;cd=&amp;cad=rja&amp;docid=Z5WvimBUOZeQ3M&amp;tbnid=1OFxJhgQnm4iuM:&amp;ved=0CAUQjRw&amp;url=http://www.lightq.cz/vyrobci/papirova-bd-fotopozadi/papirova-pozadi/pozadi-violet-fialova.html&amp;ei=F_wHUfT8A4nFtQb9_4FY&amp;bvm=bv.41524429,d.Yms&amp;psig=AFQjCNEiU5pWo39o9WF_zJR3RT9XZf81Hw&amp;ust=1359564183251662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://www.google.com/url?sa=i&amp;rct=j&amp;q=&amp;esrc=s&amp;frm=1&amp;source=images&amp;cd=&amp;cad=rja&amp;docid=5N2wgk2INx4vyM&amp;tbnid=mzVXk8LISE9HIM:&amp;ved=0CAUQjRw&amp;url=http://thunder-bellasara1.blog.cz/1103/chces-dess&amp;ei=cecHUdi0I8ftsgbfsYCYAg&amp;bvm=bv.41524429,d.Yms&amp;psig=AFQjCNFnkO7GW7eB1a7YFv3ydcXpcKy_Rg&amp;ust=1359558897809831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http://s201.photobucket.com/albums/aa306/blooming-Arrye/th_textu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4378" y="0"/>
            <a:ext cx="9158378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635896" y="1844824"/>
            <a:ext cx="18035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ZLOMKY</a:t>
            </a:r>
            <a:endParaRPr lang="cs-CZ" sz="3600" b="1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260648"/>
            <a:ext cx="5781675" cy="14478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83568" y="2348880"/>
            <a:ext cx="646246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Škola: Základní škola Trávníky Otrokovice, příspěvková organizace</a:t>
            </a:r>
          </a:p>
          <a:p>
            <a:r>
              <a:rPr lang="cs-CZ" sz="1400" dirty="0" smtClean="0"/>
              <a:t>Číslo projektu: CZ.1.07/1.4.00/21.2637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323528" y="2996952"/>
            <a:ext cx="8064896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Název výukového materiálu: 	Zlomky</a:t>
            </a:r>
          </a:p>
          <a:p>
            <a:r>
              <a:rPr lang="cs-CZ" sz="1400" dirty="0" smtClean="0"/>
              <a:t>Autor:		      	Mgr. Dana Staňková	</a:t>
            </a:r>
          </a:p>
          <a:p>
            <a:r>
              <a:rPr lang="cs-CZ" sz="1400" dirty="0" smtClean="0"/>
              <a:t>Vytvořeno:  			15. 3. 2013	</a:t>
            </a:r>
          </a:p>
          <a:p>
            <a:r>
              <a:rPr lang="cs-CZ" sz="1400" dirty="0" smtClean="0"/>
              <a:t>Ročník:		      	4. ročník</a:t>
            </a:r>
          </a:p>
          <a:p>
            <a:r>
              <a:rPr lang="cs-CZ" sz="1400" dirty="0" smtClean="0"/>
              <a:t>Vzdělávací oblast:	       	Matematika a její aplikace</a:t>
            </a:r>
          </a:p>
          <a:p>
            <a:r>
              <a:rPr lang="cs-CZ" sz="1400" dirty="0" smtClean="0"/>
              <a:t>Vzdělávací obor:	       	Matematika</a:t>
            </a:r>
          </a:p>
          <a:p>
            <a:r>
              <a:rPr lang="cs-CZ" sz="1400" dirty="0" smtClean="0"/>
              <a:t>Tematický okruh:	       	Matematické operace</a:t>
            </a:r>
          </a:p>
          <a:p>
            <a:r>
              <a:rPr lang="cs-CZ" sz="1400" dirty="0" smtClean="0"/>
              <a:t>Téma:			Zlomky</a:t>
            </a:r>
          </a:p>
          <a:p>
            <a:r>
              <a:rPr lang="cs-CZ" sz="1400" dirty="0" smtClean="0"/>
              <a:t>Pomůcky:		       	Interaktivní tabule, notebook, </a:t>
            </a:r>
            <a:r>
              <a:rPr lang="cs-CZ" sz="1400" dirty="0" err="1" smtClean="0"/>
              <a:t>dataprojektor</a:t>
            </a:r>
            <a:endParaRPr lang="cs-CZ" sz="1400" dirty="0" smtClean="0"/>
          </a:p>
          <a:p>
            <a:r>
              <a:rPr lang="cs-CZ" sz="1400" dirty="0" smtClean="0"/>
              <a:t>Anotace:		      	 Prezentace je zaměřena na seznámení se s učivem o zlomcích.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      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</p:txBody>
      </p:sp>
      <p:sp>
        <p:nvSpPr>
          <p:cNvPr id="2" name="Obdélník 1"/>
          <p:cNvSpPr/>
          <p:nvPr/>
        </p:nvSpPr>
        <p:spPr>
          <a:xfrm>
            <a:off x="733586" y="2909215"/>
            <a:ext cx="766244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/>
          </a:p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7308304" y="6356350"/>
            <a:ext cx="1835696" cy="365125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VY_32_INOVACE_09_19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528" y="5301208"/>
            <a:ext cx="770485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cs typeface="Arial" pitchFamily="34" charset="0"/>
              </a:rPr>
              <a:t>Materiál je určen pro bezplatné používání pro potřeby výuky a vzdělávání na všech typech škol a školských zařízení. Jakékoliv další využití podléhá autorskému zákonu.</a:t>
            </a:r>
            <a:r>
              <a:rPr lang="cs-CZ" sz="1400" dirty="0" smtClean="0">
                <a:solidFill>
                  <a:srgbClr val="FFFF00"/>
                </a:solidFill>
                <a:cs typeface="Arial" pitchFamily="34" charset="0"/>
              </a:rPr>
              <a:t>.</a:t>
            </a:r>
          </a:p>
          <a:p>
            <a:endParaRPr lang="cs-CZ" sz="1400" dirty="0" smtClean="0">
              <a:solidFill>
                <a:srgbClr val="FFFF00"/>
              </a:solidFill>
              <a:cs typeface="Arial" pitchFamily="34" charset="0"/>
            </a:endParaRPr>
          </a:p>
          <a:p>
            <a:r>
              <a:rPr lang="cs-CZ" sz="1400" dirty="0" smtClean="0">
                <a:solidFill>
                  <a:srgbClr val="FFFF00"/>
                </a:solidFill>
                <a:cs typeface="Arial" pitchFamily="34" charset="0"/>
              </a:rPr>
              <a:t>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23528" y="5805264"/>
            <a:ext cx="792088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cs typeface="Arial" pitchFamily="34" charset="0"/>
              </a:rPr>
              <a:t>Tato práce je šířena pod licencí CC BY-SA 3.0. Odkazy a citace jsou platné k datu vytvoření této práce.</a:t>
            </a:r>
          </a:p>
          <a:p>
            <a:r>
              <a:rPr lang="cs-CZ" sz="1400" dirty="0" smtClean="0">
                <a:cs typeface="Arial" pitchFamily="34" charset="0"/>
              </a:rPr>
              <a:t>Texty jsou vlastní originální tvorbou autora .</a:t>
            </a:r>
          </a:p>
          <a:p>
            <a:r>
              <a:rPr lang="cs-CZ" sz="1400" dirty="0" smtClean="0">
                <a:cs typeface="Arial" pitchFamily="34" charset="0"/>
              </a:rPr>
              <a:t>Všechny objekty použité k vytvoření tohoto materiály jsou součástí softwaru </a:t>
            </a:r>
            <a:r>
              <a:rPr lang="cs-CZ" sz="1400" dirty="0" smtClean="0"/>
              <a:t>Microsoft® Office.</a:t>
            </a:r>
            <a:endParaRPr lang="cs-CZ" sz="1400" dirty="0" smtClean="0"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 descr="https://encrypted-tbn2.gstatic.com/images?q=tbn:ANd9GcRV3sgUzNmIN0BDXZiUFspUtEsgWCWyQjl6XOMPSVlF-BsFcuvO0Q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0"/>
            <a:ext cx="9282043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3528" y="2348880"/>
            <a:ext cx="285456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ZLOMEK</a:t>
            </a:r>
            <a:endParaRPr lang="cs-CZ" sz="6000" b="1" dirty="0">
              <a:solidFill>
                <a:srgbClr val="FF0000"/>
              </a:solidFill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347864" y="2780928"/>
            <a:ext cx="108012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563888" y="1844824"/>
            <a:ext cx="9361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2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63888" y="278092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3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1340768"/>
            <a:ext cx="13724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čitatel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2492896"/>
            <a:ext cx="29030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zlomková čára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12160" y="3501008"/>
            <a:ext cx="23419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jmenovatel</a:t>
            </a:r>
            <a:endParaRPr lang="cs-CZ" sz="3600" b="1" dirty="0"/>
          </a:p>
        </p:txBody>
      </p:sp>
      <p:cxnSp>
        <p:nvCxnSpPr>
          <p:cNvPr id="15" name="Přímá spojovací šipka 14"/>
          <p:cNvCxnSpPr/>
          <p:nvPr/>
        </p:nvCxnSpPr>
        <p:spPr>
          <a:xfrm flipH="1">
            <a:off x="5364088" y="1700808"/>
            <a:ext cx="648072" cy="2880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 flipV="1">
            <a:off x="5220072" y="3501008"/>
            <a:ext cx="720080" cy="360040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H="1">
            <a:off x="4932040" y="2780928"/>
            <a:ext cx="792088" cy="0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VY_32_INOVACE_09_19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2" descr="https://encrypted-tbn2.gstatic.com/images?q=tbn:ANd9GcRYKOudKo3rEqj4gYBgoqxXU-So1Lu7iaK7yvPFVGl6W0A_msOc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2302"/>
            <a:ext cx="9144000" cy="6845698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60648"/>
            <a:ext cx="2695897" cy="25853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1473807"/>
            <a:ext cx="2668387" cy="24650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2204864"/>
            <a:ext cx="2387535" cy="2429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0" y="2924944"/>
            <a:ext cx="31707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Počet stejných částí: 2</a:t>
            </a:r>
          </a:p>
          <a:p>
            <a:r>
              <a:rPr lang="cs-CZ" sz="2000" b="1" dirty="0" smtClean="0"/>
              <a:t>Jedna část je jedna polovina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3528" y="3789040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528" y="443711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</a:t>
            </a:r>
            <a:endParaRPr lang="cs-CZ" sz="3200" b="1" dirty="0"/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179512" y="4365104"/>
            <a:ext cx="6480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899592" y="3933056"/>
            <a:ext cx="129304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Jedna </a:t>
            </a:r>
          </a:p>
          <a:p>
            <a:r>
              <a:rPr lang="cs-CZ" sz="2400" b="1" dirty="0" smtClean="0"/>
              <a:t>polovina</a:t>
            </a:r>
            <a:endParaRPr lang="cs-CZ" sz="2400" b="1" dirty="0"/>
          </a:p>
        </p:txBody>
      </p:sp>
      <p:sp>
        <p:nvSpPr>
          <p:cNvPr id="21" name="Obdélník 20"/>
          <p:cNvSpPr/>
          <p:nvPr/>
        </p:nvSpPr>
        <p:spPr>
          <a:xfrm>
            <a:off x="2915816" y="3933056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Počet stejných částí: 4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Jedna část je jedna čtvrtina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275856" y="5013176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1</a:t>
            </a:r>
            <a:endParaRPr lang="cs-CZ" sz="3200" b="1" dirty="0"/>
          </a:p>
        </p:txBody>
      </p:sp>
      <p:sp>
        <p:nvSpPr>
          <p:cNvPr id="23" name="Obdélník 22"/>
          <p:cNvSpPr/>
          <p:nvPr/>
        </p:nvSpPr>
        <p:spPr>
          <a:xfrm>
            <a:off x="3275856" y="5589240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4</a:t>
            </a:r>
            <a:endParaRPr lang="cs-CZ" sz="3200" b="1" dirty="0"/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3131840" y="5589240"/>
            <a:ext cx="6480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3923928" y="5229200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Jedna 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čtvrtina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5868144" y="4653136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Počet stejných částí: 8</a:t>
            </a:r>
          </a:p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Jedna část je jedna osmina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228184" y="5517232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1</a:t>
            </a:r>
            <a:endParaRPr lang="cs-CZ" sz="3200" b="1" dirty="0"/>
          </a:p>
        </p:txBody>
      </p:sp>
      <p:sp>
        <p:nvSpPr>
          <p:cNvPr id="28" name="Obdélník 27"/>
          <p:cNvSpPr/>
          <p:nvPr/>
        </p:nvSpPr>
        <p:spPr>
          <a:xfrm>
            <a:off x="6228184" y="6093296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8</a:t>
            </a:r>
            <a:endParaRPr lang="cs-CZ" sz="3200" b="1" dirty="0"/>
          </a:p>
        </p:txBody>
      </p:sp>
      <p:cxnSp>
        <p:nvCxnSpPr>
          <p:cNvPr id="29" name="Přímá spojovací čára 28"/>
          <p:cNvCxnSpPr/>
          <p:nvPr/>
        </p:nvCxnSpPr>
        <p:spPr>
          <a:xfrm>
            <a:off x="6156176" y="6093296"/>
            <a:ext cx="6480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>
            <a:off x="7164288" y="5805264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Jedna </a:t>
            </a:r>
          </a:p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osmina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VY_32_INOVACE_09_19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http://nd01.jxs.cz/880/302/767b1a4e1c_2600199_o2.gi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531440"/>
            <a:ext cx="9144000" cy="7956376"/>
          </a:xfrm>
          <a:prstGeom prst="rect">
            <a:avLst/>
          </a:prstGeom>
          <a:noFill/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4437112"/>
            <a:ext cx="2198953" cy="20425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3068960"/>
            <a:ext cx="1981200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4437112"/>
            <a:ext cx="1962150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3140968"/>
            <a:ext cx="2105025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75299" y="332656"/>
            <a:ext cx="906870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Z papíru vystřihneme čtyři čtverce. Poté je skládáme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 na stejné části a  pak vybarvujeme vždy</a:t>
            </a:r>
          </a:p>
          <a:p>
            <a:r>
              <a:rPr lang="cs-CZ" sz="3200" b="1" u="sng" dirty="0" smtClean="0">
                <a:solidFill>
                  <a:schemeClr val="bg1"/>
                </a:solidFill>
              </a:rPr>
              <a:t> jednu čtvrtinu: </a:t>
            </a:r>
            <a:endParaRPr lang="cs-CZ" sz="3200" b="1" u="sng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23928" y="162880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1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23928" y="2276872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4</a:t>
            </a:r>
            <a:endParaRPr lang="cs-CZ" sz="3600" b="1" dirty="0">
              <a:solidFill>
                <a:schemeClr val="bg1"/>
              </a:solidFill>
            </a:endParaRPr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3851920" y="2276872"/>
            <a:ext cx="576064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597352"/>
            <a:ext cx="2895600" cy="26064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VY_32_INOVACE_09_19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" descr="http://www.lightq.cz/media/catalog/product/cache/1/image/300x/9df78eab33525d08d6e5fb8d27136e95/1/3/133_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324528" cy="7020272"/>
          </a:xfrm>
          <a:prstGeom prst="rect">
            <a:avLst/>
          </a:prstGeom>
          <a:noFill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3068960"/>
            <a:ext cx="2438400" cy="2543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2996952"/>
            <a:ext cx="2438400" cy="2543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2996952"/>
            <a:ext cx="2438400" cy="2543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404664"/>
            <a:ext cx="2286000" cy="237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3059832" y="764704"/>
            <a:ext cx="3674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9" name="Obdélník 8"/>
          <p:cNvSpPr/>
          <p:nvPr/>
        </p:nvSpPr>
        <p:spPr>
          <a:xfrm>
            <a:off x="3059832" y="1340768"/>
            <a:ext cx="3674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3</a:t>
            </a:r>
            <a:endParaRPr lang="cs-CZ" sz="2800" b="1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2843808" y="1340768"/>
            <a:ext cx="72008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3851920" y="404664"/>
            <a:ext cx="529208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Vybarvi podle vzoru čtyři osminy, pět osmin, šest osmin, pak zapiš zlomkem: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283968" y="5733256"/>
            <a:ext cx="576064" cy="864096"/>
          </a:xfrm>
          <a:prstGeom prst="rect">
            <a:avLst/>
          </a:prstGeom>
          <a:solidFill>
            <a:srgbClr val="FF0000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ovací čára 15"/>
          <p:cNvCxnSpPr>
            <a:stCxn id="14" idx="1"/>
            <a:endCxn id="14" idx="3"/>
          </p:cNvCxnSpPr>
          <p:nvPr/>
        </p:nvCxnSpPr>
        <p:spPr>
          <a:xfrm>
            <a:off x="4283968" y="6165304"/>
            <a:ext cx="576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1331640" y="5733256"/>
            <a:ext cx="576064" cy="936104"/>
          </a:xfrm>
          <a:prstGeom prst="rect">
            <a:avLst/>
          </a:prstGeom>
          <a:solidFill>
            <a:srgbClr val="F11BD2"/>
          </a:solidFill>
          <a:ln>
            <a:solidFill>
              <a:srgbClr val="F11BD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ovací čára 18"/>
          <p:cNvCxnSpPr>
            <a:stCxn id="17" idx="1"/>
            <a:endCxn id="17" idx="3"/>
          </p:cNvCxnSpPr>
          <p:nvPr/>
        </p:nvCxnSpPr>
        <p:spPr>
          <a:xfrm>
            <a:off x="1331640" y="6201308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7020272" y="5733256"/>
            <a:ext cx="576064" cy="93610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ovací čára 21"/>
          <p:cNvCxnSpPr>
            <a:stCxn id="20" idx="1"/>
            <a:endCxn id="20" idx="3"/>
          </p:cNvCxnSpPr>
          <p:nvPr/>
        </p:nvCxnSpPr>
        <p:spPr>
          <a:xfrm>
            <a:off x="7020272" y="6201308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     			</a:t>
            </a:r>
            <a:r>
              <a:rPr lang="cs-CZ" dirty="0" smtClean="0">
                <a:solidFill>
                  <a:schemeClr val="tx1"/>
                </a:solidFill>
              </a:rPr>
              <a:t>VY_32_INOVACE_09_19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4" descr="http://s201.photobucket.com/albums/aa306/blooming-Arrye/th_textu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4378" y="0"/>
            <a:ext cx="9158378" cy="68580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644008" y="836712"/>
            <a:ext cx="250254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u="sng" dirty="0" smtClean="0">
                <a:solidFill>
                  <a:srgbClr val="002060"/>
                </a:solidFill>
              </a:rPr>
              <a:t>Řešení:</a:t>
            </a:r>
            <a:endParaRPr lang="cs-CZ" sz="6000" b="1" u="sng" dirty="0">
              <a:solidFill>
                <a:srgbClr val="002060"/>
              </a:solidFill>
            </a:endParaRPr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76672"/>
            <a:ext cx="2286000" cy="237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2996952"/>
            <a:ext cx="2514600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3068960"/>
            <a:ext cx="2524125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200" y="2996952"/>
            <a:ext cx="2352675" cy="267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2915816" y="1268760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14" name="Obdélník 13"/>
          <p:cNvSpPr/>
          <p:nvPr/>
        </p:nvSpPr>
        <p:spPr>
          <a:xfrm>
            <a:off x="2915816" y="1844824"/>
            <a:ext cx="3674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3</a:t>
            </a:r>
            <a:endParaRPr lang="cs-CZ" sz="2800" b="1" dirty="0"/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2771800" y="1772816"/>
            <a:ext cx="6480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4499992" y="5805264"/>
            <a:ext cx="576064" cy="864096"/>
          </a:xfrm>
          <a:prstGeom prst="rect">
            <a:avLst/>
          </a:prstGeom>
          <a:solidFill>
            <a:srgbClr val="FF0000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259632" y="5733256"/>
            <a:ext cx="576064" cy="936104"/>
          </a:xfrm>
          <a:prstGeom prst="rect">
            <a:avLst/>
          </a:prstGeom>
          <a:solidFill>
            <a:srgbClr val="F11BD2"/>
          </a:solidFill>
          <a:ln>
            <a:solidFill>
              <a:srgbClr val="F11BD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308304" y="5733256"/>
            <a:ext cx="576064" cy="93610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ovací čára 14"/>
          <p:cNvCxnSpPr>
            <a:stCxn id="11" idx="1"/>
            <a:endCxn id="11" idx="3"/>
          </p:cNvCxnSpPr>
          <p:nvPr/>
        </p:nvCxnSpPr>
        <p:spPr>
          <a:xfrm>
            <a:off x="1259632" y="6201308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>
            <a:endCxn id="10" idx="3"/>
          </p:cNvCxnSpPr>
          <p:nvPr/>
        </p:nvCxnSpPr>
        <p:spPr>
          <a:xfrm>
            <a:off x="4499992" y="6237312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>
            <a:stCxn id="12" idx="1"/>
            <a:endCxn id="12" idx="3"/>
          </p:cNvCxnSpPr>
          <p:nvPr/>
        </p:nvCxnSpPr>
        <p:spPr>
          <a:xfrm>
            <a:off x="7308304" y="6201308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1331640" y="58052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331640" y="616530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8</a:t>
            </a:r>
            <a:endParaRPr lang="cs-CZ" sz="2400" b="1" dirty="0"/>
          </a:p>
        </p:txBody>
      </p:sp>
      <p:sp>
        <p:nvSpPr>
          <p:cNvPr id="27" name="Obdélník 26"/>
          <p:cNvSpPr/>
          <p:nvPr/>
        </p:nvSpPr>
        <p:spPr>
          <a:xfrm>
            <a:off x="4644008" y="5733256"/>
            <a:ext cx="3401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5</a:t>
            </a:r>
            <a:endParaRPr lang="cs-CZ" sz="2400" b="1" dirty="0"/>
          </a:p>
        </p:txBody>
      </p:sp>
      <p:sp>
        <p:nvSpPr>
          <p:cNvPr id="28" name="Obdélník 27"/>
          <p:cNvSpPr/>
          <p:nvPr/>
        </p:nvSpPr>
        <p:spPr>
          <a:xfrm>
            <a:off x="4644008" y="6237312"/>
            <a:ext cx="3401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8</a:t>
            </a:r>
            <a:endParaRPr lang="cs-CZ" sz="2400" b="1" dirty="0"/>
          </a:p>
        </p:txBody>
      </p:sp>
      <p:sp>
        <p:nvSpPr>
          <p:cNvPr id="29" name="Obdélník 28"/>
          <p:cNvSpPr/>
          <p:nvPr/>
        </p:nvSpPr>
        <p:spPr>
          <a:xfrm>
            <a:off x="7452320" y="5733256"/>
            <a:ext cx="3401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6</a:t>
            </a:r>
            <a:endParaRPr lang="cs-CZ" sz="2400" b="1" dirty="0"/>
          </a:p>
        </p:txBody>
      </p:sp>
      <p:sp>
        <p:nvSpPr>
          <p:cNvPr id="30" name="Obdélník 29"/>
          <p:cNvSpPr/>
          <p:nvPr/>
        </p:nvSpPr>
        <p:spPr>
          <a:xfrm>
            <a:off x="7452320" y="6165304"/>
            <a:ext cx="3401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8</a:t>
            </a:r>
            <a:endParaRPr lang="cs-CZ" sz="2400" b="1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5148064" y="6356350"/>
            <a:ext cx="2088232" cy="365125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VY_32_INOVACE_09_19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http://i105.photobucket.com/albums/m240/dallas-cowboyz/backgrounds/pin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891480"/>
            <a:ext cx="9144000" cy="8233058"/>
          </a:xfrm>
          <a:prstGeom prst="rect">
            <a:avLst/>
          </a:prstGeom>
          <a:noFill/>
        </p:spPr>
      </p:pic>
      <p:pic>
        <p:nvPicPr>
          <p:cNvPr id="1029" name="Picture 5" descr="C:\Users\oem\AppData\Local\Microsoft\Windows\Temporary Internet Files\Content.IE5\O4DKPL0G\MC90025161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692696"/>
            <a:ext cx="2511830" cy="244827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0" y="980728"/>
            <a:ext cx="433394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Na kolik dílů je rozkrojená pizza?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Jakou část ze všech si vezme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 jeden člověk?</a:t>
            </a:r>
          </a:p>
          <a:p>
            <a:endParaRPr lang="cs-CZ" sz="2400" dirty="0"/>
          </a:p>
        </p:txBody>
      </p:sp>
      <p:cxnSp>
        <p:nvCxnSpPr>
          <p:cNvPr id="12" name="Přímá spojovací čára 11"/>
          <p:cNvCxnSpPr/>
          <p:nvPr/>
        </p:nvCxnSpPr>
        <p:spPr>
          <a:xfrm flipH="1" flipV="1">
            <a:off x="5796136" y="908720"/>
            <a:ext cx="1584176" cy="201622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H="1">
            <a:off x="5292080" y="1988840"/>
            <a:ext cx="2520280" cy="7200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6084168" y="836712"/>
            <a:ext cx="1152128" cy="237626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499992" y="0"/>
            <a:ext cx="46440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Na kolik částí je pizza rozkrojena? Jaká část chybí?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292080" y="3356992"/>
            <a:ext cx="29293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Kolik dílů zmizelo?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2348880"/>
            <a:ext cx="4191000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3933056"/>
            <a:ext cx="2581275" cy="273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VY_32_INOVACE_09_19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 descr="http://nd04.jxs.cz/945/028/96145016fe_74300813_o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76256"/>
          </a:xfrm>
          <a:prstGeom prst="rect">
            <a:avLst/>
          </a:prstGeom>
          <a:noFill/>
        </p:spPr>
      </p:pic>
      <p:pic>
        <p:nvPicPr>
          <p:cNvPr id="2053" name="Picture 5" descr="C:\Users\oem\AppData\Local\Microsoft\Windows\Temporary Internet Files\Content.IE5\O4DKPL0G\MC90044459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2564904"/>
            <a:ext cx="1208659" cy="1565170"/>
          </a:xfrm>
          <a:prstGeom prst="round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0" y="836712"/>
            <a:ext cx="302433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Na snímku vidíte 11 fotbalistů.</a:t>
            </a:r>
          </a:p>
          <a:p>
            <a:r>
              <a:rPr lang="cs-CZ" sz="3200" b="1" dirty="0" smtClean="0"/>
              <a:t>Je to právě polovina všech hráčů  při zápase.</a:t>
            </a:r>
          </a:p>
          <a:p>
            <a:r>
              <a:rPr lang="cs-CZ" sz="3200" b="1" dirty="0" smtClean="0"/>
              <a:t>Kolik fotbalistů celkem hraje zápas? </a:t>
            </a:r>
            <a:endParaRPr lang="cs-CZ" sz="32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332656"/>
            <a:ext cx="876300" cy="1743075"/>
          </a:xfrm>
          <a:prstGeom prst="flowChartAlternateProcess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2492896"/>
            <a:ext cx="876300" cy="1743075"/>
          </a:xfrm>
          <a:prstGeom prst="round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4653136"/>
            <a:ext cx="876300" cy="1743075"/>
          </a:xfrm>
          <a:prstGeom prst="round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260648"/>
            <a:ext cx="876300" cy="1743075"/>
          </a:xfrm>
          <a:prstGeom prst="round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2492896"/>
            <a:ext cx="876300" cy="1743075"/>
          </a:xfrm>
          <a:prstGeom prst="round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4797152"/>
            <a:ext cx="876300" cy="1743075"/>
          </a:xfrm>
          <a:prstGeom prst="round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260648"/>
            <a:ext cx="876300" cy="1743075"/>
          </a:xfrm>
          <a:prstGeom prst="round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2420888"/>
            <a:ext cx="876300" cy="1743075"/>
          </a:xfrm>
          <a:prstGeom prst="round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4725144"/>
            <a:ext cx="876300" cy="1743075"/>
          </a:xfrm>
          <a:prstGeom prst="round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2780928"/>
            <a:ext cx="876300" cy="1743075"/>
          </a:xfrm>
          <a:prstGeom prst="round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453336"/>
            <a:ext cx="2895600" cy="404664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VY_32_INOVACE_09_19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222</Words>
  <Application>Microsoft Office PowerPoint</Application>
  <PresentationFormat>Předvádění na obrazovce (4:3)</PresentationFormat>
  <Paragraphs>86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hornakova</cp:lastModifiedBy>
  <cp:revision>63</cp:revision>
  <dcterms:created xsi:type="dcterms:W3CDTF">2013-03-13T17:15:41Z</dcterms:created>
  <dcterms:modified xsi:type="dcterms:W3CDTF">2013-06-23T19:30:40Z</dcterms:modified>
</cp:coreProperties>
</file>