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0" r:id="rId3"/>
    <p:sldId id="256" r:id="rId4"/>
    <p:sldId id="257" r:id="rId5"/>
    <p:sldId id="258" r:id="rId6"/>
    <p:sldId id="261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  <a:srgbClr val="660066"/>
    <a:srgbClr val="800080"/>
    <a:srgbClr val="26E63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12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72C42-CF48-40D3-B7D3-7841771015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00C8DE-5430-4FDB-971F-D50EA6B7F9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56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EB772-7760-4180-B9BB-538C311F3961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CCF9A-1034-4D43-BC1A-749DC5F709EF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F9799-10CD-41FA-A8EE-D6EF952EBB5E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0EC8-C6C9-40D6-B15A-26DD90F6567B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0E18-B79D-4E01-AA7C-FE19499715D3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21BA-B1B8-48B5-810E-26F788784B04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C8F3-B316-4C19-AD3D-FE9BCE424169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74885-9D3A-45F8-B32F-B2ECCA1545C5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E1A02-CFC4-423F-8EAD-DE7640B042F6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91341-170C-4DDC-9056-3E4368CCA20E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00099-67E1-4052-8671-3EFA68D898CB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2298C7-F13B-459D-A3BF-7095D14AE0AF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VY_INOVACE_10_19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444E79-495A-4093-98D0-4C88BBD58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60648"/>
            <a:ext cx="6912768" cy="173103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39552" y="2492896"/>
            <a:ext cx="71825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Škola: Základní škola Trávníky Otrokovice, příspěvková organizace</a:t>
            </a:r>
          </a:p>
          <a:p>
            <a:r>
              <a:rPr lang="cs-CZ" sz="1400" dirty="0" smtClean="0"/>
              <a:t>Číslo projektu: CZ.1.07/1.4.00/21.2637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539552" y="2924944"/>
            <a:ext cx="8064896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Název výukového materiálu: 	Základní geometrické tvary</a:t>
            </a:r>
          </a:p>
          <a:p>
            <a:r>
              <a:rPr lang="cs-CZ" sz="1400" dirty="0" smtClean="0"/>
              <a:t>Autor:		      	Mgr. Dana Staňková	</a:t>
            </a:r>
          </a:p>
          <a:p>
            <a:r>
              <a:rPr lang="cs-CZ" sz="1400" dirty="0" smtClean="0"/>
              <a:t>Vytvořeno:	     	                       2. 6. 2013</a:t>
            </a:r>
          </a:p>
          <a:p>
            <a:r>
              <a:rPr lang="cs-CZ" sz="1400" dirty="0" smtClean="0"/>
              <a:t>Ročník:		      	4. ročník</a:t>
            </a:r>
          </a:p>
          <a:p>
            <a:r>
              <a:rPr lang="cs-CZ" sz="1400" dirty="0" smtClean="0"/>
              <a:t>Vzdělávací oblast:	       	Matematika a její aplikace</a:t>
            </a:r>
          </a:p>
          <a:p>
            <a:r>
              <a:rPr lang="cs-CZ" sz="1400" dirty="0" smtClean="0"/>
              <a:t>Vzdělávací obor:	       	Matematika</a:t>
            </a:r>
          </a:p>
          <a:p>
            <a:r>
              <a:rPr lang="cs-CZ" sz="1400" dirty="0" smtClean="0"/>
              <a:t>Tematický okruh:	       	Matematické operace</a:t>
            </a:r>
          </a:p>
          <a:p>
            <a:r>
              <a:rPr lang="cs-CZ" sz="1400" dirty="0" smtClean="0"/>
              <a:t>Téma:			Základní </a:t>
            </a:r>
            <a:r>
              <a:rPr lang="cs-CZ" sz="1400" dirty="0" err="1" smtClean="0"/>
              <a:t>geom</a:t>
            </a:r>
            <a:r>
              <a:rPr lang="cs-CZ" sz="1400" dirty="0" smtClean="0"/>
              <a:t>. tvary – obdélník, čtverec, kružnice, kruh	</a:t>
            </a:r>
          </a:p>
          <a:p>
            <a:r>
              <a:rPr lang="cs-CZ" sz="1400" dirty="0" smtClean="0"/>
              <a:t>Pomůcky:		       	Interaktivní tabule, notebook, </a:t>
            </a:r>
            <a:r>
              <a:rPr lang="cs-CZ" sz="1400" dirty="0" err="1" smtClean="0"/>
              <a:t>dataprojektor</a:t>
            </a:r>
            <a:endParaRPr lang="cs-CZ" sz="1400" dirty="0" smtClean="0"/>
          </a:p>
          <a:p>
            <a:r>
              <a:rPr lang="cs-CZ" sz="1400" dirty="0" smtClean="0"/>
              <a:t>Anotace:		      	Žáci se seznamují s pojmy obdélník, čtverec, kružnice, kruh</a:t>
            </a:r>
          </a:p>
          <a:p>
            <a:endParaRPr lang="cs-CZ" sz="1400" dirty="0" smtClean="0">
              <a:cs typeface="Arial" pitchFamily="34" charset="0"/>
            </a:endParaRPr>
          </a:p>
          <a:p>
            <a:r>
              <a:rPr lang="cs-CZ" sz="1400" dirty="0" smtClean="0">
                <a:cs typeface="Arial" pitchFamily="34" charset="0"/>
              </a:rPr>
              <a:t>Materiál je určen pro bezplatné používání pro potřeby výuky a vzdělávání na všech typech škol a školských zařízení. Jakékoliv další využití podléhá autorskému zákonu.</a:t>
            </a:r>
            <a:r>
              <a:rPr lang="cs-CZ" sz="1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endParaRPr lang="cs-CZ" sz="1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sz="14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539552" y="5589240"/>
            <a:ext cx="76328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r>
              <a:rPr lang="cs-CZ" sz="1400" dirty="0" smtClean="0"/>
              <a:t>Všechny objekty použité k vytvoření tohoto materiálu jsou součástí softwaru Microsoft® Office.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78161" y="1848640"/>
            <a:ext cx="52254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Základní geometrické tvary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940152" y="6525344"/>
            <a:ext cx="2895600" cy="196131"/>
          </a:xfrm>
        </p:spPr>
        <p:txBody>
          <a:bodyPr/>
          <a:lstStyle/>
          <a:p>
            <a:r>
              <a:rPr lang="cs-CZ" dirty="0" smtClean="0"/>
              <a:t>VY_32_INOVACE_10_19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9552" y="5877272"/>
            <a:ext cx="756084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cs typeface="Arial" pitchFamily="34" charset="0"/>
            </a:endParaRPr>
          </a:p>
          <a:p>
            <a:r>
              <a:rPr lang="cs-CZ" sz="1400" dirty="0" smtClean="0">
                <a:cs typeface="Arial" pitchFamily="34" charset="0"/>
              </a:rPr>
              <a:t>Tato práce je šířena pod licencí CC BY-SA 3.0. Odkazy a citace jsou platné k datu vytvoření této práce.</a:t>
            </a:r>
          </a:p>
          <a:p>
            <a:r>
              <a:rPr lang="cs-CZ" sz="1400" dirty="0" smtClean="0">
                <a:cs typeface="Arial" pitchFamily="34" charset="0"/>
              </a:rPr>
              <a:t>Texty jsou vlastní originální tvorbou autora 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98943" y="1628800"/>
            <a:ext cx="5779339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000099"/>
                </a:solidFill>
              </a:rPr>
              <a:t>OBDÉLNÍK  </a:t>
            </a:r>
          </a:p>
          <a:p>
            <a:pPr algn="ctr"/>
            <a:r>
              <a:rPr lang="cs-CZ" sz="8800" b="1" dirty="0" smtClean="0">
                <a:solidFill>
                  <a:srgbClr val="000099"/>
                </a:solidFill>
              </a:rPr>
              <a:t> A  ČTVEREC</a:t>
            </a:r>
            <a:endParaRPr lang="cs-CZ" sz="8800" b="1" dirty="0">
              <a:solidFill>
                <a:srgbClr val="00009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VY_32_INOVACE_10_19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51720" y="620688"/>
            <a:ext cx="2160240" cy="86409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23928" y="2348880"/>
            <a:ext cx="2088232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údaje 5"/>
          <p:cNvSpPr/>
          <p:nvPr/>
        </p:nvSpPr>
        <p:spPr>
          <a:xfrm>
            <a:off x="5796136" y="476672"/>
            <a:ext cx="2376264" cy="720080"/>
          </a:xfrm>
          <a:prstGeom prst="flowChartInputOutpu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ichoběžník 6"/>
          <p:cNvSpPr/>
          <p:nvPr/>
        </p:nvSpPr>
        <p:spPr>
          <a:xfrm>
            <a:off x="6876256" y="2060848"/>
            <a:ext cx="1944216" cy="936104"/>
          </a:xfrm>
          <a:prstGeom prst="trapezoid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2276872"/>
            <a:ext cx="1152128" cy="108012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3210982">
            <a:off x="4451861" y="3761058"/>
            <a:ext cx="909575" cy="876257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84482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1475656" y="1844824"/>
            <a:ext cx="3866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1547664" y="3356992"/>
            <a:ext cx="375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C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179512" y="3356992"/>
            <a:ext cx="4106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D</a:t>
            </a:r>
            <a:endParaRPr lang="cs-CZ" sz="2800" b="1" dirty="0"/>
          </a:p>
        </p:txBody>
      </p:sp>
      <p:sp>
        <p:nvSpPr>
          <p:cNvPr id="14" name="Obdélník 13"/>
          <p:cNvSpPr/>
          <p:nvPr/>
        </p:nvSpPr>
        <p:spPr>
          <a:xfrm>
            <a:off x="4788024" y="3140968"/>
            <a:ext cx="3593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5508104" y="4005064"/>
            <a:ext cx="3497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F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4572000" y="4725144"/>
            <a:ext cx="4138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G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3851920" y="3789040"/>
            <a:ext cx="4106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H</a:t>
            </a:r>
            <a:endParaRPr lang="cs-CZ" sz="2800" b="1" dirty="0"/>
          </a:p>
        </p:txBody>
      </p:sp>
      <p:sp>
        <p:nvSpPr>
          <p:cNvPr id="18" name="Obdélník 17"/>
          <p:cNvSpPr/>
          <p:nvPr/>
        </p:nvSpPr>
        <p:spPr>
          <a:xfrm>
            <a:off x="1763688" y="260648"/>
            <a:ext cx="2808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I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4211960" y="188640"/>
            <a:ext cx="3032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J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4139952" y="1268760"/>
            <a:ext cx="3818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1763688" y="1268760"/>
            <a:ext cx="3369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3491880" y="1916832"/>
            <a:ext cx="4988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M</a:t>
            </a:r>
            <a:endParaRPr lang="cs-CZ" sz="2800" b="1" dirty="0"/>
          </a:p>
        </p:txBody>
      </p:sp>
      <p:sp>
        <p:nvSpPr>
          <p:cNvPr id="23" name="Obdélník 22"/>
          <p:cNvSpPr/>
          <p:nvPr/>
        </p:nvSpPr>
        <p:spPr>
          <a:xfrm>
            <a:off x="5796136" y="1916832"/>
            <a:ext cx="4219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24" name="Obdélník 23"/>
          <p:cNvSpPr/>
          <p:nvPr/>
        </p:nvSpPr>
        <p:spPr>
          <a:xfrm>
            <a:off x="5868144" y="2852936"/>
            <a:ext cx="4267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25" name="Obdélník 24"/>
          <p:cNvSpPr/>
          <p:nvPr/>
        </p:nvSpPr>
        <p:spPr>
          <a:xfrm>
            <a:off x="3563888" y="2708920"/>
            <a:ext cx="375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26" name="Obdélník 25"/>
          <p:cNvSpPr/>
          <p:nvPr/>
        </p:nvSpPr>
        <p:spPr>
          <a:xfrm>
            <a:off x="5940152" y="0"/>
            <a:ext cx="375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27" name="Obdélník 26"/>
          <p:cNvSpPr/>
          <p:nvPr/>
        </p:nvSpPr>
        <p:spPr>
          <a:xfrm>
            <a:off x="8172400" y="0"/>
            <a:ext cx="4315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Q</a:t>
            </a:r>
            <a:endParaRPr lang="cs-CZ" sz="2800" b="1" dirty="0"/>
          </a:p>
        </p:txBody>
      </p:sp>
      <p:sp>
        <p:nvSpPr>
          <p:cNvPr id="28" name="Obdélník 27"/>
          <p:cNvSpPr/>
          <p:nvPr/>
        </p:nvSpPr>
        <p:spPr>
          <a:xfrm>
            <a:off x="7596336" y="1052736"/>
            <a:ext cx="3866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29" name="Obdélník 28"/>
          <p:cNvSpPr/>
          <p:nvPr/>
        </p:nvSpPr>
        <p:spPr>
          <a:xfrm>
            <a:off x="5508104" y="1052736"/>
            <a:ext cx="3545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30" name="Obdélník 29"/>
          <p:cNvSpPr/>
          <p:nvPr/>
        </p:nvSpPr>
        <p:spPr>
          <a:xfrm>
            <a:off x="6804248" y="1628800"/>
            <a:ext cx="3626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31" name="Obdélník 30"/>
          <p:cNvSpPr/>
          <p:nvPr/>
        </p:nvSpPr>
        <p:spPr>
          <a:xfrm>
            <a:off x="8388424" y="1628800"/>
            <a:ext cx="4187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32" name="Obdélník 31"/>
          <p:cNvSpPr/>
          <p:nvPr/>
        </p:nvSpPr>
        <p:spPr>
          <a:xfrm>
            <a:off x="8532440" y="2996952"/>
            <a:ext cx="3962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V</a:t>
            </a:r>
            <a:endParaRPr lang="cs-CZ" sz="2800" b="1" dirty="0"/>
          </a:p>
        </p:txBody>
      </p:sp>
      <p:sp>
        <p:nvSpPr>
          <p:cNvPr id="33" name="Obdélník 32"/>
          <p:cNvSpPr/>
          <p:nvPr/>
        </p:nvSpPr>
        <p:spPr>
          <a:xfrm>
            <a:off x="6588224" y="2924944"/>
            <a:ext cx="3818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X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23528" y="5301208"/>
            <a:ext cx="628620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99"/>
                </a:solidFill>
              </a:rPr>
              <a:t>Vyber ze šesti čtyřúhelníků všechny </a:t>
            </a:r>
          </a:p>
          <a:p>
            <a:r>
              <a:rPr lang="cs-CZ" sz="3200" b="1" dirty="0" smtClean="0">
                <a:solidFill>
                  <a:srgbClr val="000099"/>
                </a:solidFill>
              </a:rPr>
              <a:t>obdélníky a čtverce: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VY_32_INOVACE_10_19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764704"/>
            <a:ext cx="3672408" cy="144016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332656"/>
            <a:ext cx="4026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4355976" y="404664"/>
            <a:ext cx="3866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4355976" y="1916832"/>
            <a:ext cx="375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C</a:t>
            </a:r>
            <a:endParaRPr lang="cs-CZ" sz="2800" b="1" dirty="0"/>
          </a:p>
        </p:txBody>
      </p:sp>
      <p:sp>
        <p:nvSpPr>
          <p:cNvPr id="8" name="Obdélník 7"/>
          <p:cNvSpPr/>
          <p:nvPr/>
        </p:nvSpPr>
        <p:spPr>
          <a:xfrm>
            <a:off x="323528" y="1916832"/>
            <a:ext cx="4106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D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260648"/>
            <a:ext cx="3965316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Vrcholy obdélníku jsou:</a:t>
            </a:r>
          </a:p>
          <a:p>
            <a:r>
              <a:rPr lang="cs-CZ" sz="2800" b="1" dirty="0" smtClean="0"/>
              <a:t>ABCD</a:t>
            </a:r>
          </a:p>
          <a:p>
            <a:r>
              <a:rPr lang="cs-CZ" sz="2800" b="1" u="sng" dirty="0" smtClean="0"/>
              <a:t>Dvojice sousedních stran:</a:t>
            </a:r>
          </a:p>
          <a:p>
            <a:r>
              <a:rPr lang="cs-CZ" sz="2800" b="1" dirty="0" smtClean="0"/>
              <a:t>AB – BC, </a:t>
            </a:r>
            <a:r>
              <a:rPr lang="cs-CZ" sz="2800" b="1" dirty="0" err="1" smtClean="0"/>
              <a:t>BC</a:t>
            </a:r>
            <a:r>
              <a:rPr lang="cs-CZ" sz="2800" b="1" dirty="0" smtClean="0"/>
              <a:t> – CD</a:t>
            </a:r>
          </a:p>
          <a:p>
            <a:r>
              <a:rPr lang="cs-CZ" sz="2800" b="1" dirty="0" smtClean="0"/>
              <a:t>CD – AD, </a:t>
            </a:r>
            <a:r>
              <a:rPr lang="cs-CZ" sz="2800" b="1" dirty="0" err="1" smtClean="0"/>
              <a:t>AD</a:t>
            </a:r>
            <a:r>
              <a:rPr lang="cs-CZ" sz="2800" b="1" dirty="0" smtClean="0"/>
              <a:t> - AB </a:t>
            </a:r>
          </a:p>
          <a:p>
            <a:r>
              <a:rPr lang="cs-CZ" sz="2800" b="1" u="sng" dirty="0" smtClean="0"/>
              <a:t>Dvojice protějších stran:</a:t>
            </a:r>
          </a:p>
          <a:p>
            <a:r>
              <a:rPr lang="cs-CZ" sz="2800" b="1" dirty="0" smtClean="0"/>
              <a:t>AB – DC, AD - BC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7544" y="3861048"/>
            <a:ext cx="760766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Protější strany mají stejnou délku.</a:t>
            </a:r>
          </a:p>
          <a:p>
            <a:r>
              <a:rPr lang="cs-CZ" sz="3600" b="1" dirty="0" smtClean="0">
                <a:solidFill>
                  <a:srgbClr val="000099"/>
                </a:solidFill>
              </a:rPr>
              <a:t>Sousední strany nejsou shodné úsečky.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Sousední strany jsou navzájem kolmé.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VY_32_INOVACE_10_19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548680"/>
            <a:ext cx="2880320" cy="2808312"/>
          </a:xfrm>
          <a:prstGeom prst="rect">
            <a:avLst/>
          </a:prstGeom>
          <a:solidFill>
            <a:srgbClr val="26E63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8864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3923928" y="188640"/>
            <a:ext cx="43647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3851920" y="3212976"/>
            <a:ext cx="4459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G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539552" y="3068960"/>
            <a:ext cx="4443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548680"/>
            <a:ext cx="3965316" cy="338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Vrcholy čtverce:</a:t>
            </a:r>
            <a:endParaRPr lang="cs-CZ" sz="2800" b="1" dirty="0" smtClean="0"/>
          </a:p>
          <a:p>
            <a:r>
              <a:rPr lang="cs-CZ" sz="2800" b="1" dirty="0" smtClean="0"/>
              <a:t>EFGH</a:t>
            </a:r>
          </a:p>
          <a:p>
            <a:r>
              <a:rPr lang="cs-CZ" sz="2800" b="1" u="sng" dirty="0" smtClean="0"/>
              <a:t>Dvojice sousedních stran:</a:t>
            </a:r>
            <a:endParaRPr lang="cs-CZ" sz="2800" b="1" dirty="0" smtClean="0"/>
          </a:p>
          <a:p>
            <a:r>
              <a:rPr lang="cs-CZ" sz="2800" b="1" dirty="0" smtClean="0"/>
              <a:t>EF – FG, </a:t>
            </a:r>
            <a:r>
              <a:rPr lang="cs-CZ" sz="2800" b="1" dirty="0" err="1" smtClean="0"/>
              <a:t>FG</a:t>
            </a:r>
            <a:r>
              <a:rPr lang="cs-CZ" sz="2800" b="1" dirty="0" smtClean="0"/>
              <a:t> – GH</a:t>
            </a:r>
          </a:p>
          <a:p>
            <a:r>
              <a:rPr lang="cs-CZ" sz="2800" b="1" dirty="0" smtClean="0"/>
              <a:t>GH – HE, 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– EF</a:t>
            </a:r>
          </a:p>
          <a:p>
            <a:r>
              <a:rPr lang="cs-CZ" sz="2800" b="1" u="sng" dirty="0" smtClean="0"/>
              <a:t>Dvojice protějších stran:</a:t>
            </a:r>
            <a:endParaRPr lang="cs-CZ" sz="2800" b="1" dirty="0" smtClean="0"/>
          </a:p>
          <a:p>
            <a:r>
              <a:rPr lang="cs-CZ" sz="2800" b="1" dirty="0" smtClean="0"/>
              <a:t>EH – FG, EF – HG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509120"/>
            <a:ext cx="6970113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Sousední strany mají stejnou délku.</a:t>
            </a:r>
          </a:p>
          <a:p>
            <a:r>
              <a:rPr lang="cs-CZ" sz="3600" b="1" dirty="0" smtClean="0">
                <a:solidFill>
                  <a:srgbClr val="000099"/>
                </a:solidFill>
              </a:rPr>
              <a:t>Sousední strany jsou kolmé.</a:t>
            </a:r>
          </a:p>
          <a:p>
            <a:r>
              <a:rPr lang="cs-CZ" sz="3600" b="1" dirty="0" smtClean="0">
                <a:solidFill>
                  <a:srgbClr val="800080"/>
                </a:solidFill>
              </a:rPr>
              <a:t>Protější strany jsou shodné úsečky.</a:t>
            </a:r>
          </a:p>
          <a:p>
            <a:endParaRPr lang="cs-CZ" sz="28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VY_32_INOVACE_10_19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916832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KRUŽNICE </a:t>
            </a:r>
            <a:br>
              <a:rPr lang="cs-CZ" sz="9600" b="1" dirty="0" smtClean="0">
                <a:solidFill>
                  <a:srgbClr val="FF0000"/>
                </a:solidFill>
              </a:rPr>
            </a:br>
            <a:r>
              <a:rPr lang="cs-CZ" sz="9600" b="1" dirty="0" smtClean="0">
                <a:solidFill>
                  <a:srgbClr val="FF0000"/>
                </a:solidFill>
              </a:rPr>
              <a:t>A  KRUH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VY_32_INOVACE_10_19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683568" y="548680"/>
            <a:ext cx="2952328" cy="295232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2"/>
            <a:endCxn id="4" idx="6"/>
          </p:cNvCxnSpPr>
          <p:nvPr/>
        </p:nvCxnSpPr>
        <p:spPr>
          <a:xfrm>
            <a:off x="683568" y="2024844"/>
            <a:ext cx="295232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195736" y="184482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907704" y="20608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249289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+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285293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323528" y="476672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+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3779912" y="476672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+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9552" y="33265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</a:t>
            </a:r>
            <a:endParaRPr lang="cs-C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4139952" y="332656"/>
            <a:ext cx="4988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M</a:t>
            </a:r>
            <a:endParaRPr lang="cs-CZ" sz="2800" b="1" dirty="0"/>
          </a:p>
        </p:txBody>
      </p:sp>
      <p:sp>
        <p:nvSpPr>
          <p:cNvPr id="23" name="Obdélník 22"/>
          <p:cNvSpPr/>
          <p:nvPr/>
        </p:nvSpPr>
        <p:spPr>
          <a:xfrm>
            <a:off x="251520" y="1772816"/>
            <a:ext cx="4026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24" name="Obdélník 23"/>
          <p:cNvSpPr/>
          <p:nvPr/>
        </p:nvSpPr>
        <p:spPr>
          <a:xfrm>
            <a:off x="3707904" y="1772816"/>
            <a:ext cx="58208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47864" y="2780928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2411760" y="3356992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267744" y="3645024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cxnSp>
        <p:nvCxnSpPr>
          <p:cNvPr id="34" name="Přímá spojovací čára 33"/>
          <p:cNvCxnSpPr>
            <a:endCxn id="4" idx="0"/>
          </p:cNvCxnSpPr>
          <p:nvPr/>
        </p:nvCxnSpPr>
        <p:spPr>
          <a:xfrm flipH="1" flipV="1">
            <a:off x="2159732" y="548680"/>
            <a:ext cx="36004" cy="144016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1979712" y="0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</a:t>
            </a:r>
            <a:endParaRPr lang="cs-CZ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259632" y="1556792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23728" y="908720"/>
            <a:ext cx="312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99"/>
                </a:solidFill>
              </a:rPr>
              <a:t>r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652120" y="332656"/>
            <a:ext cx="20156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Kružnice  k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004048" y="1124744"/>
            <a:ext cx="3909212" cy="33547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Střed kružnice </a:t>
            </a:r>
            <a:r>
              <a:rPr lang="cs-CZ" sz="2800" b="1" u="sng" dirty="0" smtClean="0"/>
              <a:t>k</a:t>
            </a:r>
            <a:r>
              <a:rPr lang="cs-CZ" sz="2800" b="1" dirty="0" smtClean="0"/>
              <a:t> je bod  S</a:t>
            </a:r>
          </a:p>
          <a:p>
            <a:r>
              <a:rPr lang="cs-CZ" sz="2800" b="1" dirty="0" smtClean="0"/>
              <a:t>Úsečka AB je </a:t>
            </a:r>
            <a:r>
              <a:rPr lang="cs-CZ" sz="3600" b="1" dirty="0" smtClean="0">
                <a:solidFill>
                  <a:srgbClr val="FF0000"/>
                </a:solidFill>
              </a:rPr>
              <a:t>průměr</a:t>
            </a:r>
          </a:p>
          <a:p>
            <a:r>
              <a:rPr lang="cs-CZ" sz="2800" b="1" dirty="0" smtClean="0"/>
              <a:t>kružnice </a:t>
            </a:r>
            <a:r>
              <a:rPr lang="cs-CZ" sz="2800" b="1" u="sng" dirty="0" smtClean="0"/>
              <a:t>k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Značíme písmenem   </a:t>
            </a:r>
            <a:r>
              <a:rPr lang="cs-CZ" sz="2800" b="1" dirty="0" err="1" smtClean="0">
                <a:solidFill>
                  <a:srgbClr val="FF0000"/>
                </a:solidFill>
              </a:rPr>
              <a:t>d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800" b="1" dirty="0" smtClean="0"/>
              <a:t>Úsečka SD je </a:t>
            </a:r>
            <a:r>
              <a:rPr lang="cs-CZ" sz="3600" b="1" dirty="0" smtClean="0">
                <a:solidFill>
                  <a:srgbClr val="000099"/>
                </a:solidFill>
              </a:rPr>
              <a:t>poloměr</a:t>
            </a:r>
          </a:p>
          <a:p>
            <a:r>
              <a:rPr lang="cs-CZ" sz="2800" b="1" dirty="0" smtClean="0"/>
              <a:t>kružnice </a:t>
            </a:r>
            <a:r>
              <a:rPr lang="cs-CZ" sz="2800" b="1" u="sng" dirty="0" smtClean="0"/>
              <a:t>k </a:t>
            </a:r>
            <a:r>
              <a:rPr lang="cs-CZ" sz="2800" b="1" dirty="0" smtClean="0"/>
              <a:t> a značíme</a:t>
            </a:r>
          </a:p>
          <a:p>
            <a:r>
              <a:rPr lang="cs-CZ" sz="2800" b="1" dirty="0" smtClean="0"/>
              <a:t>písmenem  </a:t>
            </a:r>
            <a:r>
              <a:rPr lang="cs-CZ" sz="2800" b="1" dirty="0" smtClean="0">
                <a:solidFill>
                  <a:srgbClr val="000099"/>
                </a:solidFill>
              </a:rPr>
              <a:t>r.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55576" y="5013176"/>
            <a:ext cx="576606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 kružnici  </a:t>
            </a:r>
            <a:r>
              <a:rPr lang="cs-CZ" sz="3200" b="1" u="sng" dirty="0" smtClean="0"/>
              <a:t>k </a:t>
            </a:r>
            <a:r>
              <a:rPr lang="cs-CZ" sz="3200" b="1" dirty="0" smtClean="0"/>
              <a:t> leží body  A,D,B,N.</a:t>
            </a:r>
          </a:p>
          <a:p>
            <a:r>
              <a:rPr lang="cs-CZ" sz="3200" b="1" dirty="0" smtClean="0"/>
              <a:t>Na kružnici  </a:t>
            </a:r>
            <a:r>
              <a:rPr lang="cs-CZ" sz="3200" b="1" u="sng" dirty="0" smtClean="0"/>
              <a:t>k</a:t>
            </a:r>
            <a:r>
              <a:rPr lang="cs-CZ" sz="3200" b="1" dirty="0" smtClean="0"/>
              <a:t> neleží body P, M, S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967664" y="1628800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+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VY_32_INOVACE_10_19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539552" y="476672"/>
            <a:ext cx="3168352" cy="309634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191683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 rot="408123">
            <a:off x="3164647" y="433287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m</a:t>
            </a:r>
            <a:endParaRPr lang="cs-CZ" sz="3200" b="1" dirty="0"/>
          </a:p>
        </p:txBody>
      </p:sp>
      <p:cxnSp>
        <p:nvCxnSpPr>
          <p:cNvPr id="9" name="Přímá spojovací čára 8"/>
          <p:cNvCxnSpPr>
            <a:stCxn id="4" idx="6"/>
            <a:endCxn id="4" idx="6"/>
          </p:cNvCxnSpPr>
          <p:nvPr/>
        </p:nvCxnSpPr>
        <p:spPr>
          <a:xfrm>
            <a:off x="3707904" y="202484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3563888" y="1772816"/>
            <a:ext cx="288032" cy="720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851920" y="1412776"/>
            <a:ext cx="4988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980728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1619672" y="2636912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1196752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1907704" y="2852936"/>
            <a:ext cx="4026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</a:t>
            </a:r>
            <a:endParaRPr lang="cs-CZ" sz="3200" b="1" dirty="0"/>
          </a:p>
        </p:txBody>
      </p:sp>
      <p:sp>
        <p:nvSpPr>
          <p:cNvPr id="18" name="Obdélník 17"/>
          <p:cNvSpPr/>
          <p:nvPr/>
        </p:nvSpPr>
        <p:spPr>
          <a:xfrm>
            <a:off x="467544" y="332656"/>
            <a:ext cx="389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971600" y="3645024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+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0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539552" y="3645024"/>
            <a:ext cx="4154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1979712" y="1628800"/>
            <a:ext cx="2880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572000" y="1772816"/>
            <a:ext cx="409394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 obrázku je narýsovaná</a:t>
            </a:r>
          </a:p>
          <a:p>
            <a:r>
              <a:rPr lang="cs-CZ" sz="2800" b="1" dirty="0" smtClean="0"/>
              <a:t>kružnice  m se středem S</a:t>
            </a:r>
          </a:p>
          <a:p>
            <a:r>
              <a:rPr lang="cs-CZ" sz="2800" b="1" dirty="0" smtClean="0"/>
              <a:t>a vybarven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kruh</a:t>
            </a:r>
            <a:r>
              <a:rPr lang="cs-CZ" sz="2800" b="1" dirty="0" smtClean="0"/>
              <a:t>, který je</a:t>
            </a:r>
          </a:p>
          <a:p>
            <a:r>
              <a:rPr lang="cs-CZ" sz="2800" b="1" dirty="0" smtClean="0"/>
              <a:t>kružnicí  m  určen.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411760" y="4437112"/>
            <a:ext cx="483799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Body </a:t>
            </a:r>
            <a:r>
              <a:rPr lang="cs-CZ" sz="3200" b="1" dirty="0" smtClean="0">
                <a:solidFill>
                  <a:srgbClr val="FF0000"/>
                </a:solidFill>
              </a:rPr>
              <a:t>O, S, P, M </a:t>
            </a:r>
            <a:r>
              <a:rPr lang="cs-CZ" sz="3200" b="1" dirty="0" smtClean="0"/>
              <a:t>kruhu </a:t>
            </a:r>
            <a:r>
              <a:rPr lang="cs-CZ" sz="3200" b="1" dirty="0" smtClean="0">
                <a:solidFill>
                  <a:srgbClr val="FF0000"/>
                </a:solidFill>
              </a:rPr>
              <a:t>patří.</a:t>
            </a:r>
          </a:p>
          <a:p>
            <a:r>
              <a:rPr lang="cs-CZ" sz="3200" b="1" dirty="0" smtClean="0"/>
              <a:t>Body </a:t>
            </a:r>
            <a:r>
              <a:rPr lang="cs-CZ" sz="3200" b="1" dirty="0" smtClean="0">
                <a:solidFill>
                  <a:srgbClr val="000099"/>
                </a:solidFill>
              </a:rPr>
              <a:t>A, B </a:t>
            </a:r>
            <a:r>
              <a:rPr lang="cs-CZ" sz="3200" b="1" dirty="0" smtClean="0"/>
              <a:t>kruhu </a:t>
            </a:r>
            <a:r>
              <a:rPr lang="cs-CZ" sz="3200" b="1" dirty="0" smtClean="0">
                <a:solidFill>
                  <a:srgbClr val="000099"/>
                </a:solidFill>
              </a:rPr>
              <a:t>nepatří.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VY_32_INOVACE_10_19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317</Words>
  <Application>Microsoft Office PowerPoint</Application>
  <PresentationFormat>Předvádění na obrazovce (4:3)</PresentationFormat>
  <Paragraphs>128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KRUŽNICE  A  KRUH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hornakova</cp:lastModifiedBy>
  <cp:revision>42</cp:revision>
  <dcterms:created xsi:type="dcterms:W3CDTF">2013-03-26T15:44:22Z</dcterms:created>
  <dcterms:modified xsi:type="dcterms:W3CDTF">2013-06-23T19:32:47Z</dcterms:modified>
</cp:coreProperties>
</file>