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81" r:id="rId5"/>
    <p:sldId id="291" r:id="rId6"/>
    <p:sldId id="292" r:id="rId7"/>
    <p:sldId id="296" r:id="rId8"/>
    <p:sldId id="278" r:id="rId9"/>
    <p:sldId id="293" r:id="rId10"/>
    <p:sldId id="294" r:id="rId11"/>
    <p:sldId id="29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192" autoAdjust="0"/>
  </p:normalViewPr>
  <p:slideViewPr>
    <p:cSldViewPr>
      <p:cViewPr varScale="1">
        <p:scale>
          <a:sx n="61" d="100"/>
          <a:sy n="61" d="100"/>
        </p:scale>
        <p:origin x="-16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_2_10_Nepravidelná slovesa - přehled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si ujasní pojem nepravidelná slovesa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Budou rozlišovat slovesa pomocná, způsobová, silná ( se změnou kmenové samohlásky v čase přítomném i bez ní)</a:t>
            </a:r>
            <a:endParaRPr lang="cs-CZ" dirty="0" smtClean="0"/>
          </a:p>
          <a:p>
            <a:r>
              <a:rPr lang="cs-CZ" dirty="0" smtClean="0"/>
              <a:t>Druh učebního materiálu</a:t>
            </a:r>
            <a:r>
              <a:rPr lang="cs-CZ" smtClean="0"/>
              <a:t>: prezentace  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können, müssen, ....,způsobové sloveso, změna kmenové samohlásky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Podle gramatických tvarů rozlišují slovesa pravidelná a nepravidelná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K nepravidelným slovesům patří :</a:t>
            </a:r>
          </a:p>
          <a:p>
            <a:pPr>
              <a:buFont typeface="Arial" pitchFamily="34" charset="0"/>
              <a:buChar char="•"/>
            </a:pPr>
            <a:r>
              <a:rPr lang="cs-CZ" b="1" smtClean="0"/>
              <a:t>pomocná slovesa</a:t>
            </a:r>
          </a:p>
          <a:p>
            <a:pPr>
              <a:buFont typeface="Arial" pitchFamily="34" charset="0"/>
              <a:buChar char="•"/>
            </a:pPr>
            <a:r>
              <a:rPr lang="cs-CZ" b="1" smtClean="0"/>
              <a:t>způsobová / modální slovesa</a:t>
            </a:r>
          </a:p>
          <a:p>
            <a:pPr>
              <a:buFont typeface="Arial" pitchFamily="34" charset="0"/>
              <a:buChar char="•"/>
            </a:pPr>
            <a:r>
              <a:rPr lang="cs-CZ" b="1" smtClean="0"/>
              <a:t>silná slovesa </a:t>
            </a:r>
          </a:p>
          <a:p>
            <a:pPr>
              <a:buFont typeface="Arial" pitchFamily="34" charset="0"/>
              <a:buChar char="•"/>
            </a:pPr>
            <a:r>
              <a:rPr lang="cs-CZ" b="1" smtClean="0"/>
              <a:t>smíšená slovesa</a:t>
            </a:r>
            <a:r>
              <a:rPr lang="cs-CZ" smtClean="0"/>
              <a:t> (</a:t>
            </a:r>
            <a:r>
              <a:rPr lang="cs-CZ" i="1" smtClean="0"/>
              <a:t> kennen, rennen, nennen, bringen, denken )</a:t>
            </a:r>
            <a:endParaRPr lang="cs-CZ" b="1" smtClean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Pravidelné časování sloves ( slabá slovesa ) 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3749040" cy="4318992"/>
          </a:xfrm>
        </p:spPr>
        <p:txBody>
          <a:bodyPr/>
          <a:lstStyle/>
          <a:p>
            <a:r>
              <a:rPr lang="cs-CZ" b="1" smtClean="0"/>
              <a:t>fragen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b="1" smtClean="0"/>
              <a:t>    </a:t>
            </a:r>
            <a:r>
              <a:rPr lang="cs-CZ" smtClean="0"/>
              <a:t> ich    frag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du     frag -  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er     frag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wir   frag 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ihr    frag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sie    frag  -  en</a:t>
            </a:r>
          </a:p>
          <a:p>
            <a:pPr marL="0" indent="0">
              <a:buNone/>
            </a:pPr>
            <a:endParaRPr lang="cs-CZ" b="1" smtClean="0"/>
          </a:p>
          <a:p>
            <a:endParaRPr lang="cs-CZ" b="1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933950" y="1700808"/>
            <a:ext cx="3749040" cy="4318992"/>
          </a:xfrm>
        </p:spPr>
        <p:txBody>
          <a:bodyPr/>
          <a:lstStyle/>
          <a:p>
            <a:r>
              <a:rPr lang="cs-CZ" b="1" smtClean="0"/>
              <a:t>antworten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smtClean="0"/>
              <a:t>   ich  antwort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du   antwort -  est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er   antwort -  et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wir antwort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ihr  antwort -  et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sie   antwort - en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9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115212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Nepravidelné časování sloves ( silná slovesa ) </a:t>
            </a:r>
            <a:b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3200" smtClean="0">
                <a:latin typeface="+mn-lt"/>
                <a:ea typeface="+mn-ea"/>
                <a:cs typeface="+mn-cs"/>
              </a:rPr>
              <a:t>a) přehláska kmenové samohlásky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3749040" cy="4030960"/>
          </a:xfrm>
          <a:noFill/>
        </p:spPr>
        <p:txBody>
          <a:bodyPr/>
          <a:lstStyle/>
          <a:p>
            <a:r>
              <a:rPr lang="cs-CZ" b="1" smtClean="0"/>
              <a:t>fahren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b="1" smtClean="0"/>
              <a:t>    </a:t>
            </a:r>
            <a:r>
              <a:rPr lang="cs-CZ" smtClean="0"/>
              <a:t> ich    fahr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du     f</a:t>
            </a:r>
            <a:r>
              <a:rPr lang="cs-CZ" smtClean="0">
                <a:solidFill>
                  <a:srgbClr val="FF0000"/>
                </a:solidFill>
              </a:rPr>
              <a:t>ä</a:t>
            </a:r>
            <a:r>
              <a:rPr lang="cs-CZ" smtClean="0"/>
              <a:t>hr -  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er     f</a:t>
            </a:r>
            <a:r>
              <a:rPr lang="cs-CZ" smtClean="0">
                <a:solidFill>
                  <a:srgbClr val="FF0000"/>
                </a:solidFill>
              </a:rPr>
              <a:t>ä</a:t>
            </a:r>
            <a:r>
              <a:rPr lang="cs-CZ" smtClean="0"/>
              <a:t>hr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wir   fahr 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ihr    fahr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sie    fahr  -  en</a:t>
            </a:r>
          </a:p>
          <a:p>
            <a:pPr marL="0" indent="0">
              <a:buNone/>
            </a:pPr>
            <a:endParaRPr lang="cs-CZ" b="1" smtClean="0"/>
          </a:p>
          <a:p>
            <a:endParaRPr lang="cs-CZ" b="1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5076056" y="1988840"/>
            <a:ext cx="3606934" cy="4030960"/>
          </a:xfrm>
        </p:spPr>
        <p:txBody>
          <a:bodyPr/>
          <a:lstStyle/>
          <a:p>
            <a:r>
              <a:rPr lang="cs-CZ" b="1" smtClean="0"/>
              <a:t>laufen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smtClean="0"/>
              <a:t>   ich  lauf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du   l</a:t>
            </a:r>
            <a:r>
              <a:rPr lang="cs-CZ" smtClean="0">
                <a:solidFill>
                  <a:srgbClr val="FF0000"/>
                </a:solidFill>
              </a:rPr>
              <a:t>äu</a:t>
            </a:r>
            <a:r>
              <a:rPr lang="cs-CZ" smtClean="0"/>
              <a:t>f -  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er   l</a:t>
            </a:r>
            <a:r>
              <a:rPr lang="cs-CZ" smtClean="0">
                <a:solidFill>
                  <a:srgbClr val="FF0000"/>
                </a:solidFill>
              </a:rPr>
              <a:t>äu</a:t>
            </a:r>
            <a:r>
              <a:rPr lang="cs-CZ" smtClean="0"/>
              <a:t>f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wir lauf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ihr  lauf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sie   lauf - en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6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115212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Nepravidelné časování sloves ( silná slovesa ) </a:t>
            </a:r>
            <a:b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</a:t>
            </a:r>
            <a:r>
              <a:rPr lang="cs-CZ" sz="3200" smtClean="0">
                <a:latin typeface="+mn-lt"/>
                <a:ea typeface="+mn-ea"/>
                <a:cs typeface="+mn-cs"/>
              </a:rPr>
              <a:t>) změna  kmenového </a:t>
            </a:r>
            <a:r>
              <a:rPr lang="cs-CZ" sz="3200" b="1" smtClean="0">
                <a:latin typeface="+mn-lt"/>
                <a:ea typeface="+mn-ea"/>
                <a:cs typeface="+mn-cs"/>
              </a:rPr>
              <a:t>–e- </a:t>
            </a:r>
            <a:r>
              <a:rPr lang="cs-CZ" sz="3200" smtClean="0">
                <a:latin typeface="+mn-lt"/>
                <a:ea typeface="+mn-ea"/>
                <a:cs typeface="+mn-cs"/>
              </a:rPr>
              <a:t>v </a:t>
            </a:r>
            <a:r>
              <a:rPr lang="cs-CZ" sz="3200" b="1" smtClean="0">
                <a:latin typeface="+mn-lt"/>
                <a:ea typeface="+mn-ea"/>
                <a:cs typeface="+mn-cs"/>
              </a:rPr>
              <a:t>–i-/-ie-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3749040" cy="4030960"/>
          </a:xfrm>
          <a:noFill/>
        </p:spPr>
        <p:txBody>
          <a:bodyPr/>
          <a:lstStyle/>
          <a:p>
            <a:r>
              <a:rPr lang="cs-CZ" b="1" smtClean="0"/>
              <a:t>geben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b="1" smtClean="0"/>
              <a:t>    </a:t>
            </a:r>
            <a:r>
              <a:rPr lang="cs-CZ" smtClean="0"/>
              <a:t> ich    geb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du     g</a:t>
            </a:r>
            <a:r>
              <a:rPr lang="cs-CZ" smtClean="0">
                <a:solidFill>
                  <a:srgbClr val="FF0000"/>
                </a:solidFill>
              </a:rPr>
              <a:t>i</a:t>
            </a:r>
            <a:r>
              <a:rPr lang="cs-CZ" smtClean="0"/>
              <a:t>b -  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er      g</a:t>
            </a:r>
            <a:r>
              <a:rPr lang="cs-CZ" smtClean="0">
                <a:solidFill>
                  <a:schemeClr val="accent3"/>
                </a:solidFill>
              </a:rPr>
              <a:t>i</a:t>
            </a:r>
            <a:r>
              <a:rPr lang="cs-CZ" smtClean="0"/>
              <a:t>b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wir   geb 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ihr    geb 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sie    geb  -  en</a:t>
            </a:r>
          </a:p>
          <a:p>
            <a:pPr marL="0" indent="0">
              <a:buNone/>
            </a:pPr>
            <a:endParaRPr lang="cs-CZ" b="1" smtClean="0"/>
          </a:p>
          <a:p>
            <a:endParaRPr lang="cs-CZ" b="1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5076056" y="1988840"/>
            <a:ext cx="3606934" cy="4030960"/>
          </a:xfrm>
        </p:spPr>
        <p:txBody>
          <a:bodyPr/>
          <a:lstStyle/>
          <a:p>
            <a:r>
              <a:rPr lang="cs-CZ" b="1" smtClean="0"/>
              <a:t>sehen</a:t>
            </a:r>
          </a:p>
          <a:p>
            <a:endParaRPr lang="cs-CZ" b="1"/>
          </a:p>
          <a:p>
            <a:pPr marL="0" indent="0">
              <a:buNone/>
            </a:pPr>
            <a:r>
              <a:rPr lang="cs-CZ" smtClean="0"/>
              <a:t>   ich  seh -  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du   s</a:t>
            </a:r>
            <a:r>
              <a:rPr lang="cs-CZ" smtClean="0">
                <a:solidFill>
                  <a:schemeClr val="accent3"/>
                </a:solidFill>
              </a:rPr>
              <a:t>ie</a:t>
            </a:r>
            <a:r>
              <a:rPr lang="cs-CZ" smtClean="0"/>
              <a:t>h -  st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er   s</a:t>
            </a:r>
            <a:r>
              <a:rPr lang="cs-CZ" smtClean="0">
                <a:solidFill>
                  <a:schemeClr val="accent3"/>
                </a:solidFill>
              </a:rPr>
              <a:t>ie</a:t>
            </a:r>
            <a:r>
              <a:rPr lang="cs-CZ" smtClean="0"/>
              <a:t>h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wir seh -  en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ihr  seh -  t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sie   seh - en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5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172819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Nepravidelné časování sloves ( silná slovesa ) </a:t>
            </a:r>
            <a:b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c</a:t>
            </a:r>
            <a:r>
              <a:rPr lang="cs-CZ" sz="3200" smtClean="0">
                <a:latin typeface="+mn-lt"/>
                <a:ea typeface="+mn-ea"/>
                <a:cs typeface="+mn-cs"/>
              </a:rPr>
              <a:t>) bez změny  kmenové samohlásky ve tvarech</a:t>
            </a:r>
            <a:br>
              <a:rPr lang="cs-CZ" sz="3200" smtClean="0">
                <a:latin typeface="+mn-lt"/>
                <a:ea typeface="+mn-ea"/>
                <a:cs typeface="+mn-cs"/>
              </a:rPr>
            </a:br>
            <a:r>
              <a:rPr lang="cs-CZ" sz="3200">
                <a:latin typeface="+mn-lt"/>
                <a:ea typeface="+mn-ea"/>
                <a:cs typeface="+mn-cs"/>
              </a:rPr>
              <a:t> </a:t>
            </a:r>
            <a:r>
              <a:rPr lang="cs-CZ" sz="3200" smtClean="0">
                <a:latin typeface="+mn-lt"/>
                <a:ea typeface="+mn-ea"/>
                <a:cs typeface="+mn-cs"/>
              </a:rPr>
              <a:t>   přítomného času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2204864"/>
            <a:ext cx="3749040" cy="3814936"/>
          </a:xfrm>
          <a:noFill/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smtClean="0"/>
          </a:p>
          <a:p>
            <a:pPr marL="0" indent="0">
              <a:buNone/>
            </a:pPr>
            <a:endParaRPr lang="cs-CZ" b="1" smtClean="0"/>
          </a:p>
          <a:p>
            <a:pPr marL="0" indent="0">
              <a:buNone/>
            </a:pPr>
            <a:endParaRPr lang="cs-CZ" b="1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1043608" y="2420888"/>
            <a:ext cx="7639382" cy="3598912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ke změně dochází až při tvoření tvarů minulého času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( préterita a příčestí minulého, které je součástí složených  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slovesných tvarů –perfekta a plusquamperfekta )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  </a:t>
            </a:r>
            <a:r>
              <a:rPr lang="cs-CZ" i="1" smtClean="0"/>
              <a:t>kommen:  </a:t>
            </a:r>
            <a:r>
              <a:rPr lang="cs-CZ" smtClean="0"/>
              <a:t>er</a:t>
            </a:r>
            <a:r>
              <a:rPr lang="cs-CZ" i="1" smtClean="0"/>
              <a:t> </a:t>
            </a:r>
            <a:r>
              <a:rPr lang="cs-CZ" smtClean="0"/>
              <a:t> kommt    -  </a:t>
            </a:r>
            <a:r>
              <a:rPr lang="cs-CZ" i="1" smtClean="0"/>
              <a:t>přijde, přijede, pochází</a:t>
            </a:r>
            <a:endParaRPr lang="cs-CZ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er kam (préteritum)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er ist gekommen (perfektum)          </a:t>
            </a:r>
            <a:r>
              <a:rPr lang="cs-CZ" i="1" smtClean="0"/>
              <a:t>- přišel, .....</a:t>
            </a:r>
            <a:endParaRPr lang="cs-CZ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er war gekommen (plusquamperfektum)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88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smtClean="0">
                <a:latin typeface="+mn-lt"/>
                <a:ea typeface="+mn-ea"/>
                <a:cs typeface="+mn-cs"/>
              </a:rPr>
              <a:t>P</a:t>
            </a: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amatuj: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                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-  jako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fahren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: lassen, schlafen, anfangen</a:t>
            </a:r>
          </a:p>
          <a:p>
            <a:pPr marL="0" indent="0">
              <a:buNone/>
            </a:pPr>
            <a:endParaRPr lang="cs-CZ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 - jako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geben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: sprechen, treffen, nehmen, essen, vergessen</a:t>
            </a:r>
          </a:p>
          <a:p>
            <a:pPr marL="0" indent="0">
              <a:buNone/>
            </a:pPr>
            <a:endParaRPr lang="cs-CZ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 - jako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sehen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: lesen , fernsehen</a:t>
            </a:r>
          </a:p>
          <a:p>
            <a:pPr marL="0" indent="0">
              <a:buNone/>
            </a:pPr>
            <a:r>
              <a:rPr lang="cs-CZ" sz="3200" smtClean="0"/>
              <a:t> </a:t>
            </a:r>
            <a:endParaRPr lang="cs-CZ" sz="3200"/>
          </a:p>
        </p:txBody>
      </p:sp>
      <p:sp>
        <p:nvSpPr>
          <p:cNvPr id="4" name="Veselý obličej 3"/>
          <p:cNvSpPr/>
          <p:nvPr/>
        </p:nvSpPr>
        <p:spPr>
          <a:xfrm>
            <a:off x="7113984" y="836712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80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152128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smtClean="0"/>
              <a:t>   Pomocná slovesa</a:t>
            </a:r>
            <a:br>
              <a:rPr lang="cs-CZ" sz="3200" smtClean="0"/>
            </a:br>
            <a:r>
              <a:rPr lang="cs-CZ" sz="2000" smtClean="0"/>
              <a:t>( třetím pomocným slovesem je </a:t>
            </a:r>
            <a:r>
              <a:rPr lang="cs-CZ" sz="2000" b="1" smtClean="0"/>
              <a:t>werden –</a:t>
            </a:r>
            <a:r>
              <a:rPr lang="cs-CZ" sz="2000" smtClean="0"/>
              <a:t> </a:t>
            </a:r>
            <a:r>
              <a:rPr lang="cs-CZ" sz="2000" i="1" smtClean="0"/>
              <a:t>stát se, stávat se )</a:t>
            </a:r>
            <a:endParaRPr lang="cs-CZ" sz="3200" i="1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  sein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    </a:t>
            </a:r>
            <a:r>
              <a:rPr lang="cs-CZ" smtClean="0">
                <a:solidFill>
                  <a:schemeClr val="tx1"/>
                </a:solidFill>
              </a:rPr>
              <a:t>haben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endParaRPr lang="cs-CZ" smtClean="0"/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ich  bin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du   bist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er    ist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wir  sind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ihr  seid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sie  sind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Wingdings" pitchFamily="2" charset="2"/>
              <a:buChar char="v"/>
            </a:pPr>
            <a:r>
              <a:rPr lang="cs-CZ" smtClean="0"/>
              <a:t>   ich   habe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 du    hast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 er     hat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wir   haben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 ihr   habt</a:t>
            </a:r>
          </a:p>
          <a:p>
            <a:pPr>
              <a:buFont typeface="Wingdings" pitchFamily="2" charset="2"/>
              <a:buChar char="v"/>
            </a:pPr>
            <a:r>
              <a:rPr lang="cs-CZ"/>
              <a:t> </a:t>
            </a:r>
            <a:r>
              <a:rPr lang="cs-CZ" smtClean="0"/>
              <a:t>  sie   haben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75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          Způsobová slovesa</a:t>
            </a:r>
            <a:endParaRPr lang="cs-CZ" sz="320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074696"/>
              </p:ext>
            </p:extLst>
          </p:nvPr>
        </p:nvGraphicFramePr>
        <p:xfrm>
          <a:off x="1475656" y="1700808"/>
          <a:ext cx="6623509" cy="3961427"/>
        </p:xfrm>
        <a:graphic>
          <a:graphicData uri="http://schemas.openxmlformats.org/drawingml/2006/table">
            <a:tbl>
              <a:tblPr/>
              <a:tblGrid>
                <a:gridCol w="2217599"/>
                <a:gridCol w="2202955"/>
                <a:gridCol w="2202955"/>
              </a:tblGrid>
              <a:tr h="304954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dürfen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können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mögen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smět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moci, umět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mít rád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ich darf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ich kann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ich mag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du darfst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du kannst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du magst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er darf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er kann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er mag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wir dürfen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wir können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wir mögen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ihr dürft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ihr könnt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ihr mögt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925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sie dürfen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sie können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sie mögen</a:t>
                      </a: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Control 1"/>
          <p:cNvSpPr>
            <a:spLocks noChangeArrowheads="1" noChangeShapeType="1"/>
          </p:cNvSpPr>
          <p:nvPr/>
        </p:nvSpPr>
        <p:spPr bwMode="auto">
          <a:xfrm>
            <a:off x="2898775" y="5508625"/>
            <a:ext cx="5732463" cy="358140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8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</a:t>
            </a:r>
            <a:r>
              <a:rPr lang="cs-CZ" sz="3200" smtClean="0"/>
              <a:t>Způsobová </a:t>
            </a:r>
            <a:r>
              <a:rPr lang="cs-CZ" sz="3200"/>
              <a:t>slovesa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90281354"/>
              </p:ext>
            </p:extLst>
          </p:nvPr>
        </p:nvGraphicFramePr>
        <p:xfrm>
          <a:off x="1259631" y="1792295"/>
          <a:ext cx="7056784" cy="3978265"/>
        </p:xfrm>
        <a:graphic>
          <a:graphicData uri="http://schemas.openxmlformats.org/drawingml/2006/table">
            <a:tbl>
              <a:tblPr/>
              <a:tblGrid>
                <a:gridCol w="1745576"/>
                <a:gridCol w="1745576"/>
                <a:gridCol w="1745576"/>
                <a:gridCol w="1820056"/>
              </a:tblGrid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müssen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sollen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wollen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wissen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8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muset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8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mít (</a:t>
                      </a:r>
                      <a:r>
                        <a:rPr lang="cs-CZ" sz="1800" kern="14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povinnost)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8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chtít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18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vědět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ich muss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ich soll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ich will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ich weiß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42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du musst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du sollst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du willst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du weißt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er muss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er soll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er will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er weiß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wir müssen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wir sollen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wir wollen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wir wissen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ihr müsst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ihr sollt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ihr wollt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ihr wisst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sie müssen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sie sollen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 sie wollen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sie wissen</a:t>
                      </a:r>
                      <a:endParaRPr lang="cs-CZ" sz="1000" kern="140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36576" marR="36576" marT="36576" marB="3657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Control 1"/>
          <p:cNvSpPr>
            <a:spLocks noChangeArrowheads="1" noChangeShapeType="1"/>
          </p:cNvSpPr>
          <p:nvPr/>
        </p:nvSpPr>
        <p:spPr bwMode="auto">
          <a:xfrm>
            <a:off x="2314575" y="5770563"/>
            <a:ext cx="6372225" cy="3419475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16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1330</TotalTime>
  <Words>651</Words>
  <Application>Microsoft Office PowerPoint</Application>
  <PresentationFormat>Předvádění na obrazovce (4:3)</PresentationFormat>
  <Paragraphs>170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Prezentace aplikace PowerPoint</vt:lpstr>
      <vt:lpstr>Prezentace aplikace PowerPoint</vt:lpstr>
      <vt:lpstr>Pravidelné časování sloves ( slabá slovesa ) </vt:lpstr>
      <vt:lpstr>Nepravidelné časování sloves ( silná slovesa )  a) přehláska kmenové samohlásky</vt:lpstr>
      <vt:lpstr>Nepravidelné časování sloves ( silná slovesa )  b) změna  kmenového –e- v –i-/-ie-</vt:lpstr>
      <vt:lpstr>Nepravidelné časování sloves ( silná slovesa )  c) bez změny  kmenové samohlásky ve tvarech     přítomného času</vt:lpstr>
      <vt:lpstr>Pamatuj:                 </vt:lpstr>
      <vt:lpstr>   Pomocná slovesa ( třetím pomocným slovesem je werden – stát se, stávat se )</vt:lpstr>
      <vt:lpstr>          Způsobová slovesa</vt:lpstr>
      <vt:lpstr>        Způsobová slovesa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124</cp:revision>
  <dcterms:created xsi:type="dcterms:W3CDTF">2012-10-28T12:20:09Z</dcterms:created>
  <dcterms:modified xsi:type="dcterms:W3CDTF">2013-06-24T00:02:21Z</dcterms:modified>
</cp:coreProperties>
</file>