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308" r:id="rId5"/>
    <p:sldId id="309" r:id="rId6"/>
    <p:sldId id="310" r:id="rId7"/>
    <p:sldId id="314" r:id="rId8"/>
    <p:sldId id="312" r:id="rId9"/>
    <p:sldId id="313" r:id="rId10"/>
    <p:sldId id="315" r:id="rId11"/>
    <p:sldId id="31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77265" autoAdjust="0"/>
  </p:normalViewPr>
  <p:slideViewPr>
    <p:cSldViewPr>
      <p:cViewPr varScale="1">
        <p:scale>
          <a:sx n="56" d="100"/>
          <a:sy n="56" d="100"/>
        </p:scale>
        <p:origin x="-181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_2_12_Stupňování příslovcí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se stupňováním příslovcí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Dokáží  správně utvořit i použít první, druhý i třetí stupeň ( u pravidelného stupňování )</a:t>
            </a:r>
            <a:endParaRPr lang="cs-CZ" dirty="0" smtClean="0"/>
          </a:p>
          <a:p>
            <a:r>
              <a:rPr lang="cs-CZ" dirty="0" smtClean="0"/>
              <a:t>Druh učebního materiálu</a:t>
            </a:r>
            <a:r>
              <a:rPr lang="cs-CZ" smtClean="0"/>
              <a:t>: prezentace  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Positiv, Komparativ, Superlativ, 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se způsobem tvoření 2. a 3. stupně pravidelných příslovcí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Zapamatují si stupňování nepravidelných příslovcí </a:t>
            </a:r>
            <a:r>
              <a:rPr lang="cs-CZ" b="1" smtClean="0"/>
              <a:t>gut, gern a viel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Běžné tvary doplní správně do vět</a:t>
            </a:r>
          </a:p>
          <a:p>
            <a:pPr>
              <a:buFont typeface="Arial" pitchFamily="34" charset="0"/>
              <a:buChar char="•"/>
            </a:pPr>
            <a:r>
              <a:rPr lang="cs-CZ" b="1" smtClean="0"/>
              <a:t> </a:t>
            </a:r>
            <a:r>
              <a:rPr lang="cs-CZ" smtClean="0"/>
              <a:t>Tvoření:</a:t>
            </a:r>
          </a:p>
          <a:p>
            <a:pPr marL="0" indent="0">
              <a:buNone/>
            </a:pPr>
            <a:r>
              <a:rPr lang="cs-CZ" smtClean="0"/>
              <a:t>    Komparativ:  1. st. +  </a:t>
            </a:r>
            <a:r>
              <a:rPr lang="cs-CZ" b="1" smtClean="0"/>
              <a:t>-er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Superlativ :  </a:t>
            </a:r>
            <a:r>
              <a:rPr lang="cs-CZ" b="1" smtClean="0"/>
              <a:t>am </a:t>
            </a:r>
            <a:r>
              <a:rPr lang="cs-CZ" smtClean="0"/>
              <a:t>  1.st. + </a:t>
            </a:r>
            <a:r>
              <a:rPr lang="cs-CZ" b="1" smtClean="0"/>
              <a:t> - sten  </a:t>
            </a:r>
            <a:r>
              <a:rPr lang="cs-CZ" smtClean="0"/>
              <a:t>( má-li 2.st.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přehlásku, zůstává zachována)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1143000"/>
          </a:xfrm>
        </p:spPr>
        <p:txBody>
          <a:bodyPr/>
          <a:lstStyle/>
          <a:p>
            <a:r>
              <a:rPr lang="cs-CZ" smtClean="0"/>
              <a:t>Pravidelné stupňování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3216771"/>
              </p:ext>
            </p:extLst>
          </p:nvPr>
        </p:nvGraphicFramePr>
        <p:xfrm>
          <a:off x="971600" y="1700808"/>
          <a:ext cx="7272807" cy="4680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3743"/>
                <a:gridCol w="2424532"/>
                <a:gridCol w="2424532"/>
              </a:tblGrid>
              <a:tr h="862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POSITIV</a:t>
                      </a:r>
                      <a:endParaRPr lang="cs-CZ" sz="24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KOMPARATIV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SUPERLATIV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schnell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schnell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schnell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dick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dick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dick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dünn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dünn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dünn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laut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laut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laut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teuer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teur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teuer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spät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spät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 spät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schwer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schwer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de-DE" sz="2400">
                          <a:effectLst/>
                        </a:rPr>
                        <a:t> </a:t>
                      </a:r>
                      <a:r>
                        <a:rPr lang="cs-CZ" sz="2400">
                          <a:effectLst/>
                        </a:rPr>
                        <a:t>schwer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weit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weit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weite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klein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klein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er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am</a:t>
                      </a:r>
                      <a:r>
                        <a:rPr lang="cs-CZ" sz="2400">
                          <a:effectLst/>
                        </a:rPr>
                        <a:t> klein</a:t>
                      </a:r>
                      <a:r>
                        <a:rPr lang="cs-CZ" sz="2400">
                          <a:solidFill>
                            <a:schemeClr val="accent3">
                              <a:lumMod val="75000"/>
                            </a:schemeClr>
                          </a:solidFill>
                          <a:effectLst/>
                        </a:rPr>
                        <a:t>sten</a:t>
                      </a:r>
                      <a:endParaRPr lang="cs-CZ" sz="2400">
                        <a:solidFill>
                          <a:schemeClr val="accent3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81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571184" cy="1152128"/>
          </a:xfrm>
        </p:spPr>
        <p:txBody>
          <a:bodyPr>
            <a:normAutofit fontScale="90000"/>
          </a:bodyPr>
          <a:lstStyle/>
          <a:p>
            <a:r>
              <a:rPr lang="cs-CZ" smtClean="0"/>
              <a:t>Pravidelné stupňování se změnou kmenové samohlásky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69204090"/>
              </p:ext>
            </p:extLst>
          </p:nvPr>
        </p:nvGraphicFramePr>
        <p:xfrm>
          <a:off x="1187623" y="1700812"/>
          <a:ext cx="7128791" cy="46805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79727"/>
                <a:gridCol w="2424532"/>
                <a:gridCol w="2424532"/>
              </a:tblGrid>
              <a:tr h="8627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POSITIV</a:t>
                      </a:r>
                      <a:endParaRPr lang="cs-CZ" sz="24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KOMPARATIV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n w="5271" cap="flat" cmpd="sng" algn="ctr">
                            <a:solidFill>
                              <a:srgbClr val="4579B8"/>
                            </a:solidFill>
                            <a:prstDash val="solid"/>
                            <a:round/>
                          </a:ln>
                          <a:solidFill>
                            <a:schemeClr val="tx1"/>
                          </a:solidFill>
                          <a:effectLst/>
                        </a:rPr>
                        <a:t>SUPERLATIV</a:t>
                      </a:r>
                      <a:endParaRPr lang="cs-CZ" sz="24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stark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rker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st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rksten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dumm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mmer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mmsten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groß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gr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ö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ßer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gr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ö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ßten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kurz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rzer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k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rzesten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warm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rmer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w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rmsten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lang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nger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l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ngsten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stark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rker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st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ä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rksten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dumm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mmer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ü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mmsten</a:t>
                      </a:r>
                    </a:p>
                  </a:txBody>
                  <a:tcPr marL="68580" marR="68580" marT="0" marB="0"/>
                </a:tc>
              </a:tr>
              <a:tr h="424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groß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gr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ö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ßer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am gr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  <a:latin typeface="Calibri"/>
                          <a:ea typeface="Calibri"/>
                          <a:cs typeface="Times New Roman"/>
                        </a:rPr>
                        <a:t>ö</a:t>
                      </a: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ßten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849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4" descr="http://www.worker.cz/p5055/Horsk%C3%A9-MTB-kolo-4EVER-CONVEX-V-Brake-2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91964"/>
            <a:ext cx="307657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2" descr="http://www.motocykly.org/img/suzuki-gladi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991964"/>
            <a:ext cx="3980209" cy="236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3" descr="http://www.hybrid.cz/obrazky/mercedes-benz/trida-b-elektricke-aut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29337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0" y="40671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4139952" y="4395160"/>
            <a:ext cx="4412257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Das Fahrrad ist teuer, das Motorrad ist teurer, das Auto ist am teuersten.</a:t>
            </a: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59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772400" cy="1143000"/>
          </a:xfrm>
        </p:spPr>
        <p:txBody>
          <a:bodyPr/>
          <a:lstStyle/>
          <a:p>
            <a:r>
              <a:rPr lang="cs-CZ" smtClean="0"/>
              <a:t>Nepravidelné stupňování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772816"/>
            <a:ext cx="1905000" cy="4323184"/>
          </a:xfrm>
        </p:spPr>
        <p:txBody>
          <a:bodyPr>
            <a:normAutofit/>
          </a:bodyPr>
          <a:lstStyle/>
          <a:p>
            <a:r>
              <a:rPr lang="cs-CZ" sz="2400" smtClean="0"/>
              <a:t>dobře</a:t>
            </a:r>
            <a:endParaRPr lang="cs-CZ" sz="2400"/>
          </a:p>
          <a:p>
            <a:r>
              <a:rPr lang="cs-CZ" sz="2400" smtClean="0"/>
              <a:t>dobře</a:t>
            </a:r>
          </a:p>
          <a:p>
            <a:r>
              <a:rPr lang="cs-CZ" sz="2400" smtClean="0"/>
              <a:t>velmi/mnoho</a:t>
            </a:r>
          </a:p>
          <a:p>
            <a:r>
              <a:rPr lang="cs-CZ" sz="2400" smtClean="0"/>
              <a:t>málo</a:t>
            </a:r>
          </a:p>
          <a:p>
            <a:r>
              <a:rPr lang="cs-CZ" sz="2400" smtClean="0"/>
              <a:t>rád</a:t>
            </a:r>
          </a:p>
          <a:p>
            <a:r>
              <a:rPr lang="cs-CZ" sz="2400" smtClean="0"/>
              <a:t>brzy</a:t>
            </a:r>
          </a:p>
          <a:p>
            <a:r>
              <a:rPr lang="cs-CZ" sz="2400" smtClean="0"/>
              <a:t>časně</a:t>
            </a:r>
          </a:p>
          <a:p>
            <a:r>
              <a:rPr lang="cs-CZ" sz="2400" smtClean="0"/>
              <a:t>často</a:t>
            </a:r>
          </a:p>
          <a:p>
            <a:r>
              <a:rPr lang="cs-CZ" sz="2400" smtClean="0"/>
              <a:t>hojně</a:t>
            </a:r>
            <a:endParaRPr lang="cs-CZ" sz="240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gut  -  besser  -  am besten</a:t>
            </a:r>
          </a:p>
          <a:p>
            <a:pPr marL="0" indent="0">
              <a:buNone/>
            </a:pPr>
            <a:r>
              <a:rPr lang="cs-CZ" smtClean="0"/>
              <a:t>wohl  -  besser  -  am wohlsten</a:t>
            </a:r>
          </a:p>
          <a:p>
            <a:pPr marL="0" indent="0">
              <a:buNone/>
            </a:pPr>
            <a:r>
              <a:rPr lang="cs-CZ" smtClean="0"/>
              <a:t>sehr/ viel  -  mehr  -  am meisten</a:t>
            </a:r>
          </a:p>
          <a:p>
            <a:pPr marL="0" indent="0">
              <a:buNone/>
            </a:pPr>
            <a:r>
              <a:rPr lang="cs-CZ" smtClean="0"/>
              <a:t>wenig  -  weniger/ minder  -  am wenigsten</a:t>
            </a:r>
          </a:p>
          <a:p>
            <a:pPr marL="0" indent="0">
              <a:buNone/>
            </a:pPr>
            <a:r>
              <a:rPr lang="cs-CZ" smtClean="0"/>
              <a:t>gern  -  lieber  -  am liebsten</a:t>
            </a:r>
          </a:p>
          <a:p>
            <a:pPr marL="0" indent="0">
              <a:buNone/>
            </a:pPr>
            <a:r>
              <a:rPr lang="cs-CZ" smtClean="0"/>
              <a:t>bald  -  eher  -  am ehesten</a:t>
            </a:r>
          </a:p>
          <a:p>
            <a:pPr marL="0" indent="0">
              <a:buNone/>
            </a:pPr>
            <a:r>
              <a:rPr lang="cs-CZ" smtClean="0"/>
              <a:t>früh  -  früher  -  am frühesten</a:t>
            </a:r>
          </a:p>
          <a:p>
            <a:pPr marL="0" indent="0">
              <a:buNone/>
            </a:pPr>
            <a:r>
              <a:rPr lang="cs-CZ" smtClean="0"/>
              <a:t>oft  -  öfter  -  am öftesten</a:t>
            </a:r>
          </a:p>
          <a:p>
            <a:pPr marL="0" indent="0">
              <a:buNone/>
            </a:pPr>
            <a:r>
              <a:rPr lang="cs-CZ" smtClean="0"/>
              <a:t>häufig  -  häufiger  -  am häufigsten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44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Dej příslovce v závorce do 2.stupně: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mtClean="0"/>
              <a:t>1. Sprich (deutlich)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2. Lies (schnell)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3. Sprecht (langsam)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4. Fragt (genau)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5. Lernt (fleißig)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6. Antworte (laut)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7. Lerne (viel)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8. Sprechen Sie (gut)                aus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3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Dej příslovce v závorce do 2.stupně: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mtClean="0"/>
              <a:t>1. Sprich (deutlich)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deutlicher !</a:t>
            </a:r>
            <a:endParaRPr lang="cs-CZ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2. Lies (schnell)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schneller !</a:t>
            </a:r>
            <a:endParaRPr lang="cs-CZ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3. Sprecht (langsam)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langsamer !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4. Fragt (genau)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genauer !</a:t>
            </a:r>
            <a:endParaRPr lang="cs-CZ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5. Lernt (fleißig)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fleißiger !</a:t>
            </a:r>
            <a:endParaRPr lang="cs-CZ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6. Antworte (laut)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lauter !</a:t>
            </a:r>
            <a:endParaRPr lang="cs-CZ" smtClean="0"/>
          </a:p>
          <a:p>
            <a:pPr>
              <a:buFont typeface="Wingdings" pitchFamily="2" charset="2"/>
              <a:buChar char="ü"/>
            </a:pPr>
            <a:r>
              <a:rPr lang="cs-CZ" smtClean="0"/>
              <a:t>7. Lerne (viel) –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mehr !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8. Sprechen Sie (gut) -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besser</a:t>
            </a:r>
            <a:r>
              <a:rPr lang="cs-CZ" smtClean="0"/>
              <a:t> aus !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24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Porovnávání: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618040" cy="410296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Hochsprung:</a:t>
            </a:r>
          </a:p>
          <a:p>
            <a:pPr marL="0" indent="0">
              <a:buNone/>
            </a:pPr>
            <a:r>
              <a:rPr lang="cs-CZ" smtClean="0"/>
              <a:t>Inge 1,25m, Marika 1,32m, Sabine 1,32m, Heike 1,36m.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Inge springt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hoch</a:t>
            </a:r>
            <a:r>
              <a:rPr lang="cs-CZ" smtClean="0"/>
              <a:t>, Marika springt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höher</a:t>
            </a:r>
            <a:r>
              <a:rPr lang="cs-CZ" u="sng" smtClean="0"/>
              <a:t> als </a:t>
            </a:r>
            <a:r>
              <a:rPr lang="cs-CZ" smtClean="0"/>
              <a:t>Inge.</a:t>
            </a:r>
          </a:p>
          <a:p>
            <a:pPr marL="0" indent="0">
              <a:buNone/>
            </a:pPr>
            <a:r>
              <a:rPr lang="cs-CZ" smtClean="0"/>
              <a:t>Sabine springt </a:t>
            </a:r>
            <a:r>
              <a:rPr lang="cs-CZ" u="sng" smtClean="0"/>
              <a:t>so</a:t>
            </a:r>
            <a:r>
              <a:rPr lang="cs-CZ" smtClean="0"/>
              <a:t>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hoch</a:t>
            </a:r>
            <a:r>
              <a:rPr lang="cs-CZ" u="sng" smtClean="0"/>
              <a:t> wie </a:t>
            </a:r>
            <a:r>
              <a:rPr lang="cs-CZ" smtClean="0"/>
              <a:t>Marika.</a:t>
            </a:r>
          </a:p>
          <a:p>
            <a:pPr marL="0" indent="0">
              <a:buNone/>
            </a:pPr>
            <a:r>
              <a:rPr lang="cs-CZ" smtClean="0"/>
              <a:t>Heike springt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am höchsten </a:t>
            </a:r>
            <a:r>
              <a:rPr lang="cs-CZ" u="sng" smtClean="0"/>
              <a:t>von </a:t>
            </a:r>
          </a:p>
          <a:p>
            <a:pPr marL="0" indent="0">
              <a:buNone/>
            </a:pPr>
            <a:r>
              <a:rPr lang="cs-CZ" smtClean="0"/>
              <a:t>allen.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3240361" cy="2164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76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38138"/>
          </a:xfrm>
        </p:spPr>
        <p:txBody>
          <a:bodyPr>
            <a:normAutofit/>
          </a:bodyPr>
          <a:lstStyle/>
          <a:p>
            <a:r>
              <a:rPr lang="cs-CZ" sz="1400" i="1"/>
              <a:t> </a:t>
            </a:r>
            <a:r>
              <a:rPr lang="cs-CZ" sz="1800" i="1"/>
              <a:t>Použité zdroje:</a:t>
            </a:r>
            <a:endParaRPr lang="cs-CZ" sz="1800"/>
          </a:p>
        </p:txBody>
      </p:sp>
      <p:sp>
        <p:nvSpPr>
          <p:cNvPr id="3" name="Obdélník 2"/>
          <p:cNvSpPr/>
          <p:nvPr/>
        </p:nvSpPr>
        <p:spPr>
          <a:xfrm>
            <a:off x="971600" y="2274838"/>
            <a:ext cx="74168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Dostupné </a:t>
            </a:r>
            <a:r>
              <a:rPr lang="cs-CZ"/>
              <a:t>pod licencí Creative Commons na WWW:</a:t>
            </a:r>
          </a:p>
          <a:p>
            <a:endParaRPr lang="cs-CZ"/>
          </a:p>
          <a:p>
            <a:r>
              <a:rPr lang="cs-CZ"/>
              <a:t>http://www.motocykly.org/img/suzuki-gladius.jpg</a:t>
            </a:r>
          </a:p>
          <a:p>
            <a:r>
              <a:rPr lang="cs-CZ"/>
              <a:t>http://www.hybrid.cz/obrazky/mercedes-benz/trida-b-elektricke-auto.jpg</a:t>
            </a:r>
          </a:p>
          <a:p>
            <a:r>
              <a:rPr lang="cs-CZ"/>
              <a:t>http://www.worker.cz/p5055/Horsk%C3%A9-MTB-kolo-4EVER-CONVEX-V-Brake-2011.jpg</a:t>
            </a:r>
          </a:p>
          <a:p>
            <a:r>
              <a:rPr lang="cs-CZ"/>
              <a:t>http://www.praktik-hb.cz/wp-content/uploads/latka.gif</a:t>
            </a:r>
          </a:p>
        </p:txBody>
      </p:sp>
    </p:spTree>
    <p:extLst>
      <p:ext uri="{BB962C8B-B14F-4D97-AF65-F5344CB8AC3E}">
        <p14:creationId xmlns:p14="http://schemas.microsoft.com/office/powerpoint/2010/main" val="276663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1282</TotalTime>
  <Words>557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Prezentace aplikace PowerPoint</vt:lpstr>
      <vt:lpstr>Prezentace aplikace PowerPoint</vt:lpstr>
      <vt:lpstr>Pravidelné stupňování</vt:lpstr>
      <vt:lpstr>Pravidelné stupňování se změnou kmenové samohlásky</vt:lpstr>
      <vt:lpstr>Prezentace aplikace PowerPoint</vt:lpstr>
      <vt:lpstr>Nepravidelné stupňování</vt:lpstr>
      <vt:lpstr>Dej příslovce v závorce do 2.stupně:</vt:lpstr>
      <vt:lpstr>Dej příslovce v závorce do 2.stupně:</vt:lpstr>
      <vt:lpstr>Porovnávání: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120</cp:revision>
  <dcterms:created xsi:type="dcterms:W3CDTF">2012-10-28T12:20:09Z</dcterms:created>
  <dcterms:modified xsi:type="dcterms:W3CDTF">2013-06-24T00:03:55Z</dcterms:modified>
</cp:coreProperties>
</file>