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20" r:id="rId6"/>
    <p:sldMasterId id="2147483744" r:id="rId7"/>
  </p:sldMasterIdLst>
  <p:sldIdLst>
    <p:sldId id="263" r:id="rId8"/>
    <p:sldId id="257" r:id="rId9"/>
    <p:sldId id="256" r:id="rId10"/>
    <p:sldId id="264" r:id="rId11"/>
    <p:sldId id="258" r:id="rId12"/>
    <p:sldId id="259" r:id="rId13"/>
    <p:sldId id="26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presProps" Target="presProps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757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0742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5605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1066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9196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424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9434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9038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849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497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B0060-9F40-43FE-A65E-23B663E0BA26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1202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302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416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4197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1506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334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2412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6445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87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5730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6623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2443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735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0639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8825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2457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6889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1472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6379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803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4396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3288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642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73475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6479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15144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1990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6875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9610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3158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28454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34636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0644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02491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29770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42948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30511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82290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95140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39361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57278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9204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43023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3842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92834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28870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14894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43867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31199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33360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98510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25700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90111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35516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82585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29326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12226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66888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78276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40788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95793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03776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48065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85106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31821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00360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248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B0060-9F40-43FE-A65E-23B663E0BA26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51891-6106-4E7F-8320-25DE9CB6BF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8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293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872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551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417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410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3C8DA-7634-401C-875D-00F9A639CE89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0CD65-636D-4D04-989A-BAB592F545C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391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68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VY_32_INOVACE_19</a:t>
            </a:r>
            <a:r>
              <a:rPr lang="cs-CZ" sz="1800" dirty="0" smtClean="0"/>
              <a:t>_SOUSTAVA ŘÍDÍCÍ</a:t>
            </a:r>
            <a:r>
              <a:rPr lang="cs-CZ" sz="1800" b="1" dirty="0" smtClean="0"/>
              <a:t/>
            </a:r>
            <a:br>
              <a:rPr lang="cs-CZ" sz="1800" b="1" dirty="0" smtClean="0"/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dirty="0"/>
              <a:t>SOUSTAVA ŘÍDÍCÍ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Sada:Přírodopis,2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Zbyněk Němec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b="1" dirty="0"/>
              <a:t>SOUSTAVA ŘÍDÍCÍ</a:t>
            </a:r>
            <a:r>
              <a:rPr lang="cs-CZ" sz="1800" b="1" dirty="0"/>
              <a:t/>
            </a:r>
            <a:br>
              <a:rPr lang="cs-CZ" sz="1800" b="1" dirty="0"/>
            </a:br>
            <a:r>
              <a:rPr lang="cs-CZ" sz="1800" b="1" dirty="0"/>
              <a:t> 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835696" y="260648"/>
            <a:ext cx="5602235" cy="144780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525" y="3184525"/>
            <a:ext cx="2773363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949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371243"/>
            <a:ext cx="8311952" cy="1470025"/>
          </a:xfrm>
        </p:spPr>
        <p:txBody>
          <a:bodyPr>
            <a:normAutofit/>
          </a:bodyPr>
          <a:lstStyle/>
          <a:p>
            <a:r>
              <a:rPr lang="cs-CZ" sz="6000" b="1" dirty="0"/>
              <a:t>SOUSTAVA ŘÍDÍCÍ</a:t>
            </a:r>
            <a:endParaRPr lang="cs-CZ" sz="5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153506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Mgr. Zbyněk Němec, </a:t>
            </a:r>
            <a:r>
              <a:rPr lang="cs-CZ" dirty="0" smtClean="0"/>
              <a:t>19.04.2013</a:t>
            </a:r>
            <a:r>
              <a:rPr lang="cs-CZ" dirty="0" smtClean="0"/>
              <a:t>, 8.ročník, III/2, Člověk a příroda, Přírodopis, </a:t>
            </a:r>
            <a:r>
              <a:rPr lang="cs-CZ" dirty="0"/>
              <a:t>SOUSTAVA </a:t>
            </a:r>
            <a:r>
              <a:rPr lang="cs-CZ" dirty="0" err="1"/>
              <a:t>ŘÍDÍCÍinteraktivní</a:t>
            </a:r>
            <a:r>
              <a:rPr lang="cs-CZ" dirty="0"/>
              <a:t> </a:t>
            </a:r>
            <a:r>
              <a:rPr lang="cs-CZ" dirty="0" smtClean="0"/>
              <a:t>práce žák - tabule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7218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7647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/>
              <a:t>HORMONÁLNÍ </a:t>
            </a:r>
            <a:r>
              <a:rPr lang="cs-CZ" sz="6000" b="1" dirty="0" smtClean="0"/>
              <a:t>SOUSTAVA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2420888"/>
            <a:ext cx="7848872" cy="4176464"/>
          </a:xfrm>
        </p:spPr>
        <p:txBody>
          <a:bodyPr>
            <a:normAutofit fontScale="85000" lnSpcReduction="20000"/>
          </a:bodyPr>
          <a:lstStyle/>
          <a:p>
            <a:pPr marL="514350" indent="-514350" algn="l">
              <a:buFont typeface="Arial" pitchFamily="34" charset="0"/>
              <a:buChar char="•"/>
            </a:pPr>
            <a:r>
              <a:rPr lang="cs-CZ" sz="4000" dirty="0">
                <a:solidFill>
                  <a:schemeClr val="tx1"/>
                </a:solidFill>
              </a:rPr>
              <a:t>látky, které nazýváme hormony, vznikající ve žlázách těla a následně pomocí krve </a:t>
            </a:r>
            <a:r>
              <a:rPr lang="cs-CZ" sz="4000" dirty="0" smtClean="0">
                <a:solidFill>
                  <a:schemeClr val="tx1"/>
                </a:solidFill>
              </a:rPr>
              <a:t>rozváděny</a:t>
            </a:r>
          </a:p>
          <a:p>
            <a:pPr marL="514350" indent="-514350" algn="l">
              <a:buFont typeface="Arial" pitchFamily="34" charset="0"/>
              <a:buChar char="•"/>
            </a:pPr>
            <a:r>
              <a:rPr lang="cs-CZ" sz="3600" dirty="0" smtClean="0">
                <a:solidFill>
                  <a:schemeClr val="tx1"/>
                </a:solidFill>
              </a:rPr>
              <a:t>Žlázy lidského těla jsou</a:t>
            </a:r>
            <a:endParaRPr lang="cs-CZ" sz="3600" dirty="0" smtClean="0">
              <a:solidFill>
                <a:schemeClr val="tx1"/>
              </a:solidFill>
            </a:endParaRP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3600" dirty="0" smtClean="0">
                <a:solidFill>
                  <a:schemeClr val="tx1"/>
                </a:solidFill>
              </a:rPr>
              <a:t>Podvěsek mozkový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3600" dirty="0" smtClean="0">
                <a:solidFill>
                  <a:schemeClr val="tx1"/>
                </a:solidFill>
              </a:rPr>
              <a:t>Štítná žláza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3600" dirty="0" smtClean="0">
                <a:solidFill>
                  <a:schemeClr val="tx1"/>
                </a:solidFill>
              </a:rPr>
              <a:t>Slinivka břišní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3600" dirty="0" smtClean="0">
                <a:solidFill>
                  <a:schemeClr val="tx1"/>
                </a:solidFill>
              </a:rPr>
              <a:t>Nadledvinky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3600" dirty="0" smtClean="0">
                <a:solidFill>
                  <a:schemeClr val="tx1"/>
                </a:solidFill>
              </a:rPr>
              <a:t>Pohlavní žlázy</a:t>
            </a:r>
            <a:endParaRPr lang="cs-CZ" sz="3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59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977430"/>
            <a:ext cx="9396536" cy="4869160"/>
          </a:xfrm>
        </p:spPr>
        <p:txBody>
          <a:bodyPr>
            <a:noAutofit/>
          </a:bodyPr>
          <a:lstStyle/>
          <a:p>
            <a:pPr marL="514350" indent="-514350"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  <a:p>
            <a:pPr marL="514350" indent="-514350" algn="l">
              <a:buFont typeface="Arial" pitchFamily="34" charset="0"/>
              <a:buChar char="•"/>
            </a:pPr>
            <a:endParaRPr lang="cs-CZ" sz="2800" dirty="0" smtClean="0">
              <a:solidFill>
                <a:schemeClr val="tx1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467544" y="476672"/>
            <a:ext cx="7848872" cy="61926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0" lvl="1" indent="-514350" algn="l">
              <a:buFont typeface="Arial" pitchFamily="34" charset="0"/>
              <a:buChar char="•"/>
            </a:pPr>
            <a:r>
              <a:rPr lang="cs-CZ" sz="3600" dirty="0" smtClean="0">
                <a:solidFill>
                  <a:schemeClr val="tx1"/>
                </a:solidFill>
              </a:rPr>
              <a:t>Podvěsek mozkový</a:t>
            </a:r>
          </a:p>
          <a:p>
            <a:pPr marL="1428750" lvl="2" indent="-514350" algn="l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tx1"/>
                </a:solidFill>
              </a:rPr>
              <a:t>Uložen na spodní části mozku</a:t>
            </a:r>
          </a:p>
          <a:p>
            <a:pPr marL="1428750" lvl="2" indent="-514350" algn="l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tx1"/>
                </a:solidFill>
              </a:rPr>
              <a:t>Řídí činnost jiných žláz, ovlivňuje růst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3600" dirty="0" smtClean="0">
                <a:solidFill>
                  <a:schemeClr val="tx1"/>
                </a:solidFill>
              </a:rPr>
              <a:t>Štítná žláza</a:t>
            </a:r>
          </a:p>
          <a:p>
            <a:pPr marL="1428750" lvl="2" indent="-514350" algn="l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tx1"/>
                </a:solidFill>
              </a:rPr>
              <a:t>Umístěna na přední straně krku(„ohryzek“)</a:t>
            </a:r>
          </a:p>
          <a:p>
            <a:pPr marL="1428750" lvl="2" indent="-514350" algn="l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tx1"/>
                </a:solidFill>
              </a:rPr>
              <a:t>Ovlivňuje tělesný a duševní vývoj 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3600" dirty="0" smtClean="0">
                <a:solidFill>
                  <a:schemeClr val="tx1"/>
                </a:solidFill>
              </a:rPr>
              <a:t>Slinivka břišní</a:t>
            </a:r>
          </a:p>
          <a:p>
            <a:pPr marL="1428750" lvl="2" indent="-514350" algn="l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tx1"/>
                </a:solidFill>
              </a:rPr>
              <a:t>Umístěna pod žaludkem</a:t>
            </a:r>
          </a:p>
          <a:p>
            <a:pPr marL="1428750" lvl="2" indent="-514350" algn="l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tx1"/>
                </a:solidFill>
              </a:rPr>
              <a:t>Ovlivňuje přeměnu cukru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3600" dirty="0" smtClean="0">
                <a:solidFill>
                  <a:schemeClr val="tx1"/>
                </a:solidFill>
              </a:rPr>
              <a:t>Nadledvinky</a:t>
            </a:r>
          </a:p>
          <a:p>
            <a:pPr marL="1428750" lvl="2" indent="-514350" algn="l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tx1"/>
                </a:solidFill>
              </a:rPr>
              <a:t>Umístěny na horním okraji ledvin</a:t>
            </a:r>
          </a:p>
          <a:p>
            <a:pPr marL="1428750" lvl="2" indent="-514350" algn="l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tx1"/>
                </a:solidFill>
              </a:rPr>
              <a:t>Zvyšuje odolnost těla proti nemocem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3600" dirty="0" smtClean="0">
                <a:solidFill>
                  <a:schemeClr val="tx1"/>
                </a:solidFill>
              </a:rPr>
              <a:t>Pohlavní žlázy</a:t>
            </a:r>
          </a:p>
          <a:p>
            <a:pPr marL="1428750" lvl="2" indent="-514350" algn="l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tx1"/>
                </a:solidFill>
              </a:rPr>
              <a:t>u žen vaječníky</a:t>
            </a:r>
          </a:p>
          <a:p>
            <a:pPr marL="1428750" lvl="2" indent="-514350" algn="l">
              <a:buFont typeface="Arial" pitchFamily="34" charset="0"/>
              <a:buChar char="•"/>
            </a:pPr>
            <a:r>
              <a:rPr lang="cs-CZ" sz="3200" dirty="0" smtClean="0">
                <a:solidFill>
                  <a:schemeClr val="tx1"/>
                </a:solidFill>
              </a:rPr>
              <a:t>U mužů varlata</a:t>
            </a:r>
            <a:endParaRPr lang="cs-CZ" sz="3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740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NERVOVÁ SOUSTAVA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916832"/>
            <a:ext cx="7848872" cy="4248472"/>
          </a:xfrm>
        </p:spPr>
        <p:txBody>
          <a:bodyPr>
            <a:noAutofit/>
          </a:bodyPr>
          <a:lstStyle/>
          <a:p>
            <a:pPr marL="514350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Stavební a funkční jednotka nervové soustavy je </a:t>
            </a:r>
            <a:r>
              <a:rPr lang="cs-CZ" b="1" dirty="0" smtClean="0">
                <a:solidFill>
                  <a:schemeClr val="tx1"/>
                </a:solidFill>
              </a:rPr>
              <a:t>neuron </a:t>
            </a:r>
            <a:endParaRPr lang="cs-CZ" dirty="0" smtClean="0">
              <a:solidFill>
                <a:schemeClr val="tx1"/>
              </a:solidFill>
            </a:endParaRPr>
          </a:p>
          <a:p>
            <a:pPr marL="514350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Dělíme jí na </a:t>
            </a:r>
            <a:r>
              <a:rPr lang="cs-CZ" dirty="0">
                <a:solidFill>
                  <a:schemeClr val="tx1"/>
                </a:solidFill>
              </a:rPr>
              <a:t>ú</a:t>
            </a:r>
            <a:r>
              <a:rPr lang="cs-CZ" dirty="0" smtClean="0">
                <a:solidFill>
                  <a:schemeClr val="tx1"/>
                </a:solidFill>
              </a:rPr>
              <a:t>střední a obvodovou soustavu</a:t>
            </a:r>
            <a:endParaRPr lang="cs-CZ" dirty="0">
              <a:solidFill>
                <a:schemeClr val="tx1"/>
              </a:solidFill>
            </a:endParaRPr>
          </a:p>
          <a:p>
            <a:pPr marL="514350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Ústřední soustava </a:t>
            </a:r>
            <a:r>
              <a:rPr lang="cs-CZ" dirty="0">
                <a:solidFill>
                  <a:schemeClr val="tx1"/>
                </a:solidFill>
              </a:rPr>
              <a:t>se </a:t>
            </a:r>
            <a:r>
              <a:rPr lang="cs-CZ" dirty="0" smtClean="0">
                <a:solidFill>
                  <a:schemeClr val="tx1"/>
                </a:solidFill>
              </a:rPr>
              <a:t>skládá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Mozek</a:t>
            </a:r>
            <a:endParaRPr lang="cs-CZ" dirty="0">
              <a:solidFill>
                <a:schemeClr val="tx1"/>
              </a:solidFill>
            </a:endParaRP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dirty="0">
                <a:solidFill>
                  <a:schemeClr val="tx1"/>
                </a:solidFill>
              </a:rPr>
              <a:t>Mícha </a:t>
            </a:r>
            <a:endParaRPr lang="cs-CZ" dirty="0" smtClean="0">
              <a:solidFill>
                <a:schemeClr val="tx1"/>
              </a:solidFill>
            </a:endParaRPr>
          </a:p>
          <a:p>
            <a:pPr marL="514350" indent="-51435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Obvodovou soustavu tvoří rozsáhlá síť nervů</a:t>
            </a:r>
            <a:endParaRPr lang="cs-CZ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MOZEK</a:t>
            </a:r>
            <a:endParaRPr lang="cs-CZ" sz="5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2492896"/>
            <a:ext cx="7848872" cy="3600400"/>
          </a:xfrm>
        </p:spPr>
        <p:txBody>
          <a:bodyPr>
            <a:noAutofit/>
          </a:bodyPr>
          <a:lstStyle/>
          <a:p>
            <a:pPr marL="514350" indent="-514350" algn="l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1"/>
                </a:solidFill>
              </a:rPr>
              <a:t>Mozek dělíme na tyto části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Koncový (přední) mozek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Mezimozek 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Střední mozek – ovlivňuje kosterní svalstva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Most -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Mozeček – uložena centra pro rovnováhu</a:t>
            </a:r>
          </a:p>
          <a:p>
            <a:pPr marL="971550" lvl="1" indent="-51435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Prodloužená mícha – řídí činnost dýchací a srdeční</a:t>
            </a:r>
            <a:endParaRPr lang="cs-CZ" sz="2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19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Test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899593" y="2174875"/>
            <a:ext cx="7787208" cy="395128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Jaké znáš žlázy lidského těla</a:t>
            </a:r>
            <a:r>
              <a:rPr lang="cs-CZ" dirty="0" smtClean="0"/>
              <a:t>?</a:t>
            </a:r>
            <a:endParaRPr lang="cs-CZ" dirty="0" smtClean="0"/>
          </a:p>
          <a:p>
            <a:pPr marL="0" indent="0">
              <a:buNone/>
            </a:pPr>
            <a:r>
              <a:rPr lang="cs-CZ" b="1" dirty="0"/>
              <a:t>Podvěsek </a:t>
            </a:r>
            <a:r>
              <a:rPr lang="cs-CZ" b="1" dirty="0" smtClean="0"/>
              <a:t>mozkový, štítná žláza, slinivka břišní, nadledvinky, pohlavní </a:t>
            </a:r>
            <a:r>
              <a:rPr lang="cs-CZ" b="1" dirty="0"/>
              <a:t>žlázy</a:t>
            </a:r>
          </a:p>
          <a:p>
            <a:pPr marL="0" indent="0">
              <a:buNone/>
            </a:pPr>
            <a:r>
              <a:rPr lang="cs-CZ" dirty="0" smtClean="0"/>
              <a:t>2</a:t>
            </a:r>
            <a:r>
              <a:rPr lang="cs-CZ" dirty="0" smtClean="0"/>
              <a:t>.   </a:t>
            </a:r>
            <a:r>
              <a:rPr lang="cs-CZ" dirty="0" smtClean="0"/>
              <a:t>Co je to neuron?</a:t>
            </a:r>
            <a:endParaRPr lang="cs-CZ" dirty="0" smtClean="0"/>
          </a:p>
          <a:p>
            <a:pPr marL="0" indent="0">
              <a:buNone/>
            </a:pPr>
            <a:r>
              <a:rPr lang="cs-CZ" b="1" dirty="0"/>
              <a:t>Stavební a funkční jednotka nervové </a:t>
            </a:r>
            <a:r>
              <a:rPr lang="cs-CZ" b="1" dirty="0" smtClean="0"/>
              <a:t>soustavy</a:t>
            </a:r>
          </a:p>
          <a:p>
            <a:pPr marL="0" indent="0">
              <a:buNone/>
            </a:pPr>
            <a:r>
              <a:rPr lang="cs-CZ" dirty="0" smtClean="0"/>
              <a:t>3.   Jaké jsou části mozku?</a:t>
            </a:r>
            <a:endParaRPr lang="cs-CZ" dirty="0" smtClean="0"/>
          </a:p>
          <a:p>
            <a:pPr marL="0" indent="0">
              <a:buNone/>
            </a:pPr>
            <a:r>
              <a:rPr lang="cs-CZ" sz="2400" b="1" dirty="0" smtClean="0"/>
              <a:t>Koncový </a:t>
            </a:r>
            <a:r>
              <a:rPr lang="cs-CZ" sz="2400" b="1" dirty="0"/>
              <a:t>(přední) </a:t>
            </a:r>
            <a:r>
              <a:rPr lang="cs-CZ" sz="2400" b="1" dirty="0" smtClean="0"/>
              <a:t>mozek, mezimozek, střední mozek</a:t>
            </a:r>
            <a:r>
              <a:rPr lang="cs-CZ" b="1" dirty="0" smtClean="0"/>
              <a:t>, m</a:t>
            </a:r>
            <a:r>
              <a:rPr lang="cs-CZ" sz="2400" b="1" dirty="0" smtClean="0"/>
              <a:t>ost</a:t>
            </a:r>
            <a:r>
              <a:rPr lang="cs-CZ" b="1" dirty="0" smtClean="0"/>
              <a:t>, m</a:t>
            </a:r>
            <a:r>
              <a:rPr lang="cs-CZ" sz="2400" b="1" dirty="0" smtClean="0"/>
              <a:t>ozeček, prodloužená mícha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88681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8_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240</Words>
  <Application>Microsoft Office PowerPoint</Application>
  <PresentationFormat>Předvádění na obrazovce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7</vt:i4>
      </vt:variant>
      <vt:variant>
        <vt:lpstr>Nadpisy snímků</vt:lpstr>
      </vt:variant>
      <vt:variant>
        <vt:i4>7</vt:i4>
      </vt:variant>
    </vt:vector>
  </HeadingPairs>
  <TitlesOfParts>
    <vt:vector size="14" baseType="lpstr">
      <vt:lpstr>Motiv systému Office</vt:lpstr>
      <vt:lpstr>1_Motiv systému Office</vt:lpstr>
      <vt:lpstr>2_Motiv systému Office</vt:lpstr>
      <vt:lpstr>3_Motiv systému Office</vt:lpstr>
      <vt:lpstr>4_Motiv systému Office</vt:lpstr>
      <vt:lpstr>6_Motiv systému Office</vt:lpstr>
      <vt:lpstr>8_Motiv systému Office</vt:lpstr>
      <vt:lpstr>Prezentace aplikace PowerPoint</vt:lpstr>
      <vt:lpstr>SOUSTAVA ŘÍDÍCÍ</vt:lpstr>
      <vt:lpstr>HORMONÁLNÍ SOUSTAVA</vt:lpstr>
      <vt:lpstr>Prezentace aplikace PowerPoint</vt:lpstr>
      <vt:lpstr>NERVOVÁ SOUSTAVA</vt:lpstr>
      <vt:lpstr>MOZEK</vt:lpstr>
      <vt:lpstr>Test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KOSTRA HORNÍCH KONČETIN</dc:title>
  <dc:creator>0K2T</dc:creator>
  <cp:lastModifiedBy>Němec Zbyněk</cp:lastModifiedBy>
  <cp:revision>24</cp:revision>
  <dcterms:created xsi:type="dcterms:W3CDTF">2013-01-29T19:59:11Z</dcterms:created>
  <dcterms:modified xsi:type="dcterms:W3CDTF">2013-05-20T08:03:15Z</dcterms:modified>
</cp:coreProperties>
</file>