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6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7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  <p:sldMasterId id="2147483684" r:id="rId4"/>
    <p:sldMasterId id="2147483696" r:id="rId5"/>
    <p:sldMasterId id="2147483720" r:id="rId6"/>
    <p:sldMasterId id="2147483744" r:id="rId7"/>
  </p:sldMasterIdLst>
  <p:sldIdLst>
    <p:sldId id="263" r:id="rId8"/>
    <p:sldId id="257" r:id="rId9"/>
    <p:sldId id="256" r:id="rId10"/>
    <p:sldId id="264" r:id="rId11"/>
    <p:sldId id="258" r:id="rId12"/>
    <p:sldId id="259" r:id="rId13"/>
    <p:sldId id="265" r:id="rId14"/>
    <p:sldId id="261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16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1.xml"/><Relationship Id="rId13" Type="http://schemas.openxmlformats.org/officeDocument/2006/relationships/slide" Target="slides/slide6.xml"/><Relationship Id="rId18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7" Type="http://schemas.openxmlformats.org/officeDocument/2006/relationships/slideMaster" Target="slideMasters/slideMaster7.xml"/><Relationship Id="rId12" Type="http://schemas.openxmlformats.org/officeDocument/2006/relationships/slide" Target="slides/slide5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4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8.xml"/><Relationship Id="rId10" Type="http://schemas.openxmlformats.org/officeDocument/2006/relationships/slide" Target="slides/slide3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2.xml"/><Relationship Id="rId14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B0060-9F40-43FE-A65E-23B663E0BA26}" type="datetimeFigureOut">
              <a:rPr lang="cs-CZ" smtClean="0"/>
              <a:t>24.5.2013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1891-6106-4E7F-8320-25DE9CB6BF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37575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B0060-9F40-43FE-A65E-23B663E0BA26}" type="datetimeFigureOut">
              <a:rPr lang="cs-CZ" smtClean="0"/>
              <a:t>24.5.2013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1891-6106-4E7F-8320-25DE9CB6BF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07422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B0060-9F40-43FE-A65E-23B663E0BA26}" type="datetimeFigureOut">
              <a:rPr lang="cs-CZ" smtClean="0"/>
              <a:t>24.5.2013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1891-6106-4E7F-8320-25DE9CB6BF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56059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B0060-9F40-43FE-A65E-23B663E0BA26}" type="datetimeFigureOut">
              <a:rPr lang="cs-CZ" smtClean="0"/>
              <a:t>24.5.2013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1891-6106-4E7F-8320-25DE9CB6BF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10664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B0060-9F40-43FE-A65E-23B663E0BA26}" type="datetimeFigureOut">
              <a:rPr lang="cs-CZ" smtClean="0"/>
              <a:t>24.5.2013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1891-6106-4E7F-8320-25DE9CB6BF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91964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B0060-9F40-43FE-A65E-23B663E0BA26}" type="datetimeFigureOut">
              <a:rPr lang="cs-CZ" smtClean="0"/>
              <a:t>24.5.2013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1891-6106-4E7F-8320-25DE9CB6BF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04241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B0060-9F40-43FE-A65E-23B663E0BA26}" type="datetimeFigureOut">
              <a:rPr lang="cs-CZ" smtClean="0"/>
              <a:t>24.5.2013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1891-6106-4E7F-8320-25DE9CB6BF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94349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B0060-9F40-43FE-A65E-23B663E0BA26}" type="datetimeFigureOut">
              <a:rPr lang="cs-CZ" smtClean="0"/>
              <a:t>24.5.2013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1891-6106-4E7F-8320-25DE9CB6BF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90389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B0060-9F40-43FE-A65E-23B663E0BA26}" type="datetimeFigureOut">
              <a:rPr lang="cs-CZ" smtClean="0"/>
              <a:t>24.5.2013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1891-6106-4E7F-8320-25DE9CB6BF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68499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B0060-9F40-43FE-A65E-23B663E0BA26}" type="datetimeFigureOut">
              <a:rPr lang="cs-CZ" smtClean="0"/>
              <a:t>24.5.2013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1891-6106-4E7F-8320-25DE9CB6BF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04978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B0060-9F40-43FE-A65E-23B663E0BA26}" type="datetimeFigureOut">
              <a:rPr lang="cs-CZ" smtClean="0"/>
              <a:t>24.5.2013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1891-6106-4E7F-8320-25DE9CB6BF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612020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930256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241641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641975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615068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03348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024128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564454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3876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757303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8066236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324430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573531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506397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088254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124577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668891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214724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163793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948038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80439697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132881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164296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27734753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4647993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3151448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7199068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2687598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9961097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131589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2284546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2346368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6064464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1024919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829770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1429482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0305112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9822907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295140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04393616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8572789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592045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043023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03842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20928344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528870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1148943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0438679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4311998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2333605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8985108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7257007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8901115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3355163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0825854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1293262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3122269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8668884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6782761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2407881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4957931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1037768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6480650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2851065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4318213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5003603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12484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3.xml"/><Relationship Id="rId3" Type="http://schemas.openxmlformats.org/officeDocument/2006/relationships/slideLayout" Target="../slideLayouts/slideLayout58.xml"/><Relationship Id="rId7" Type="http://schemas.openxmlformats.org/officeDocument/2006/relationships/slideLayout" Target="../slideLayouts/slideLayout62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7.xml"/><Relationship Id="rId1" Type="http://schemas.openxmlformats.org/officeDocument/2006/relationships/slideLayout" Target="../slideLayouts/slideLayout56.xml"/><Relationship Id="rId6" Type="http://schemas.openxmlformats.org/officeDocument/2006/relationships/slideLayout" Target="../slideLayouts/slideLayout61.xml"/><Relationship Id="rId11" Type="http://schemas.openxmlformats.org/officeDocument/2006/relationships/slideLayout" Target="../slideLayouts/slideLayout66.xml"/><Relationship Id="rId5" Type="http://schemas.openxmlformats.org/officeDocument/2006/relationships/slideLayout" Target="../slideLayouts/slideLayout60.xml"/><Relationship Id="rId10" Type="http://schemas.openxmlformats.org/officeDocument/2006/relationships/slideLayout" Target="../slideLayouts/slideLayout65.xml"/><Relationship Id="rId4" Type="http://schemas.openxmlformats.org/officeDocument/2006/relationships/slideLayout" Target="../slideLayouts/slideLayout59.xml"/><Relationship Id="rId9" Type="http://schemas.openxmlformats.org/officeDocument/2006/relationships/slideLayout" Target="../slideLayouts/slideLayout64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4.xml"/><Relationship Id="rId3" Type="http://schemas.openxmlformats.org/officeDocument/2006/relationships/slideLayout" Target="../slideLayouts/slideLayout69.xml"/><Relationship Id="rId7" Type="http://schemas.openxmlformats.org/officeDocument/2006/relationships/slideLayout" Target="../slideLayouts/slideLayout73.xml"/><Relationship Id="rId12" Type="http://schemas.openxmlformats.org/officeDocument/2006/relationships/theme" Target="../theme/theme7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11" Type="http://schemas.openxmlformats.org/officeDocument/2006/relationships/slideLayout" Target="../slideLayouts/slideLayout77.xml"/><Relationship Id="rId5" Type="http://schemas.openxmlformats.org/officeDocument/2006/relationships/slideLayout" Target="../slideLayouts/slideLayout71.xml"/><Relationship Id="rId10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0.xml"/><Relationship Id="rId9" Type="http://schemas.openxmlformats.org/officeDocument/2006/relationships/slideLayout" Target="../slideLayouts/slideLayout7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0B0060-9F40-43FE-A65E-23B663E0BA26}" type="datetimeFigureOut">
              <a:rPr lang="cs-CZ" smtClean="0"/>
              <a:t>24.5.2013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351891-6106-4E7F-8320-25DE9CB6BF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785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82933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38728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65514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74173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94105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23917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s-tremosnice.cz/" TargetMode="External"/><Relationship Id="rId2" Type="http://schemas.openxmlformats.org/officeDocument/2006/relationships/hyperlink" Target="mailto:zskola@tremosnice.cz" TargetMode="External"/><Relationship Id="rId1" Type="http://schemas.openxmlformats.org/officeDocument/2006/relationships/slideLayout" Target="../slideLayouts/slideLayout68.xml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828800"/>
            <a:ext cx="7696200" cy="4600596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Základní škola Třemošnice, okres Chrudim, Pardubický kraj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538 43 Třemošnice, Internátní 217; IČ: 70989176, tel: 469 661 719, 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emaiI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  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zskola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@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www.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zs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-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Registrační číslo: CZ.1.07/1.4.00/21.2459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Název: Škola pro každého – kvalita a efektivnost ve využití lidských zdrojů</a:t>
            </a:r>
          </a:p>
          <a:p>
            <a:pPr algn="ctr">
              <a:buNone/>
            </a:pPr>
            <a:endParaRPr lang="cs-CZ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Výukový materiál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VY_32_INOVACE_20</a:t>
            </a:r>
            <a:r>
              <a:rPr lang="cs-CZ" sz="1800" dirty="0" smtClean="0"/>
              <a:t>_SMYSLOVÁ ÚSTROJÍ</a:t>
            </a:r>
            <a:r>
              <a:rPr lang="cs-CZ" sz="1800" b="1" dirty="0" smtClean="0"/>
              <a:t/>
            </a:r>
            <a:br>
              <a:rPr lang="cs-CZ" sz="1800" b="1" dirty="0" smtClean="0"/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 materiálu (téma): </a:t>
            </a:r>
            <a:r>
              <a:rPr lang="cs-CZ" sz="1800" dirty="0"/>
              <a:t>SMYSLOVÁ ÚSTROJÍ</a:t>
            </a: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/>
              <a:t>Sada:Přírodopis,2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 stupeň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Autor: Mgr. Zbyněk Němec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Anotace: </a:t>
            </a:r>
            <a:r>
              <a:rPr lang="cs-CZ" sz="1800" b="1" dirty="0"/>
              <a:t>SMYSLOVÁ ÚSTROJÍ</a:t>
            </a:r>
            <a:r>
              <a:rPr lang="cs-CZ" sz="1800" b="1" dirty="0"/>
              <a:t/>
            </a:r>
            <a:br>
              <a:rPr lang="cs-CZ" sz="1800" b="1" dirty="0"/>
            </a:br>
            <a:r>
              <a:rPr lang="cs-CZ" sz="1800" b="1" dirty="0"/>
              <a:t> 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(práce s interaktivní tabulí, pracovní list)</a:t>
            </a:r>
          </a:p>
          <a:p>
            <a:pPr algn="ctr"/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/>
            <a:r>
              <a:rPr lang="cs-CZ" sz="11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© Výukový materiál je majetkem ZŠ Třemošnice, okres Chrudim, Pardubický kraj, 2012</a:t>
            </a:r>
          </a:p>
          <a:p>
            <a:endParaRPr lang="cs-CZ" dirty="0"/>
          </a:p>
        </p:txBody>
      </p:sp>
      <p:pic>
        <p:nvPicPr>
          <p:cNvPr id="4" name="Obrázek 0" descr="logolink_OPVK_IPo_PPv3_color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835696" y="260648"/>
            <a:ext cx="5602235" cy="1447803"/>
          </a:xfrm>
          <a:prstGeom prst="rect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84525" y="3184525"/>
            <a:ext cx="2773363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694987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371243"/>
            <a:ext cx="8311952" cy="1470025"/>
          </a:xfrm>
        </p:spPr>
        <p:txBody>
          <a:bodyPr>
            <a:normAutofit/>
          </a:bodyPr>
          <a:lstStyle/>
          <a:p>
            <a:r>
              <a:rPr lang="cs-CZ" sz="6000" b="1" dirty="0"/>
              <a:t>SMYSLOVÁ ÚSTROJÍ</a:t>
            </a:r>
            <a:endParaRPr lang="cs-CZ" sz="5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153506"/>
            <a:ext cx="79208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Mgr. Zbyněk Němec, </a:t>
            </a:r>
            <a:r>
              <a:rPr lang="cs-CZ" dirty="0" smtClean="0"/>
              <a:t>26</a:t>
            </a:r>
            <a:r>
              <a:rPr lang="cs-CZ" dirty="0" smtClean="0"/>
              <a:t>.04.2013</a:t>
            </a:r>
            <a:r>
              <a:rPr lang="cs-CZ" dirty="0" smtClean="0"/>
              <a:t>, 8.ročník, III/2, Člověk a příroda, Přírodopis, </a:t>
            </a:r>
            <a:r>
              <a:rPr lang="cs-CZ" dirty="0"/>
              <a:t>SMYSLOVÁ </a:t>
            </a:r>
            <a:r>
              <a:rPr lang="cs-CZ" dirty="0" smtClean="0"/>
              <a:t>ÚSTROJÍ, interaktivní </a:t>
            </a:r>
            <a:r>
              <a:rPr lang="cs-CZ" dirty="0" smtClean="0"/>
              <a:t>práce žák - tabule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172184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764704"/>
            <a:ext cx="7772400" cy="1470025"/>
          </a:xfrm>
        </p:spPr>
        <p:txBody>
          <a:bodyPr>
            <a:normAutofit/>
          </a:bodyPr>
          <a:lstStyle/>
          <a:p>
            <a:r>
              <a:rPr lang="cs-CZ" sz="6000" b="1" dirty="0"/>
              <a:t>SMYSLOVÁ ÚSTROJÍ</a:t>
            </a:r>
            <a:endParaRPr lang="cs-CZ" sz="54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2420888"/>
            <a:ext cx="7848872" cy="4176464"/>
          </a:xfrm>
        </p:spPr>
        <p:txBody>
          <a:bodyPr>
            <a:normAutofit/>
          </a:bodyPr>
          <a:lstStyle/>
          <a:p>
            <a:pPr marL="514350" indent="-514350" algn="l">
              <a:buFont typeface="Arial" pitchFamily="34" charset="0"/>
              <a:buChar char="•"/>
            </a:pPr>
            <a:r>
              <a:rPr lang="cs-CZ" sz="3600" dirty="0" smtClean="0">
                <a:solidFill>
                  <a:schemeClr val="tx1"/>
                </a:solidFill>
              </a:rPr>
              <a:t>Rozeznáváme: </a:t>
            </a:r>
            <a:endParaRPr lang="cs-CZ" sz="3600" dirty="0" smtClean="0">
              <a:solidFill>
                <a:schemeClr val="tx1"/>
              </a:solidFill>
            </a:endParaRPr>
          </a:p>
          <a:p>
            <a:pPr marL="971550" lvl="1" indent="-514350" algn="l">
              <a:buFont typeface="Arial" pitchFamily="34" charset="0"/>
              <a:buChar char="•"/>
            </a:pPr>
            <a:r>
              <a:rPr lang="cs-CZ" sz="3600" dirty="0" smtClean="0">
                <a:solidFill>
                  <a:schemeClr val="tx1"/>
                </a:solidFill>
              </a:rPr>
              <a:t>Ústrojí chuti</a:t>
            </a:r>
          </a:p>
          <a:p>
            <a:pPr marL="971550" lvl="1" indent="-514350" algn="l">
              <a:buFont typeface="Arial" pitchFamily="34" charset="0"/>
              <a:buChar char="•"/>
            </a:pPr>
            <a:r>
              <a:rPr lang="cs-CZ" sz="3600" dirty="0" smtClean="0">
                <a:solidFill>
                  <a:schemeClr val="tx1"/>
                </a:solidFill>
              </a:rPr>
              <a:t>Ústrojí čichu</a:t>
            </a:r>
          </a:p>
          <a:p>
            <a:pPr marL="971550" lvl="1" indent="-514350" algn="l">
              <a:buFont typeface="Arial" pitchFamily="34" charset="0"/>
              <a:buChar char="•"/>
            </a:pPr>
            <a:r>
              <a:rPr lang="cs-CZ" sz="3600" dirty="0" smtClean="0">
                <a:solidFill>
                  <a:schemeClr val="tx1"/>
                </a:solidFill>
              </a:rPr>
              <a:t>Ústrojí sluchu</a:t>
            </a:r>
          </a:p>
          <a:p>
            <a:pPr marL="971550" lvl="1" indent="-514350" algn="l">
              <a:buFont typeface="Arial" pitchFamily="34" charset="0"/>
              <a:buChar char="•"/>
            </a:pPr>
            <a:r>
              <a:rPr lang="cs-CZ" sz="3600" dirty="0" smtClean="0">
                <a:solidFill>
                  <a:schemeClr val="tx1"/>
                </a:solidFill>
              </a:rPr>
              <a:t>Ústrojí zraku</a:t>
            </a:r>
            <a:endParaRPr lang="cs-CZ" sz="3600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25907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977430"/>
            <a:ext cx="9396536" cy="4869160"/>
          </a:xfrm>
        </p:spPr>
        <p:txBody>
          <a:bodyPr>
            <a:noAutofit/>
          </a:bodyPr>
          <a:lstStyle/>
          <a:p>
            <a:pPr marL="514350" indent="-51435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  <a:p>
            <a:pPr marL="514350" indent="-514350" algn="l">
              <a:buFont typeface="Arial" pitchFamily="34" charset="0"/>
              <a:buChar char="•"/>
            </a:pPr>
            <a:endParaRPr lang="cs-CZ" sz="2800" dirty="0" smtClean="0">
              <a:solidFill>
                <a:schemeClr val="tx1"/>
              </a:solidFill>
            </a:endParaRP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611560" y="1772816"/>
            <a:ext cx="7848872" cy="3960440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971550" lvl="1" indent="-514350" algn="l">
              <a:buFont typeface="Arial" pitchFamily="34" charset="0"/>
              <a:buChar char="•"/>
            </a:pPr>
            <a:r>
              <a:rPr lang="cs-CZ" sz="3600" dirty="0" smtClean="0">
                <a:solidFill>
                  <a:schemeClr val="tx1"/>
                </a:solidFill>
              </a:rPr>
              <a:t>Smyslovým orgánem chuti jsou </a:t>
            </a:r>
            <a:r>
              <a:rPr lang="cs-CZ" sz="3600" b="1" i="1" dirty="0" smtClean="0">
                <a:solidFill>
                  <a:schemeClr val="tx1"/>
                </a:solidFill>
              </a:rPr>
              <a:t>chuťové pohárky</a:t>
            </a:r>
          </a:p>
          <a:p>
            <a:pPr marL="971550" lvl="1" indent="-514350" algn="l">
              <a:buFont typeface="Arial" pitchFamily="34" charset="0"/>
              <a:buChar char="•"/>
            </a:pPr>
            <a:r>
              <a:rPr lang="cs-CZ" sz="3600" dirty="0" smtClean="0">
                <a:solidFill>
                  <a:schemeClr val="tx1"/>
                </a:solidFill>
              </a:rPr>
              <a:t>Ty jsou nejvíce obsažené v jazyku</a:t>
            </a:r>
          </a:p>
          <a:p>
            <a:pPr marL="971550" lvl="1" indent="-514350" algn="l">
              <a:buFont typeface="Arial" pitchFamily="34" charset="0"/>
              <a:buChar char="•"/>
            </a:pPr>
            <a:r>
              <a:rPr lang="cs-CZ" sz="3600" dirty="0" smtClean="0">
                <a:solidFill>
                  <a:schemeClr val="tx1"/>
                </a:solidFill>
              </a:rPr>
              <a:t>Rozeznáváme 4 základní chutě:</a:t>
            </a:r>
          </a:p>
          <a:p>
            <a:pPr marL="1428750" lvl="2" indent="-514350" algn="l">
              <a:buFont typeface="Arial" pitchFamily="34" charset="0"/>
              <a:buChar char="•"/>
            </a:pPr>
            <a:r>
              <a:rPr lang="cs-CZ" sz="3200" b="1" i="1" dirty="0" smtClean="0">
                <a:solidFill>
                  <a:schemeClr val="tx1"/>
                </a:solidFill>
              </a:rPr>
              <a:t>Sladká</a:t>
            </a:r>
          </a:p>
          <a:p>
            <a:pPr marL="1428750" lvl="2" indent="-514350" algn="l">
              <a:buFont typeface="Arial" pitchFamily="34" charset="0"/>
              <a:buChar char="•"/>
            </a:pPr>
            <a:r>
              <a:rPr lang="cs-CZ" sz="3200" b="1" i="1" dirty="0" smtClean="0">
                <a:solidFill>
                  <a:schemeClr val="tx1"/>
                </a:solidFill>
              </a:rPr>
              <a:t>Hořká</a:t>
            </a:r>
          </a:p>
          <a:p>
            <a:pPr marL="1428750" lvl="2" indent="-514350" algn="l">
              <a:buFont typeface="Arial" pitchFamily="34" charset="0"/>
              <a:buChar char="•"/>
            </a:pPr>
            <a:r>
              <a:rPr lang="cs-CZ" sz="3200" b="1" i="1" dirty="0" smtClean="0">
                <a:solidFill>
                  <a:schemeClr val="tx1"/>
                </a:solidFill>
              </a:rPr>
              <a:t>Kyselá</a:t>
            </a:r>
          </a:p>
          <a:p>
            <a:pPr marL="1428750" lvl="2" indent="-514350" algn="l">
              <a:buFont typeface="Arial" pitchFamily="34" charset="0"/>
              <a:buChar char="•"/>
            </a:pPr>
            <a:r>
              <a:rPr lang="cs-CZ" sz="3200" b="1" i="1" dirty="0" smtClean="0">
                <a:solidFill>
                  <a:schemeClr val="tx1"/>
                </a:solidFill>
              </a:rPr>
              <a:t>Slaná </a:t>
            </a:r>
            <a:endParaRPr lang="cs-CZ" sz="3200" b="1" i="1" dirty="0" smtClean="0">
              <a:solidFill>
                <a:schemeClr val="tx1"/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467544" y="404664"/>
            <a:ext cx="7772400" cy="1470025"/>
          </a:xfrm>
        </p:spPr>
        <p:txBody>
          <a:bodyPr>
            <a:normAutofit/>
          </a:bodyPr>
          <a:lstStyle/>
          <a:p>
            <a:r>
              <a:rPr lang="cs-CZ" sz="6000" b="1" dirty="0" smtClean="0"/>
              <a:t>CHUŤ</a:t>
            </a:r>
            <a:endParaRPr lang="cs-CZ" sz="5400" b="1" dirty="0"/>
          </a:p>
        </p:txBody>
      </p:sp>
    </p:spTree>
    <p:extLst>
      <p:ext uri="{BB962C8B-B14F-4D97-AF65-F5344CB8AC3E}">
        <p14:creationId xmlns:p14="http://schemas.microsoft.com/office/powerpoint/2010/main" val="28017408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3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3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3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3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3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3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3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build="p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260648"/>
            <a:ext cx="7772400" cy="1470025"/>
          </a:xfrm>
        </p:spPr>
        <p:txBody>
          <a:bodyPr>
            <a:normAutofit/>
          </a:bodyPr>
          <a:lstStyle/>
          <a:p>
            <a:r>
              <a:rPr lang="cs-CZ" sz="6000" b="1" dirty="0" smtClean="0"/>
              <a:t>ČICH</a:t>
            </a:r>
            <a:endParaRPr lang="cs-CZ" sz="54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916832"/>
            <a:ext cx="7848872" cy="4248472"/>
          </a:xfrm>
        </p:spPr>
        <p:txBody>
          <a:bodyPr>
            <a:noAutofit/>
          </a:bodyPr>
          <a:lstStyle/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Smyslovým orgánem čichu jsou </a:t>
            </a:r>
            <a:r>
              <a:rPr lang="cs-CZ" b="1" i="1" dirty="0" smtClean="0">
                <a:solidFill>
                  <a:schemeClr val="tx1"/>
                </a:solidFill>
              </a:rPr>
              <a:t>čichové buňky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Ty jsou umístěny v nosní dutině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Vjem, který zaznamenáváme, nazýváme </a:t>
            </a:r>
            <a:r>
              <a:rPr lang="cs-CZ" b="1" i="1" dirty="0" smtClean="0">
                <a:solidFill>
                  <a:schemeClr val="tx1"/>
                </a:solidFill>
              </a:rPr>
              <a:t>vůně</a:t>
            </a:r>
            <a:endParaRPr lang="cs-CZ" b="1" i="1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859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260648"/>
            <a:ext cx="7772400" cy="1470025"/>
          </a:xfrm>
        </p:spPr>
        <p:txBody>
          <a:bodyPr>
            <a:normAutofit/>
          </a:bodyPr>
          <a:lstStyle/>
          <a:p>
            <a:r>
              <a:rPr lang="cs-CZ" sz="6000" b="1" dirty="0" smtClean="0"/>
              <a:t>SLUCH</a:t>
            </a:r>
            <a:endParaRPr lang="cs-CZ" sz="54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1916832"/>
            <a:ext cx="7848872" cy="3600400"/>
          </a:xfrm>
        </p:spPr>
        <p:txBody>
          <a:bodyPr>
            <a:noAutofit/>
          </a:bodyPr>
          <a:lstStyle/>
          <a:p>
            <a:pPr marL="514350" indent="-514350" algn="l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tx1"/>
                </a:solidFill>
              </a:rPr>
              <a:t>Sluchové ústrojí tvoří </a:t>
            </a:r>
            <a:r>
              <a:rPr lang="cs-CZ" sz="2800" b="1" i="1" dirty="0" smtClean="0">
                <a:solidFill>
                  <a:schemeClr val="tx1"/>
                </a:solidFill>
              </a:rPr>
              <a:t>ucho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tx1"/>
                </a:solidFill>
              </a:rPr>
              <a:t>Ucho se dělí na vnější, střední a vnitřní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sz="2800" b="1" i="1" dirty="0" smtClean="0">
                <a:solidFill>
                  <a:schemeClr val="tx1"/>
                </a:solidFill>
              </a:rPr>
              <a:t>Vnější ucho</a:t>
            </a:r>
          </a:p>
          <a:p>
            <a:pPr marL="971550" lvl="1" indent="-514350" algn="l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</a:rPr>
              <a:t>Boltec, zvukovod, bubínek</a:t>
            </a:r>
            <a:endParaRPr lang="cs-CZ" sz="2400" dirty="0" smtClean="0">
              <a:solidFill>
                <a:schemeClr val="tx1"/>
              </a:solidFill>
            </a:endParaRPr>
          </a:p>
          <a:p>
            <a:pPr marL="514350" indent="-514350" algn="l">
              <a:buFont typeface="Arial" pitchFamily="34" charset="0"/>
              <a:buChar char="•"/>
            </a:pPr>
            <a:r>
              <a:rPr lang="cs-CZ" sz="2800" b="1" i="1" dirty="0" smtClean="0">
                <a:solidFill>
                  <a:schemeClr val="tx1"/>
                </a:solidFill>
              </a:rPr>
              <a:t>Střední ucho</a:t>
            </a:r>
          </a:p>
          <a:p>
            <a:pPr marL="971550" lvl="1" indent="-514350" algn="l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</a:rPr>
              <a:t>Bubínková dutina, kladívko, třmínek, kovadlinka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sz="2800" b="1" i="1" dirty="0" smtClean="0">
                <a:solidFill>
                  <a:schemeClr val="tx1"/>
                </a:solidFill>
              </a:rPr>
              <a:t>Vnitřní ucho</a:t>
            </a:r>
          </a:p>
          <a:p>
            <a:pPr marL="971550" lvl="1" indent="-514350" algn="l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Stočená trubička zvaná hlemýžď</a:t>
            </a:r>
          </a:p>
          <a:p>
            <a:pPr marL="971550" lvl="1" indent="-514350" algn="l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Ústrojí pro vnímání polohy a rovnováhy</a:t>
            </a:r>
            <a:endParaRPr lang="cs-CZ" sz="2000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51900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3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3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3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3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260648"/>
            <a:ext cx="7772400" cy="1470025"/>
          </a:xfrm>
        </p:spPr>
        <p:txBody>
          <a:bodyPr>
            <a:normAutofit/>
          </a:bodyPr>
          <a:lstStyle/>
          <a:p>
            <a:r>
              <a:rPr lang="cs-CZ" sz="6000" b="1" dirty="0" smtClean="0"/>
              <a:t>ZRAK</a:t>
            </a:r>
            <a:endParaRPr lang="cs-CZ" sz="54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1700808"/>
            <a:ext cx="7848872" cy="3600400"/>
          </a:xfrm>
        </p:spPr>
        <p:txBody>
          <a:bodyPr>
            <a:noAutofit/>
          </a:bodyPr>
          <a:lstStyle/>
          <a:p>
            <a:pPr marL="514350" indent="-514350" algn="l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tx1"/>
                </a:solidFill>
              </a:rPr>
              <a:t>Ústrojím zraku je oko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tx1"/>
                </a:solidFill>
              </a:rPr>
              <a:t>Vnímáme světlo a barvu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tx1"/>
                </a:solidFill>
              </a:rPr>
              <a:t>Oční koule se skládá</a:t>
            </a:r>
          </a:p>
          <a:p>
            <a:pPr marL="971550" lvl="1" indent="-514350" algn="l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</a:rPr>
              <a:t>Rohovka</a:t>
            </a:r>
          </a:p>
          <a:p>
            <a:pPr marL="971550" lvl="1" indent="-514350" algn="l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</a:rPr>
              <a:t>Sítnice</a:t>
            </a:r>
          </a:p>
          <a:p>
            <a:pPr marL="971550" lvl="1" indent="-514350" algn="l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</a:rPr>
              <a:t>Čočka</a:t>
            </a:r>
          </a:p>
          <a:p>
            <a:pPr marL="971550" lvl="1" indent="-514350" algn="l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</a:rPr>
              <a:t>Duhovka</a:t>
            </a:r>
          </a:p>
          <a:p>
            <a:pPr marL="971550" lvl="1" indent="-514350" algn="l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</a:rPr>
              <a:t>Sklivec</a:t>
            </a:r>
          </a:p>
          <a:p>
            <a:pPr marL="971550" lvl="1" indent="-514350" algn="l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</a:rPr>
              <a:t>Bělima </a:t>
            </a:r>
          </a:p>
          <a:p>
            <a:pPr marL="971550" lvl="1" indent="-514350" algn="l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</a:rPr>
              <a:t>Zrakový nerv</a:t>
            </a:r>
          </a:p>
          <a:p>
            <a:pPr marL="971550" lvl="1" indent="-514350" algn="l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</a:rPr>
              <a:t>Cévnatka </a:t>
            </a:r>
            <a:endParaRPr lang="cs-CZ" sz="2400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219229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3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3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3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3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3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3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3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3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Test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>
          <a:xfrm>
            <a:off x="899593" y="2174875"/>
            <a:ext cx="7787208" cy="3951288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dirty="0" smtClean="0"/>
              <a:t>Jaké znáš </a:t>
            </a:r>
            <a:r>
              <a:rPr lang="cs-CZ" dirty="0" smtClean="0"/>
              <a:t>smyslová ústrojí?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Sluchu, zraku, čichu, chut</a:t>
            </a:r>
            <a:r>
              <a:rPr lang="cs-CZ" b="1" dirty="0" smtClean="0"/>
              <a:t>i</a:t>
            </a:r>
          </a:p>
          <a:p>
            <a:pPr marL="0" indent="0">
              <a:buNone/>
            </a:pPr>
            <a:r>
              <a:rPr lang="cs-CZ" dirty="0" smtClean="0"/>
              <a:t>2</a:t>
            </a:r>
            <a:r>
              <a:rPr lang="cs-CZ" dirty="0" smtClean="0"/>
              <a:t>.   </a:t>
            </a:r>
            <a:r>
              <a:rPr lang="cs-CZ" dirty="0" smtClean="0"/>
              <a:t>Kde je nejvíce chuťových pohárků?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V jazyku</a:t>
            </a:r>
            <a:endParaRPr lang="cs-CZ" b="1" dirty="0" smtClean="0"/>
          </a:p>
          <a:p>
            <a:pPr marL="0" indent="0">
              <a:buNone/>
            </a:pPr>
            <a:r>
              <a:rPr lang="cs-CZ" dirty="0" smtClean="0"/>
              <a:t>3.   </a:t>
            </a:r>
            <a:r>
              <a:rPr lang="cs-CZ" dirty="0" smtClean="0"/>
              <a:t>Z čeho se skládá střední ucho?</a:t>
            </a:r>
            <a:endParaRPr lang="cs-CZ" dirty="0" smtClean="0"/>
          </a:p>
          <a:p>
            <a:pPr marL="0" indent="0">
              <a:buNone/>
            </a:pPr>
            <a:r>
              <a:rPr lang="cs-CZ" sz="2400" b="1" dirty="0" smtClean="0"/>
              <a:t>Bubínková dutina, kovadlinka, třmínek, kladívko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8868169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Motiv systému Office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3_Motiv systému Office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4_Motiv systému Office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6_Motiv systému Office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8_Motiv systému Office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195</TotalTime>
  <Words>195</Words>
  <Application>Microsoft Office PowerPoint</Application>
  <PresentationFormat>Předvádění na obrazovce (4:3)</PresentationFormat>
  <Paragraphs>56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7</vt:i4>
      </vt:variant>
      <vt:variant>
        <vt:lpstr>Nadpisy snímků</vt:lpstr>
      </vt:variant>
      <vt:variant>
        <vt:i4>8</vt:i4>
      </vt:variant>
    </vt:vector>
  </HeadingPairs>
  <TitlesOfParts>
    <vt:vector size="15" baseType="lpstr">
      <vt:lpstr>Motiv systému Office</vt:lpstr>
      <vt:lpstr>1_Motiv systému Office</vt:lpstr>
      <vt:lpstr>2_Motiv systému Office</vt:lpstr>
      <vt:lpstr>3_Motiv systému Office</vt:lpstr>
      <vt:lpstr>4_Motiv systému Office</vt:lpstr>
      <vt:lpstr>6_Motiv systému Office</vt:lpstr>
      <vt:lpstr>8_Motiv systému Office</vt:lpstr>
      <vt:lpstr>Prezentace aplikace PowerPoint</vt:lpstr>
      <vt:lpstr>SMYSLOVÁ ÚSTROJÍ</vt:lpstr>
      <vt:lpstr>SMYSLOVÁ ÚSTROJÍ</vt:lpstr>
      <vt:lpstr>CHUŤ</vt:lpstr>
      <vt:lpstr>ČICH</vt:lpstr>
      <vt:lpstr>SLUCH</vt:lpstr>
      <vt:lpstr>ZRAK</vt:lpstr>
      <vt:lpstr>Test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KOSTRA HORNÍCH KONČETIN</dc:title>
  <dc:creator>0K2T</dc:creator>
  <cp:lastModifiedBy>Němec Zbyněk</cp:lastModifiedBy>
  <cp:revision>26</cp:revision>
  <dcterms:created xsi:type="dcterms:W3CDTF">2013-01-29T19:59:11Z</dcterms:created>
  <dcterms:modified xsi:type="dcterms:W3CDTF">2013-05-24T08:31:56Z</dcterms:modified>
</cp:coreProperties>
</file>