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CE604231-152E-4630-8657-44769B9D5B2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479A0A57-C2FD-4A5B-ACB6-23479073BA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543800" cy="2376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2000" y="3356992"/>
            <a:ext cx="6858000" cy="2358008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Název školy:   Základní škola speciální Litvínov, Šafaříkova 991</a:t>
            </a:r>
          </a:p>
          <a:p>
            <a:endParaRPr lang="cs-CZ" b="1" dirty="0"/>
          </a:p>
          <a:p>
            <a:r>
              <a:rPr lang="cs-CZ" b="1" dirty="0"/>
              <a:t>Autor:  Mgr. Jaroslava Stejskalová</a:t>
            </a:r>
          </a:p>
          <a:p>
            <a:endParaRPr lang="cs-CZ" b="1" dirty="0"/>
          </a:p>
          <a:p>
            <a:r>
              <a:rPr lang="cs-CZ" b="1" dirty="0"/>
              <a:t>Název materiálu:  </a:t>
            </a:r>
            <a:r>
              <a:rPr lang="cs-CZ" b="1" dirty="0" smtClean="0"/>
              <a:t>VY_32_INOVACE_46_Člověk </a:t>
            </a:r>
            <a:r>
              <a:rPr lang="cs-CZ" b="1" dirty="0"/>
              <a:t>a společnost</a:t>
            </a:r>
          </a:p>
          <a:p>
            <a:r>
              <a:rPr lang="cs-CZ" b="1" dirty="0"/>
              <a:t>                                                                                                     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Mateřská škola a její význam pro dítě              </a:t>
            </a:r>
            <a:endParaRPr lang="cs-CZ" b="1" dirty="0"/>
          </a:p>
          <a:p>
            <a:r>
              <a:rPr lang="cs-CZ" b="1" dirty="0"/>
              <a:t>                                                   </a:t>
            </a:r>
          </a:p>
          <a:p>
            <a:r>
              <a:rPr lang="cs-CZ" b="1" dirty="0"/>
              <a:t>Číslo projektu:   CZ.1.07/1.4./00/21.1535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3722"/>
            <a:ext cx="7920880" cy="2639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230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29" y="620688"/>
            <a:ext cx="8205787" cy="1547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2168550"/>
            <a:ext cx="820578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Žáci se seznámí pomocí prezentace a výkladu s pojmem MŠ-s jejím významem pro život dítěte ,zjistí jaký je denní režim dítěte v MŠ.</a:t>
            </a:r>
          </a:p>
          <a:p>
            <a:r>
              <a:rPr lang="cs-CZ" dirty="0" smtClean="0"/>
              <a:t>Autor: Mgr. Jaroslava Stejskalová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rozumět významu mateřské školy pro rozvoj osobnosti dítěte</a:t>
            </a:r>
          </a:p>
          <a:p>
            <a:r>
              <a:rPr lang="cs-CZ" dirty="0" smtClean="0"/>
              <a:t>Speciální vzdělávací potřeby: žádné</a:t>
            </a:r>
          </a:p>
          <a:p>
            <a:r>
              <a:rPr lang="cs-CZ" dirty="0" smtClean="0"/>
              <a:t>Klíčová slova: mateřská škola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Druh interaktivity: aktivita</a:t>
            </a:r>
          </a:p>
          <a:p>
            <a:r>
              <a:rPr lang="cs-CZ" dirty="0" smtClean="0"/>
              <a:t>Cílová skupina:  žáci 2.stupně základní školy praktické</a:t>
            </a:r>
          </a:p>
          <a:p>
            <a:r>
              <a:rPr lang="cs-CZ" dirty="0" smtClean="0"/>
              <a:t>Stupeň a typ vzdělávání:  základní vzdělávání - lehké mentální postižení</a:t>
            </a:r>
          </a:p>
          <a:p>
            <a:r>
              <a:rPr lang="cs-CZ" dirty="0" smtClean="0"/>
              <a:t>Typická věková skupina: 11-12et</a:t>
            </a:r>
          </a:p>
          <a:p>
            <a:r>
              <a:rPr lang="cs-CZ" dirty="0" smtClean="0"/>
              <a:t>Celková </a:t>
            </a:r>
            <a:r>
              <a:rPr lang="cs-CZ" dirty="0" smtClean="0"/>
              <a:t>velikost:1,28 MB</a:t>
            </a:r>
            <a:endParaRPr lang="cs-CZ" dirty="0" smtClean="0"/>
          </a:p>
          <a:p>
            <a:r>
              <a:rPr lang="cs-CZ" dirty="0" smtClean="0"/>
              <a:t>Datum: </a:t>
            </a:r>
            <a:r>
              <a:rPr lang="cs-CZ" dirty="0" smtClean="0"/>
              <a:t>24.6.2013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862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764704"/>
            <a:ext cx="6030088" cy="31432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395535" y="2708920"/>
            <a:ext cx="32239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Mateřská škola</a:t>
            </a:r>
            <a:endParaRPr lang="cs-CZ" sz="36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3907929"/>
            <a:ext cx="43867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* předškolní zařízení pro děti od 3 do 6 let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9217" y="4684494"/>
            <a:ext cx="6810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* rozvoj dítěte –rozum, pohyb , city, základy pravidel chování,</a:t>
            </a:r>
          </a:p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ítě si zvyká na kolektiv , odloučení od rodičů , kteří chodí do práce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052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6" y="2370946"/>
            <a:ext cx="4003543" cy="300265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2123728" y="570887"/>
            <a:ext cx="508504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Co musí dítě umět než jde do školky?</a:t>
            </a:r>
            <a:endParaRPr lang="cs-CZ" sz="2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78694" y="1029429"/>
            <a:ext cx="3999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 alespoň </a:t>
            </a:r>
            <a:r>
              <a:rPr lang="cs-CZ" b="1" dirty="0">
                <a:solidFill>
                  <a:schemeClr val="accent4"/>
                </a:solidFill>
              </a:rPr>
              <a:t>částečně se svlékat a oblékat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63688" y="152165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 sedět </a:t>
            </a:r>
            <a:r>
              <a:rPr lang="cs-CZ" b="1" dirty="0">
                <a:solidFill>
                  <a:schemeClr val="accent4"/>
                </a:solidFill>
              </a:rPr>
              <a:t>po dobu jídla u stolečku, používat lžíci a pít z hrnečku nebo ze skleničky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904123" y="2183662"/>
            <a:ext cx="19992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 používat </a:t>
            </a:r>
            <a:r>
              <a:rPr lang="cs-CZ" b="1" dirty="0">
                <a:solidFill>
                  <a:schemeClr val="accent4"/>
                </a:solidFill>
              </a:rPr>
              <a:t>toaletu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09170" y="2710382"/>
            <a:ext cx="3993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* umývat </a:t>
            </a:r>
            <a:r>
              <a:rPr lang="cs-CZ" b="1" dirty="0">
                <a:solidFill>
                  <a:schemeClr val="accent4"/>
                </a:solidFill>
              </a:rPr>
              <a:t>si ruce a utírat se do ručníku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56658" y="3255818"/>
            <a:ext cx="2659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*snažit </a:t>
            </a:r>
            <a:r>
              <a:rPr lang="cs-CZ" b="1" dirty="0">
                <a:solidFill>
                  <a:schemeClr val="accent4"/>
                </a:solidFill>
              </a:rPr>
              <a:t>se uklízet hračky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48115" y="387227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*být </a:t>
            </a:r>
            <a:r>
              <a:rPr lang="cs-CZ" b="1" dirty="0">
                <a:solidFill>
                  <a:schemeClr val="accent4"/>
                </a:solidFill>
              </a:rPr>
              <a:t>zvyklé na to, že maminka se vzdálí a zase se vrátí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17388" y="490990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* reagovat </a:t>
            </a:r>
            <a:r>
              <a:rPr lang="cs-CZ" b="1" dirty="0">
                <a:solidFill>
                  <a:schemeClr val="accent4"/>
                </a:solidFill>
              </a:rPr>
              <a:t>na pokyn - přijít, podat, počkat, sednout si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13995" y="5742935"/>
            <a:ext cx="3403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* pozdravit</a:t>
            </a:r>
            <a:r>
              <a:rPr lang="cs-CZ" b="1" dirty="0">
                <a:solidFill>
                  <a:srgbClr val="FF0000"/>
                </a:solidFill>
              </a:rPr>
              <a:t>, požádat, poděkovat</a:t>
            </a:r>
          </a:p>
        </p:txBody>
      </p:sp>
    </p:spTree>
    <p:extLst>
      <p:ext uri="{BB962C8B-B14F-4D97-AF65-F5344CB8AC3E}">
        <p14:creationId xmlns:p14="http://schemas.microsoft.com/office/powerpoint/2010/main" val="320023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412776"/>
            <a:ext cx="756084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7:00 </a:t>
            </a:r>
            <a:r>
              <a:rPr lang="cs-CZ" b="1" dirty="0">
                <a:solidFill>
                  <a:schemeClr val="accent1"/>
                </a:solidFill>
              </a:rPr>
              <a:t>– 8:30 </a:t>
            </a:r>
            <a:r>
              <a:rPr lang="cs-CZ" b="1" dirty="0">
                <a:solidFill>
                  <a:schemeClr val="accent4"/>
                </a:solidFill>
              </a:rPr>
              <a:t>– příchod dětí do školky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7:30 </a:t>
            </a:r>
            <a:r>
              <a:rPr lang="cs-CZ" b="1" dirty="0">
                <a:solidFill>
                  <a:srgbClr val="92D050"/>
                </a:solidFill>
              </a:rPr>
              <a:t>– 8:30 </a:t>
            </a:r>
            <a:r>
              <a:rPr lang="cs-CZ" b="1" dirty="0">
                <a:solidFill>
                  <a:schemeClr val="accent4"/>
                </a:solidFill>
              </a:rPr>
              <a:t>– individuální hry a činnosti dle výběru dětí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8:30 </a:t>
            </a:r>
            <a:r>
              <a:rPr lang="cs-CZ" b="1" dirty="0">
                <a:solidFill>
                  <a:srgbClr val="C00000"/>
                </a:solidFill>
              </a:rPr>
              <a:t>– 9:00 </a:t>
            </a:r>
            <a:r>
              <a:rPr lang="cs-CZ" b="1" dirty="0">
                <a:solidFill>
                  <a:schemeClr val="accent4"/>
                </a:solidFill>
              </a:rPr>
              <a:t>– přivítání, ranní rozcvička, společné rozhovory, učíme se básničky, hrajeme si s texty, učíme se a opakujeme všeobecně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9</a:t>
            </a:r>
            <a:r>
              <a:rPr lang="cs-CZ" b="1" dirty="0">
                <a:solidFill>
                  <a:srgbClr val="92D050"/>
                </a:solidFill>
              </a:rPr>
              <a:t>: 00 – 9:15 </a:t>
            </a:r>
            <a:r>
              <a:rPr lang="cs-CZ" b="1" dirty="0">
                <a:solidFill>
                  <a:schemeClr val="accent4"/>
                </a:solidFill>
              </a:rPr>
              <a:t>– pohybové hry, tanečky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9:15 </a:t>
            </a:r>
            <a:r>
              <a:rPr lang="cs-CZ" b="1" dirty="0">
                <a:solidFill>
                  <a:srgbClr val="C00000"/>
                </a:solidFill>
              </a:rPr>
              <a:t>– 9:30 </a:t>
            </a:r>
            <a:r>
              <a:rPr lang="cs-CZ" b="1" dirty="0">
                <a:solidFill>
                  <a:schemeClr val="accent4"/>
                </a:solidFill>
              </a:rPr>
              <a:t>– dopolední svačinka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9:30 </a:t>
            </a:r>
            <a:r>
              <a:rPr lang="cs-CZ" b="1" dirty="0">
                <a:solidFill>
                  <a:srgbClr val="92D050"/>
                </a:solidFill>
              </a:rPr>
              <a:t>– 10:30 </a:t>
            </a:r>
            <a:r>
              <a:rPr lang="cs-CZ" b="1" dirty="0">
                <a:solidFill>
                  <a:schemeClr val="accent4"/>
                </a:solidFill>
              </a:rPr>
              <a:t>– kreativní blok – činnosti rozvíjející představivost, kreativitu a estetické vnímání dítěte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10:30 </a:t>
            </a:r>
            <a:r>
              <a:rPr lang="cs-CZ" b="1" dirty="0">
                <a:solidFill>
                  <a:srgbClr val="C00000"/>
                </a:solidFill>
              </a:rPr>
              <a:t>– 11:45 </a:t>
            </a:r>
            <a:r>
              <a:rPr lang="cs-CZ" b="1" dirty="0">
                <a:solidFill>
                  <a:schemeClr val="accent4"/>
                </a:solidFill>
              </a:rPr>
              <a:t>– pobyt venku (na zahradě nebo procházka)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11:45 </a:t>
            </a:r>
            <a:r>
              <a:rPr lang="cs-CZ" b="1" dirty="0">
                <a:solidFill>
                  <a:srgbClr val="92D050"/>
                </a:solidFill>
              </a:rPr>
              <a:t>– 12:30 </a:t>
            </a:r>
            <a:r>
              <a:rPr lang="cs-CZ" b="1" dirty="0">
                <a:solidFill>
                  <a:schemeClr val="accent4"/>
                </a:solidFill>
              </a:rPr>
              <a:t>– příprava na oběd, oběd, hygiena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12:30 </a:t>
            </a:r>
            <a:r>
              <a:rPr lang="cs-CZ" b="1" dirty="0">
                <a:solidFill>
                  <a:srgbClr val="C00000"/>
                </a:solidFill>
              </a:rPr>
              <a:t>– 13:00 </a:t>
            </a:r>
            <a:r>
              <a:rPr lang="cs-CZ" b="1" dirty="0">
                <a:solidFill>
                  <a:schemeClr val="accent4"/>
                </a:solidFill>
              </a:rPr>
              <a:t>– odchod dopoledních dětí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13:00 </a:t>
            </a:r>
            <a:r>
              <a:rPr lang="cs-CZ" b="1" dirty="0">
                <a:solidFill>
                  <a:srgbClr val="92D050"/>
                </a:solidFill>
              </a:rPr>
              <a:t>– 14:30 </a:t>
            </a:r>
            <a:r>
              <a:rPr lang="cs-CZ" b="1" dirty="0">
                <a:solidFill>
                  <a:schemeClr val="accent4"/>
                </a:solidFill>
              </a:rPr>
              <a:t>– máme uši jen pro pohádku, odpočinek na lehátku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14:30 </a:t>
            </a:r>
            <a:r>
              <a:rPr lang="cs-CZ" b="1" dirty="0">
                <a:solidFill>
                  <a:srgbClr val="C00000"/>
                </a:solidFill>
              </a:rPr>
              <a:t>– 15:00 – </a:t>
            </a:r>
            <a:r>
              <a:rPr lang="cs-CZ" b="1" dirty="0">
                <a:solidFill>
                  <a:schemeClr val="accent4"/>
                </a:solidFill>
              </a:rPr>
              <a:t>odpolední svačinka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15 </a:t>
            </a:r>
            <a:r>
              <a:rPr lang="cs-CZ" b="1" dirty="0">
                <a:solidFill>
                  <a:srgbClr val="92D050"/>
                </a:solidFill>
              </a:rPr>
              <a:t>: 00</a:t>
            </a:r>
            <a:r>
              <a:rPr lang="cs-CZ" b="1" dirty="0">
                <a:solidFill>
                  <a:schemeClr val="accent4"/>
                </a:solidFill>
              </a:rPr>
              <a:t> – odchod dětí „mezidobí“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15:00 </a:t>
            </a:r>
            <a:r>
              <a:rPr lang="cs-CZ" b="1" dirty="0">
                <a:solidFill>
                  <a:srgbClr val="C00000"/>
                </a:solidFill>
              </a:rPr>
              <a:t>– 17:00 </a:t>
            </a:r>
            <a:r>
              <a:rPr lang="cs-CZ" b="1" dirty="0">
                <a:solidFill>
                  <a:schemeClr val="accent4"/>
                </a:solidFill>
              </a:rPr>
              <a:t>– pobyt na zahradě, pokud to počasí dovolí, jinak hry ve školce, individuální program s dětmi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17:00</a:t>
            </a:r>
            <a:r>
              <a:rPr lang="cs-CZ" b="1" dirty="0" smtClean="0">
                <a:solidFill>
                  <a:schemeClr val="accent4"/>
                </a:solidFill>
              </a:rPr>
              <a:t> </a:t>
            </a:r>
            <a:r>
              <a:rPr lang="cs-CZ" b="1" dirty="0">
                <a:solidFill>
                  <a:schemeClr val="accent4"/>
                </a:solidFill>
              </a:rPr>
              <a:t>– uzavření školky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99792" y="764704"/>
            <a:ext cx="3068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DENNÍ REŽIM v MŠ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82209" y="6309320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- denní režim se v každé školce odlišuje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875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21559" y="764704"/>
            <a:ext cx="56477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do diskuze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132856"/>
            <a:ext cx="61863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Kdo z Vás chodil do MŠ?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Máte přehled o MŠ v našem městě? Uveď příklad…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Proč dávají rodiče své děti do MŠ?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Platí rodiče nějaké peníze za pobyt dětí v MŠ? Pokud ano, za</a:t>
            </a:r>
          </a:p>
          <a:p>
            <a:r>
              <a:rPr lang="cs-CZ" dirty="0"/>
              <a:t> </a:t>
            </a:r>
            <a:r>
              <a:rPr lang="cs-CZ" dirty="0" smtClean="0"/>
              <a:t>     co konkrétně?</a:t>
            </a:r>
          </a:p>
          <a:p>
            <a:endParaRPr lang="cs-CZ" dirty="0"/>
          </a:p>
          <a:p>
            <a:r>
              <a:rPr lang="cs-CZ" dirty="0" smtClean="0"/>
              <a:t>5. Jaké výhody vidíte v tom, když dítě navštěvuje MŠ?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607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79830" y="548680"/>
            <a:ext cx="56284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Zdravé stravování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7035" y="1485121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…aneb co děti ve školce jí ?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060848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vačina   </a:t>
            </a:r>
            <a:r>
              <a:rPr lang="cs-CZ" dirty="0" smtClean="0"/>
              <a:t>selský </a:t>
            </a:r>
            <a:r>
              <a:rPr lang="cs-CZ" dirty="0"/>
              <a:t>rohlík, pom. z taveného sýra, 1/4 ks jablka, ovocné mléko (čaj) </a:t>
            </a:r>
          </a:p>
          <a:p>
            <a:r>
              <a:rPr lang="cs-CZ" b="1" dirty="0">
                <a:solidFill>
                  <a:srgbClr val="FF0000"/>
                </a:solidFill>
              </a:rPr>
              <a:t>oběd </a:t>
            </a:r>
            <a:r>
              <a:rPr lang="cs-CZ" dirty="0"/>
              <a:t>     </a:t>
            </a:r>
            <a:r>
              <a:rPr lang="cs-CZ" dirty="0" smtClean="0"/>
              <a:t>  polévka </a:t>
            </a:r>
            <a:r>
              <a:rPr lang="cs-CZ" dirty="0"/>
              <a:t>česneková s bramborem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zapečené </a:t>
            </a:r>
            <a:r>
              <a:rPr lang="cs-CZ" dirty="0"/>
              <a:t>těstoviny , červená řepa, ovocný nápoj </a:t>
            </a:r>
          </a:p>
          <a:p>
            <a:r>
              <a:rPr lang="cs-CZ" b="1" dirty="0">
                <a:solidFill>
                  <a:srgbClr val="FF0000"/>
                </a:solidFill>
              </a:rPr>
              <a:t>svačina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  chléb</a:t>
            </a:r>
            <a:r>
              <a:rPr lang="cs-CZ" dirty="0"/>
              <a:t>, čočková pomazánka, salát. okurka, mléko (čaj)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165" y="4759384"/>
            <a:ext cx="4679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ÚKOL  - </a:t>
            </a:r>
            <a:r>
              <a:rPr lang="cs-CZ" dirty="0" smtClean="0"/>
              <a:t>zkus vymyslet jídelníček na jeden den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33056"/>
            <a:ext cx="3554072" cy="23913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62890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0575" y="2010906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http://g.denik.cz/18/09/cheb_skolka_maskarni_4_denik-380.jpg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782153" y="108980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ZDROJE</a:t>
            </a:r>
            <a:endParaRPr lang="cs-CZ" b="1" u="sng" dirty="0">
              <a:solidFill>
                <a:srgbClr val="FF0000"/>
              </a:solidFill>
            </a:endParaRPr>
          </a:p>
          <a:p>
            <a:r>
              <a:rPr lang="cs-CZ" dirty="0" smtClean="0"/>
              <a:t>http</a:t>
            </a:r>
            <a:r>
              <a:rPr lang="cs-CZ" dirty="0"/>
              <a:t>://www.maminet.cz/deti/co-musi-dite-umet-pri-nastupu-do-sk.html</a:t>
            </a:r>
          </a:p>
        </p:txBody>
      </p:sp>
      <p:sp>
        <p:nvSpPr>
          <p:cNvPr id="4" name="Obdélník 3"/>
          <p:cNvSpPr/>
          <p:nvPr/>
        </p:nvSpPr>
        <p:spPr>
          <a:xfrm>
            <a:off x="810575" y="2564904"/>
            <a:ext cx="4130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http://www.skolka-nupaky.cz/denni-rezim/</a:t>
            </a:r>
          </a:p>
        </p:txBody>
      </p:sp>
      <p:sp>
        <p:nvSpPr>
          <p:cNvPr id="5" name="Obdélník 4"/>
          <p:cNvSpPr/>
          <p:nvPr/>
        </p:nvSpPr>
        <p:spPr>
          <a:xfrm>
            <a:off x="782153" y="3082167"/>
            <a:ext cx="72178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http://zdravi.e15.cz/denni-zpravy/z-domova/praseci-chripka-hrozba-ci-bublina-449550</a:t>
            </a:r>
          </a:p>
        </p:txBody>
      </p:sp>
    </p:spTree>
    <p:extLst>
      <p:ext uri="{BB962C8B-B14F-4D97-AF65-F5344CB8AC3E}">
        <p14:creationId xmlns:p14="http://schemas.microsoft.com/office/powerpoint/2010/main" val="350104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159</TotalTime>
  <Words>581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Stejskalovi</cp:lastModifiedBy>
  <cp:revision>9</cp:revision>
  <dcterms:created xsi:type="dcterms:W3CDTF">2013-06-23T15:30:38Z</dcterms:created>
  <dcterms:modified xsi:type="dcterms:W3CDTF">2013-06-24T11:27:50Z</dcterms:modified>
</cp:coreProperties>
</file>