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90" r:id="rId4"/>
    <p:sldId id="289" r:id="rId5"/>
    <p:sldId id="288" r:id="rId6"/>
    <p:sldId id="291" r:id="rId7"/>
    <p:sldId id="286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17 </a:t>
              </a:r>
              <a:r>
                <a:rPr lang="cs-CZ" sz="1200" kern="0" dirty="0" smtClean="0">
                  <a:latin typeface="Calibri"/>
                </a:rPr>
                <a:t>Jednotky fyzikálních veličin – test </a:t>
              </a:r>
              <a:r>
                <a:rPr lang="cs-CZ" sz="1200" kern="0" dirty="0" smtClean="0">
                  <a:latin typeface="Calibri"/>
                </a:rPr>
                <a:t>B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a 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žáků. V případě potřeby je možné některé otázky vynechat a dle toho také upravit celkové hodnocení. Na úvodní procvičení je možné použít řešení testu.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 ZÁKLADNÍ  JEDNOTKY FYZIKÁLNÍCH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VELIČIN 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13 - 15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</a:t>
            </a:r>
            <a:r>
              <a:rPr lang="cs-CZ" sz="2000" b="1" u="sng" dirty="0">
                <a:solidFill>
                  <a:srgbClr val="0000FF"/>
                </a:solidFill>
              </a:rPr>
              <a:t>1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Jednotka času :</a:t>
            </a:r>
            <a:r>
              <a:rPr lang="cs-CZ" sz="2000" dirty="0" smtClean="0">
                <a:latin typeface="Calibri"/>
              </a:rPr>
              <a:t>          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b="1" dirty="0" smtClean="0">
                <a:latin typeface="Calibri"/>
              </a:rPr>
              <a:t>Jednotka polohové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b="1" dirty="0" smtClean="0">
                <a:latin typeface="Calibri"/>
              </a:rPr>
              <a:t>                        </a:t>
            </a:r>
            <a:r>
              <a:rPr lang="cs-CZ" sz="2000" b="1" dirty="0" smtClean="0">
                <a:latin typeface="Calibri"/>
              </a:rPr>
              <a:t> energie </a:t>
            </a:r>
            <a:r>
              <a:rPr lang="cs-CZ" sz="2000" b="1" dirty="0" smtClean="0">
                <a:latin typeface="Calibri"/>
              </a:rPr>
              <a:t>:                  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                                                              B/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práce :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P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b="1" dirty="0" smtClean="0">
                <a:latin typeface="Calibri"/>
              </a:rPr>
              <a:t>Jednotka tlaku :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err="1">
                <a:latin typeface="Calibri"/>
              </a:rPr>
              <a:t>p</a:t>
            </a:r>
            <a:r>
              <a:rPr lang="cs-CZ" sz="2000" b="1" dirty="0" err="1" smtClean="0">
                <a:latin typeface="Calibri"/>
              </a:rPr>
              <a:t>a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C/  </a:t>
            </a:r>
            <a:r>
              <a:rPr lang="cs-CZ" sz="2000" b="1" dirty="0" smtClean="0">
                <a:latin typeface="Calibri"/>
              </a:rPr>
              <a:t>Pa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výkonu :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 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tepla  :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B/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J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C/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                                                         C/  </a:t>
            </a:r>
            <a:r>
              <a:rPr lang="cs-CZ" sz="2000" b="1" dirty="0">
                <a:latin typeface="Calibri"/>
              </a:rPr>
              <a:t>Q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pohybové                       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Jednotka měrné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energie </a:t>
            </a:r>
            <a:r>
              <a:rPr lang="cs-CZ" sz="2000" b="1" dirty="0" smtClean="0">
                <a:latin typeface="Calibri"/>
              </a:rPr>
              <a:t>:               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J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tepelné kapacity :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kJ.kg</a:t>
            </a:r>
            <a:r>
              <a:rPr lang="cs-CZ" sz="2000" b="1" dirty="0">
                <a:latin typeface="Calibri"/>
              </a:rPr>
              <a:t>/</a:t>
            </a:r>
            <a:r>
              <a:rPr lang="cs-CZ" sz="2000" b="1" dirty="0" smtClean="0">
                <a:latin typeface="Calibri"/>
              </a:rPr>
              <a:t>°C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k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kg/</a:t>
            </a:r>
            <a:r>
              <a:rPr lang="cs-CZ" sz="2000" b="1" dirty="0" err="1" smtClean="0">
                <a:latin typeface="Calibri"/>
              </a:rPr>
              <a:t>kJ</a:t>
            </a:r>
            <a:r>
              <a:rPr lang="cs-CZ" sz="2000" b="1" dirty="0" smtClean="0">
                <a:latin typeface="Calibri"/>
              </a:rPr>
              <a:t>.°C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 smtClean="0">
                <a:latin typeface="Calibri"/>
              </a:rPr>
              <a:t>E 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err="1" smtClean="0">
                <a:latin typeface="Calibri"/>
              </a:rPr>
              <a:t>kJ</a:t>
            </a:r>
            <a:r>
              <a:rPr lang="cs-CZ" sz="2000" b="1" dirty="0" smtClean="0">
                <a:latin typeface="Calibri"/>
              </a:rPr>
              <a:t>/</a:t>
            </a:r>
            <a:r>
              <a:rPr lang="cs-CZ" sz="2000" b="1" dirty="0" err="1" smtClean="0">
                <a:latin typeface="Calibri"/>
              </a:rPr>
              <a:t>kg.°C</a:t>
            </a:r>
            <a:endParaRPr lang="cs-CZ" sz="2000" b="1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9916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9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skupenského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elektrického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tepla</a:t>
            </a:r>
            <a:r>
              <a:rPr lang="cs-CZ" sz="2000" dirty="0" smtClean="0">
                <a:latin typeface="Calibri"/>
              </a:rPr>
              <a:t> :                                 A/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proudu :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I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B/ </a:t>
            </a:r>
            <a:r>
              <a:rPr lang="cs-CZ" sz="2000" b="1" dirty="0" smtClean="0">
                <a:latin typeface="Calibri"/>
              </a:rPr>
              <a:t> J</a:t>
            </a:r>
            <a:r>
              <a:rPr lang="cs-CZ" sz="2000" dirty="0" smtClean="0">
                <a:latin typeface="Calibri"/>
              </a:rPr>
              <a:t>                                                         B/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10.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                                            </a:t>
            </a:r>
            <a:r>
              <a:rPr lang="cs-CZ" sz="2000" b="1" dirty="0" smtClean="0">
                <a:latin typeface="Calibri"/>
              </a:rPr>
              <a:t>14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Jednotka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teploty :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stupeň Celsia                    odporu :              </a:t>
            </a:r>
            <a:r>
              <a:rPr lang="cs-CZ" sz="2000" dirty="0" smtClean="0">
                <a:latin typeface="Calibri"/>
              </a:rPr>
              <a:t>A/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stupeň viskozity </a:t>
            </a:r>
            <a:r>
              <a:rPr lang="cs-CZ" sz="2000" dirty="0" smtClean="0">
                <a:latin typeface="Calibri"/>
              </a:rPr>
              <a:t>                                           B/  </a:t>
            </a:r>
            <a:r>
              <a:rPr lang="cs-CZ" sz="2000" b="1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C/  </a:t>
            </a:r>
            <a:r>
              <a:rPr lang="cs-CZ" sz="2000" b="1" dirty="0" smtClean="0">
                <a:latin typeface="Calibri"/>
              </a:rPr>
              <a:t>stupeň popálenin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11.   </a:t>
            </a:r>
            <a:r>
              <a:rPr lang="cs-CZ" sz="2000" b="1" dirty="0" smtClean="0">
                <a:latin typeface="Calibri"/>
              </a:rPr>
              <a:t>Jednotka elektrického</a:t>
            </a:r>
            <a:r>
              <a:rPr lang="cs-CZ" sz="2000" dirty="0" smtClean="0">
                <a:latin typeface="Calibri"/>
              </a:rPr>
              <a:t>                      </a:t>
            </a:r>
            <a:r>
              <a:rPr lang="cs-CZ" sz="2000" b="1" dirty="0" smtClean="0">
                <a:latin typeface="Calibri"/>
              </a:rPr>
              <a:t>15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náboje :</a:t>
            </a:r>
            <a:r>
              <a:rPr lang="cs-CZ" sz="2000" dirty="0" smtClean="0">
                <a:latin typeface="Calibri"/>
              </a:rPr>
              <a:t>                          A/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                  práce :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B/  </a:t>
            </a:r>
            <a:r>
              <a:rPr lang="cs-CZ" sz="2000" b="1" dirty="0">
                <a:latin typeface="Calibri"/>
              </a:rPr>
              <a:t>W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J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12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elektrického                     </a:t>
            </a:r>
            <a:r>
              <a:rPr lang="cs-CZ" sz="2000" b="1" dirty="0" smtClean="0">
                <a:latin typeface="Calibri"/>
              </a:rPr>
              <a:t>16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elektrického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napětí :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N</a:t>
            </a:r>
            <a:r>
              <a:rPr lang="cs-CZ" sz="2000" b="1" dirty="0" smtClean="0">
                <a:latin typeface="Calibri"/>
              </a:rPr>
              <a:t>                        výkonu :                         </a:t>
            </a:r>
            <a:r>
              <a:rPr lang="cs-CZ" sz="2000" dirty="0" smtClean="0">
                <a:latin typeface="Calibri"/>
              </a:rPr>
              <a:t>A/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 smtClean="0">
                <a:latin typeface="Calibri"/>
              </a:rPr>
              <a:t>U</a:t>
            </a:r>
            <a:r>
              <a:rPr lang="cs-CZ" sz="2000" dirty="0" smtClean="0">
                <a:latin typeface="Calibri"/>
              </a:rPr>
              <a:t>                                                                 B/ </a:t>
            </a:r>
            <a:r>
              <a:rPr lang="cs-CZ" sz="2000" b="1" dirty="0" smtClean="0">
                <a:latin typeface="Calibri"/>
              </a:rPr>
              <a:t> J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C/  </a:t>
            </a:r>
            <a:r>
              <a:rPr lang="cs-CZ" sz="2000" b="1" dirty="0">
                <a:latin typeface="Calibri"/>
              </a:rPr>
              <a:t>P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1038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Jednotka síly :</a:t>
            </a: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              </a:t>
            </a:r>
            <a:r>
              <a:rPr lang="cs-CZ" sz="2000" b="1" dirty="0" smtClean="0">
                <a:latin typeface="Calibri"/>
              </a:rPr>
              <a:t>21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objemu :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 smtClean="0">
                <a:latin typeface="Calibri"/>
              </a:rPr>
              <a:t>2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F 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 smtClean="0">
                <a:latin typeface="Calibri"/>
              </a:rPr>
              <a:t>3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                            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Jednotka gravitačního                      </a:t>
            </a:r>
            <a:r>
              <a:rPr lang="cs-CZ" sz="2000" b="1" dirty="0" smtClean="0">
                <a:latin typeface="Calibri"/>
              </a:rPr>
              <a:t>22.    </a:t>
            </a:r>
            <a:r>
              <a:rPr lang="cs-CZ" sz="2000" b="1" dirty="0" smtClean="0">
                <a:latin typeface="Calibri"/>
              </a:rPr>
              <a:t>Jednotka povrchu :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zrychlení :      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kg/N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g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latin typeface="Calibri"/>
              </a:rPr>
              <a:t>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>
                <a:latin typeface="Calibri"/>
              </a:rPr>
              <a:t>3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 smtClean="0">
                <a:latin typeface="Calibri"/>
              </a:rPr>
              <a:t>N/kg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19</a:t>
            </a:r>
            <a:r>
              <a:rPr lang="cs-CZ" sz="2000" b="1" dirty="0" smtClean="0">
                <a:latin typeface="Calibri"/>
              </a:rPr>
              <a:t>.     Jednotka </a:t>
            </a:r>
            <a:r>
              <a:rPr lang="cs-CZ" sz="2000" b="1" dirty="0" smtClean="0">
                <a:latin typeface="Calibri"/>
              </a:rPr>
              <a:t>hmotnosti :</a:t>
            </a:r>
            <a:r>
              <a:rPr lang="cs-CZ" sz="2000" dirty="0" smtClean="0">
                <a:latin typeface="Calibri"/>
              </a:rPr>
              <a:t>    A/  </a:t>
            </a:r>
            <a:r>
              <a:rPr lang="cs-CZ" sz="2000" b="1" dirty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23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dráhy  :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m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</a:t>
            </a:r>
            <a:r>
              <a:rPr lang="cs-CZ" sz="2000" dirty="0" smtClean="0">
                <a:latin typeface="Calibri"/>
              </a:rPr>
              <a:t>   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kg   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d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</a:t>
            </a:r>
            <a:r>
              <a:rPr lang="cs-CZ" sz="2000" dirty="0" smtClean="0">
                <a:latin typeface="Calibri"/>
              </a:rPr>
              <a:t>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hm</a:t>
            </a:r>
            <a:r>
              <a:rPr lang="cs-CZ" sz="2000" dirty="0" smtClean="0">
                <a:latin typeface="Calibri"/>
              </a:rPr>
              <a:t>                                                           </a:t>
            </a:r>
            <a:r>
              <a:rPr lang="cs-CZ" sz="2000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s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20.     Jednotka </a:t>
            </a:r>
            <a:r>
              <a:rPr lang="cs-CZ" sz="2000" b="1" dirty="0" smtClean="0">
                <a:latin typeface="Calibri"/>
              </a:rPr>
              <a:t>hustoty :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kg                </a:t>
            </a:r>
            <a:r>
              <a:rPr lang="cs-CZ" sz="2000" b="1" dirty="0" smtClean="0">
                <a:latin typeface="Calibri"/>
              </a:rPr>
              <a:t>24.    </a:t>
            </a:r>
            <a:r>
              <a:rPr lang="cs-CZ" sz="2000" b="1" dirty="0" smtClean="0">
                <a:latin typeface="Calibri"/>
              </a:rPr>
              <a:t>Jednotka rychlosti :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v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   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ró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m/v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kg/m</a:t>
            </a:r>
            <a:r>
              <a:rPr lang="cs-CZ" sz="2000" b="1" baseline="30000" dirty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                                                            C/ </a:t>
            </a:r>
            <a:r>
              <a:rPr lang="cs-CZ" sz="2000" b="1" dirty="0" smtClean="0">
                <a:latin typeface="Calibri"/>
              </a:rPr>
              <a:t> m/s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2971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Jednotky fyzikálních veličin, řešení – List 4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   odpověď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1.      Jednotka času :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s       </a:t>
            </a:r>
            <a:r>
              <a:rPr lang="cs-CZ" sz="2000" b="1" dirty="0">
                <a:solidFill>
                  <a:schemeClr val="tx1"/>
                </a:solidFill>
                <a:latin typeface="Calibri"/>
              </a:rPr>
              <a:t>(B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)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8</a:t>
            </a:r>
            <a:r>
              <a:rPr lang="cs-CZ" sz="2000" b="1" dirty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měrné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tepelné kapacity :   </a:t>
            </a:r>
            <a:r>
              <a:rPr lang="cs-CZ" sz="2000" b="1" dirty="0" err="1">
                <a:solidFill>
                  <a:srgbClr val="FF0000"/>
                </a:solidFill>
                <a:latin typeface="Calibri"/>
              </a:rPr>
              <a:t>kJ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/</a:t>
            </a:r>
            <a:r>
              <a:rPr lang="cs-CZ" sz="2000" b="1" dirty="0" err="1">
                <a:solidFill>
                  <a:srgbClr val="FF0000"/>
                </a:solidFill>
                <a:latin typeface="Calibri"/>
              </a:rPr>
              <a:t>kg.°C</a:t>
            </a:r>
            <a:r>
              <a:rPr lang="cs-CZ" sz="2000" b="1" dirty="0">
                <a:latin typeface="Calibri"/>
              </a:rPr>
              <a:t>    (C)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2.      Jednotka práce :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>
                <a:latin typeface="Calibri"/>
              </a:rPr>
              <a:t>      (B</a:t>
            </a:r>
            <a:r>
              <a:rPr lang="cs-CZ" sz="2000" b="1" dirty="0" smtClean="0">
                <a:latin typeface="Calibri"/>
              </a:rPr>
              <a:t>)</a:t>
            </a:r>
            <a:r>
              <a:rPr lang="cs-CZ" sz="2000" b="1" dirty="0" smtClean="0">
                <a:latin typeface="Calibri"/>
              </a:rPr>
              <a:t>           ---------------------------------------------------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</a:t>
            </a:r>
            <a:r>
              <a:rPr lang="cs-CZ" sz="2000" b="1" dirty="0" smtClean="0">
                <a:latin typeface="Calibri"/>
              </a:rPr>
              <a:t>   9</a:t>
            </a:r>
            <a:r>
              <a:rPr lang="cs-CZ" sz="2000" b="1" dirty="0">
                <a:latin typeface="Calibri"/>
              </a:rPr>
              <a:t>.    Jednotka skupenského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3.      Jednotka výkonu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b="1" dirty="0">
                <a:latin typeface="Calibri"/>
              </a:rPr>
              <a:t>     (C) </a:t>
            </a:r>
            <a:r>
              <a:rPr lang="cs-CZ" sz="2000" b="1" dirty="0" smtClean="0">
                <a:latin typeface="Calibri"/>
              </a:rPr>
              <a:t>                  tepla </a:t>
            </a:r>
            <a:r>
              <a:rPr lang="cs-CZ" sz="2000" b="1" dirty="0">
                <a:latin typeface="Calibri"/>
              </a:rPr>
              <a:t>: 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>
                <a:latin typeface="Calibri"/>
              </a:rPr>
              <a:t>      (B)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Jednotka </a:t>
            </a:r>
            <a:r>
              <a:rPr lang="cs-CZ" sz="2000" b="1" dirty="0">
                <a:latin typeface="Calibri"/>
              </a:rPr>
              <a:t>pohybové </a:t>
            </a:r>
            <a:r>
              <a:rPr lang="cs-CZ" sz="2000" b="1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10</a:t>
            </a:r>
            <a:r>
              <a:rPr lang="cs-CZ" sz="2000" b="1" dirty="0">
                <a:latin typeface="Calibri"/>
              </a:rPr>
              <a:t>.   Jednotka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energie </a:t>
            </a:r>
            <a:r>
              <a:rPr lang="cs-CZ" sz="2000" b="1" dirty="0" smtClean="0">
                <a:latin typeface="Calibri"/>
              </a:rPr>
              <a:t>:               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(A) </a:t>
            </a:r>
            <a:r>
              <a:rPr lang="cs-CZ" sz="2000" b="1" dirty="0" smtClean="0">
                <a:latin typeface="Calibri"/>
              </a:rPr>
              <a:t>                 </a:t>
            </a:r>
            <a:r>
              <a:rPr lang="cs-CZ" sz="2000" b="1" dirty="0" smtClean="0">
                <a:latin typeface="Calibri"/>
              </a:rPr>
              <a:t>teploty </a:t>
            </a:r>
            <a:r>
              <a:rPr lang="cs-CZ" sz="2000" b="1" dirty="0">
                <a:latin typeface="Calibri"/>
              </a:rPr>
              <a:t>: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°C – stupeň Celsia  </a:t>
            </a:r>
            <a:r>
              <a:rPr lang="cs-CZ" sz="2000" b="1" dirty="0">
                <a:latin typeface="Calibri"/>
              </a:rPr>
              <a:t>(A)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</a:t>
            </a:r>
            <a:r>
              <a:rPr lang="cs-CZ" sz="2000" b="1" dirty="0" smtClean="0">
                <a:latin typeface="Calibri"/>
              </a:rPr>
              <a:t>---------------------------------------------------</a:t>
            </a:r>
            <a:r>
              <a:rPr lang="cs-CZ" sz="2000" dirty="0" smtClean="0">
                <a:latin typeface="Calibri"/>
              </a:rPr>
              <a:t>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 Jednotka </a:t>
            </a:r>
            <a:r>
              <a:rPr lang="cs-CZ" sz="2000" b="1" dirty="0">
                <a:latin typeface="Calibri"/>
              </a:rPr>
              <a:t>polohové</a:t>
            </a:r>
            <a:r>
              <a:rPr lang="cs-CZ" sz="2000" dirty="0" smtClean="0">
                <a:latin typeface="Calibri"/>
              </a:rPr>
              <a:t>                           </a:t>
            </a:r>
            <a:r>
              <a:rPr lang="cs-CZ" sz="2000" b="1" dirty="0">
                <a:latin typeface="Calibri"/>
              </a:rPr>
              <a:t>11. </a:t>
            </a:r>
            <a:r>
              <a:rPr lang="cs-CZ" sz="2000" b="1" dirty="0" smtClean="0">
                <a:latin typeface="Calibri"/>
              </a:rPr>
              <a:t>  Jednotka elektrického</a:t>
            </a:r>
            <a:r>
              <a:rPr lang="cs-CZ" sz="2000" dirty="0" smtClean="0">
                <a:latin typeface="Calibri"/>
              </a:rPr>
              <a:t>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energie </a:t>
            </a:r>
            <a:r>
              <a:rPr lang="cs-CZ" sz="2000" b="1" dirty="0" smtClean="0">
                <a:latin typeface="Calibri"/>
              </a:rPr>
              <a:t>: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J</a:t>
            </a:r>
            <a:r>
              <a:rPr lang="cs-CZ" sz="2000" b="1" baseline="-25000" dirty="0" smtClean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</a:t>
            </a:r>
            <a:r>
              <a:rPr lang="cs-CZ" sz="2000" b="1" dirty="0" smtClean="0">
                <a:latin typeface="Calibri"/>
              </a:rPr>
              <a:t>náboje </a:t>
            </a:r>
            <a:r>
              <a:rPr lang="cs-CZ" sz="2000" b="1" dirty="0">
                <a:latin typeface="Calibri"/>
              </a:rPr>
              <a:t>:               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b="1" dirty="0">
                <a:latin typeface="Calibri"/>
              </a:rPr>
              <a:t>(A</a:t>
            </a:r>
            <a:r>
              <a:rPr lang="cs-CZ" sz="2000" b="1" dirty="0" smtClean="0">
                <a:latin typeface="Calibri"/>
              </a:rPr>
              <a:t>)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---------------------------------------------------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  Jednotka </a:t>
            </a:r>
            <a:r>
              <a:rPr lang="cs-CZ" sz="2000" b="1" dirty="0">
                <a:latin typeface="Calibri"/>
              </a:rPr>
              <a:t>tlaku :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Pa       </a:t>
            </a:r>
            <a:r>
              <a:rPr lang="cs-CZ" sz="2000" b="1" dirty="0" smtClean="0">
                <a:latin typeface="Calibri"/>
              </a:rPr>
              <a:t>(C</a:t>
            </a:r>
            <a:r>
              <a:rPr lang="cs-CZ" sz="2000" b="1" dirty="0">
                <a:latin typeface="Calibri"/>
              </a:rPr>
              <a:t>) </a:t>
            </a:r>
            <a:r>
              <a:rPr lang="cs-CZ" sz="2000" b="1" dirty="0" smtClean="0">
                <a:latin typeface="Calibri"/>
              </a:rPr>
              <a:t>        12</a:t>
            </a:r>
            <a:r>
              <a:rPr lang="cs-CZ" sz="2000" b="1" dirty="0">
                <a:latin typeface="Calibri"/>
              </a:rPr>
              <a:t>.   Jednotka elektrického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 </a:t>
            </a:r>
            <a:r>
              <a:rPr lang="cs-CZ" sz="2000" b="1" dirty="0" smtClean="0">
                <a:latin typeface="Calibri"/>
              </a:rPr>
              <a:t>          napětí </a:t>
            </a:r>
            <a:r>
              <a:rPr lang="cs-CZ" sz="2000" b="1" dirty="0">
                <a:latin typeface="Calibri"/>
              </a:rPr>
              <a:t>: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V       </a:t>
            </a:r>
            <a:r>
              <a:rPr lang="cs-CZ" sz="2000" b="1" dirty="0">
                <a:latin typeface="Calibri"/>
              </a:rPr>
              <a:t>(C) </a:t>
            </a:r>
            <a:endParaRPr lang="cs-CZ" sz="2000" b="1" dirty="0" smtClean="0">
              <a:latin typeface="Calibri"/>
            </a:endParaRP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7"/>
            </a:pP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tepla :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>
                <a:latin typeface="Calibri"/>
              </a:rPr>
              <a:t>      (B</a:t>
            </a:r>
            <a:r>
              <a:rPr lang="cs-CZ" sz="2000" b="1" dirty="0" smtClean="0">
                <a:latin typeface="Calibri"/>
              </a:rPr>
              <a:t>)          ---------------------------------------------------</a:t>
            </a:r>
          </a:p>
          <a:p>
            <a:pPr mar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13</a:t>
            </a:r>
            <a:r>
              <a:rPr lang="cs-CZ" sz="2000" b="1" dirty="0">
                <a:latin typeface="Calibri"/>
              </a:rPr>
              <a:t>.    Jednotka  elektrického</a:t>
            </a:r>
          </a:p>
          <a:p>
            <a:pPr mar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>
                <a:latin typeface="Calibri"/>
              </a:rPr>
              <a:t>proudu :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A </a:t>
            </a:r>
            <a:r>
              <a:rPr lang="cs-CZ" sz="2000" b="1" dirty="0">
                <a:latin typeface="Calibri"/>
              </a:rPr>
              <a:t>     (B)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2954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Jednotky fyzikálních veličin, řešení – List </a:t>
            </a:r>
            <a:r>
              <a:rPr lang="cs-CZ" sz="2000" b="1" u="sng" dirty="0" smtClean="0">
                <a:solidFill>
                  <a:srgbClr val="FF0000"/>
                </a:solidFill>
              </a:rPr>
              <a:t>5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   odpověď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4"/>
            </a:pPr>
            <a:r>
              <a:rPr lang="cs-CZ" sz="2000" b="1" dirty="0" smtClean="0">
                <a:latin typeface="Calibri"/>
              </a:rPr>
              <a:t>Jednotka elektrického                        21</a:t>
            </a:r>
            <a:r>
              <a:rPr lang="cs-CZ" sz="2000" b="1" dirty="0">
                <a:latin typeface="Calibri"/>
              </a:rPr>
              <a:t>.     Jednotka objemu :  </a:t>
            </a:r>
            <a:r>
              <a:rPr lang="cs-CZ" sz="2000" dirty="0">
                <a:latin typeface="Calibri"/>
              </a:rPr>
              <a:t>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baseline="30000" dirty="0">
                <a:solidFill>
                  <a:srgbClr val="FF0000"/>
                </a:solidFill>
                <a:latin typeface="Calibri"/>
              </a:rPr>
              <a:t>3</a:t>
            </a:r>
            <a:r>
              <a:rPr lang="cs-CZ" sz="2000" b="1" dirty="0">
                <a:latin typeface="Calibri"/>
              </a:rPr>
              <a:t>      (B)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odporu </a:t>
            </a:r>
            <a:r>
              <a:rPr lang="cs-CZ" sz="2000" b="1" dirty="0">
                <a:latin typeface="Calibri"/>
              </a:rPr>
              <a:t>: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Ω</a:t>
            </a:r>
            <a:r>
              <a:rPr lang="cs-CZ" sz="2000" b="1" dirty="0">
                <a:latin typeface="Calibri"/>
              </a:rPr>
              <a:t>      (B</a:t>
            </a:r>
            <a:r>
              <a:rPr lang="cs-CZ" sz="2000" b="1" dirty="0" smtClean="0">
                <a:latin typeface="Calibri"/>
              </a:rPr>
              <a:t>)          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</a:t>
            </a:r>
            <a:r>
              <a:rPr lang="cs-CZ" sz="2000" b="1" dirty="0" smtClean="0">
                <a:latin typeface="Calibri"/>
              </a:rPr>
              <a:t>  22</a:t>
            </a:r>
            <a:r>
              <a:rPr lang="cs-CZ" sz="2000" b="1" dirty="0">
                <a:latin typeface="Calibri"/>
              </a:rPr>
              <a:t>.    Jednotka povrchu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m</a:t>
            </a:r>
            <a:r>
              <a:rPr lang="cs-CZ" sz="2000" b="1" baseline="30000" dirty="0">
                <a:solidFill>
                  <a:srgbClr val="FF0000"/>
                </a:solidFill>
                <a:latin typeface="Calibri"/>
              </a:rPr>
              <a:t>2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</a:t>
            </a:r>
            <a:r>
              <a:rPr lang="cs-CZ" sz="2000" b="1" dirty="0">
                <a:latin typeface="Calibri"/>
              </a:rPr>
              <a:t>(A) </a:t>
            </a:r>
            <a:endParaRPr lang="cs-CZ" sz="2000" b="1" dirty="0" smtClean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5"/>
            </a:pPr>
            <a:r>
              <a:rPr lang="cs-CZ" sz="2000" b="1" dirty="0" smtClean="0">
                <a:latin typeface="Calibri"/>
              </a:rPr>
              <a:t>Jednotka elektrické                           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práce </a:t>
            </a:r>
            <a:r>
              <a:rPr lang="cs-CZ" sz="2000" b="1" dirty="0">
                <a:latin typeface="Calibri"/>
              </a:rPr>
              <a:t>: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>
                <a:latin typeface="Calibri"/>
              </a:rPr>
              <a:t>      (C</a:t>
            </a:r>
            <a:r>
              <a:rPr lang="cs-CZ" sz="2000" b="1" dirty="0" smtClean="0">
                <a:latin typeface="Calibri"/>
              </a:rPr>
              <a:t>)              23</a:t>
            </a:r>
            <a:r>
              <a:rPr lang="cs-CZ" sz="2000" b="1" dirty="0">
                <a:latin typeface="Calibri"/>
              </a:rPr>
              <a:t>.    Jednotka dráhy  :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dirty="0">
                <a:latin typeface="Calibri"/>
              </a:rPr>
              <a:t>       (A)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6"/>
            </a:pPr>
            <a:r>
              <a:rPr lang="cs-CZ" sz="2000" b="1" dirty="0" smtClean="0">
                <a:latin typeface="Calibri"/>
              </a:rPr>
              <a:t>Jednotka elektrického                        24</a:t>
            </a:r>
            <a:r>
              <a:rPr lang="cs-CZ" sz="2000" b="1" dirty="0">
                <a:latin typeface="Calibri"/>
              </a:rPr>
              <a:t>.    Jednotka rychlosti :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m/s </a:t>
            </a:r>
            <a:r>
              <a:rPr lang="cs-CZ" sz="2000" b="1" dirty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(</a:t>
            </a:r>
            <a:r>
              <a:rPr lang="cs-CZ" sz="2000" b="1" dirty="0">
                <a:latin typeface="Calibri"/>
              </a:rPr>
              <a:t>C)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výkonu :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 </a:t>
            </a:r>
            <a:r>
              <a:rPr lang="cs-CZ" sz="2000" b="1" dirty="0">
                <a:latin typeface="Calibri"/>
              </a:rPr>
              <a:t>     (</a:t>
            </a:r>
            <a:r>
              <a:rPr lang="cs-CZ" sz="2000" b="1" dirty="0" smtClean="0">
                <a:latin typeface="Calibri"/>
              </a:rPr>
              <a:t>A)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 smtClean="0">
                <a:latin typeface="Calibri"/>
              </a:rPr>
              <a:t>síly :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N</a:t>
            </a: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18.   Jednotka </a:t>
            </a:r>
            <a:r>
              <a:rPr lang="cs-CZ" sz="2000" b="1" dirty="0">
                <a:latin typeface="Calibri"/>
              </a:rPr>
              <a:t>gravitačního </a:t>
            </a:r>
            <a:r>
              <a:rPr lang="cs-CZ" sz="2000" b="1" dirty="0" smtClean="0">
                <a:latin typeface="Calibri"/>
              </a:rPr>
              <a:t>                       </a:t>
            </a:r>
            <a:endParaRPr lang="cs-CZ" sz="2000" b="1" dirty="0" smtClean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zrychlení :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N/kg</a:t>
            </a:r>
            <a:r>
              <a:rPr lang="cs-CZ" sz="2000" b="1" dirty="0" smtClean="0">
                <a:latin typeface="Calibri"/>
              </a:rPr>
              <a:t>            (C)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19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ednotka hmotnosti :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kg</a:t>
            </a:r>
            <a:r>
              <a:rPr lang="cs-CZ" sz="2000" b="1" dirty="0" smtClean="0">
                <a:latin typeface="Calibri"/>
              </a:rPr>
              <a:t>      (B)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20.    </a:t>
            </a:r>
            <a:r>
              <a:rPr lang="cs-CZ" sz="2000" b="1" dirty="0" smtClean="0">
                <a:latin typeface="Calibri"/>
              </a:rPr>
              <a:t>Jednotka hustoty :                        </a:t>
            </a:r>
            <a:r>
              <a:rPr lang="cs-CZ" sz="2000" b="1" dirty="0" smtClean="0">
                <a:latin typeface="Calibri"/>
              </a:rPr>
              <a:t>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kg/m</a:t>
            </a:r>
            <a:r>
              <a:rPr lang="cs-CZ" sz="2000" b="1" baseline="30000" dirty="0" smtClean="0">
                <a:solidFill>
                  <a:srgbClr val="FF0000"/>
                </a:solidFill>
                <a:latin typeface="Calibri"/>
              </a:rPr>
              <a:t>3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(C)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7780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J</a:t>
            </a:r>
            <a:r>
              <a:rPr lang="cs-CZ" sz="2000" b="1" u="sng" dirty="0" smtClean="0">
                <a:solidFill>
                  <a:srgbClr val="FF0000"/>
                </a:solidFill>
              </a:rPr>
              <a:t>ednotky </a:t>
            </a:r>
            <a:r>
              <a:rPr lang="cs-CZ" sz="2000" b="1" u="sng" dirty="0">
                <a:solidFill>
                  <a:srgbClr val="FF0000"/>
                </a:solidFill>
              </a:rPr>
              <a:t>fyzikálních </a:t>
            </a:r>
            <a:r>
              <a:rPr lang="cs-CZ" sz="2000" b="1" u="sng" dirty="0" smtClean="0">
                <a:solidFill>
                  <a:srgbClr val="FF0000"/>
                </a:solidFill>
              </a:rPr>
              <a:t>veličin, test –</a:t>
            </a:r>
            <a:r>
              <a:rPr lang="cs-CZ" sz="2000" b="1" u="sng" dirty="0">
                <a:solidFill>
                  <a:srgbClr val="FF0000"/>
                </a:solidFill>
              </a:rPr>
              <a:t> návrh </a:t>
            </a:r>
            <a:r>
              <a:rPr lang="cs-CZ" sz="2000" b="1" u="sng" dirty="0" smtClean="0">
                <a:solidFill>
                  <a:srgbClr val="FF0000"/>
                </a:solidFill>
              </a:rPr>
              <a:t>hodnocení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24 b. –   22  b.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21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18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17 b. –  11 b.</a:t>
            </a:r>
            <a:r>
              <a:rPr lang="cs-CZ" sz="2000" b="1" u="sng" dirty="0" smtClean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10 b. –    6 b.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5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1975</TotalTime>
  <Words>1017</Words>
  <Application>Microsoft Office PowerPoint</Application>
  <PresentationFormat>Předvádění na obrazovce (4:3)</PresentationFormat>
  <Paragraphs>140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Jednotky fyzikálních veličin, test – List 1  B </vt:lpstr>
      <vt:lpstr>Jednotky fyzikálních veličin, test – List 2 B  </vt:lpstr>
      <vt:lpstr>Jednotky fyzikálních veličin, test – List 3 B  </vt:lpstr>
      <vt:lpstr>Jednotky fyzikálních veličin, řešení – List 4 B  </vt:lpstr>
      <vt:lpstr>Jednotky fyzikálních veličin, řešení – List 5 B  </vt:lpstr>
      <vt:lpstr>Jednotky fyzikálních veličin, test – návrh hodnocení B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Nedvědice</cp:lastModifiedBy>
  <cp:revision>193</cp:revision>
  <dcterms:created xsi:type="dcterms:W3CDTF">2012-06-01T22:10:47Z</dcterms:created>
  <dcterms:modified xsi:type="dcterms:W3CDTF">2013-06-24T14:05:20Z</dcterms:modified>
</cp:coreProperties>
</file>