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2"/>
  </p:notesMasterIdLst>
  <p:sldIdLst>
    <p:sldId id="276" r:id="rId4"/>
    <p:sldId id="27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5580C9-C0D8-47F0-B311-7956075828CF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322B3-CB61-4E00-ACC1-CE1DF97D49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2625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369812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6233617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9879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722009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6904739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2473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866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76919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147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2981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0135479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861580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322922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1488560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221100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900003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31771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8729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494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272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42765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6217679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9467826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6568364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478073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3996199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202465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67165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94D4AC5-3E22-442C-B83D-5302DEC4E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90850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397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23893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39414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187594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64254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262682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DDADEFD-33B9-4998-B304-23863C734CB2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94D4AC5-3E22-442C-B83D-5302DEC4E045}" type="slidenum">
              <a:rPr lang="cs-CZ" smtClean="0">
                <a:solidFill>
                  <a:srgbClr val="FF6700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F6700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3595010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2/Redwolf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e/Betula_Pendula_at_Stockholm_University_2005-07-01.jpg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hyperlink" Target="//upload.wikimedia.org/wikipedia/commons/9/91/Steppe_of_western_Kazakhstan_in_the_early_spring.jpg" TargetMode="Externa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8.png"/><Relationship Id="rId4" Type="http://schemas.openxmlformats.org/officeDocument/2006/relationships/image" Target="../media/image40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bies_alba_Slovakia.jpg" TargetMode="External"/><Relationship Id="rId13" Type="http://schemas.openxmlformats.org/officeDocument/2006/relationships/hyperlink" Target="http://commons.wikimedia.org/wiki/File:Gamble_oak_leaves.jpg" TargetMode="External"/><Relationship Id="rId3" Type="http://schemas.openxmlformats.org/officeDocument/2006/relationships/hyperlink" Target="http://commons.wikimedia.org/wiki/File:Picea_glauca_taiga.jpg" TargetMode="External"/><Relationship Id="rId7" Type="http://schemas.openxmlformats.org/officeDocument/2006/relationships/hyperlink" Target="http://commons.wikimedia.org/wiki/File:Illustration_Abies_alba0.jpg" TargetMode="External"/><Relationship Id="rId12" Type="http://schemas.openxmlformats.org/officeDocument/2006/relationships/hyperlink" Target="http://commons.wikimedia.org/wiki/File:PumaNov06.jpg?uselang=cs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ommons.wikimedia.org/wiki/File:Pinus_nigra_JPG2A.jpg" TargetMode="External"/><Relationship Id="rId11" Type="http://schemas.openxmlformats.org/officeDocument/2006/relationships/hyperlink" Target="http://commons.wikimedia.org/wiki/File:S205_Lynx-Heildelberg_Zoo_2005.jpg" TargetMode="External"/><Relationship Id="rId5" Type="http://schemas.openxmlformats.org/officeDocument/2006/relationships/hyperlink" Target="http://commons.wikimedia.org/wiki/File:Kuusk_Keila-Paldiski_rdt_%C3%A4%C3%A4res.jpg" TargetMode="External"/><Relationship Id="rId15" Type="http://schemas.openxmlformats.org/officeDocument/2006/relationships/hyperlink" Target="http://commons.wikimedia.org/wiki/File:Burg_Hohenurach_24_Buche_im_Hof.jpg?uselang=cs" TargetMode="External"/><Relationship Id="rId10" Type="http://schemas.openxmlformats.org/officeDocument/2006/relationships/hyperlink" Target="http://commons.wikimedia.org/wiki/File:Redwolf.jpg" TargetMode="External"/><Relationship Id="rId4" Type="http://schemas.openxmlformats.org/officeDocument/2006/relationships/hyperlink" Target="http://commons.wikimedia.org/wiki/File:Taiga.png" TargetMode="External"/><Relationship Id="rId9" Type="http://schemas.openxmlformats.org/officeDocument/2006/relationships/hyperlink" Target="http://commons.wikimedia.org/wiki/File:Brown_Bear_us_fish.jpg" TargetMode="External"/><Relationship Id="rId14" Type="http://schemas.openxmlformats.org/officeDocument/2006/relationships/hyperlink" Target="http://commons.wikimedia.org/wiki/File:Betula_Pendula_at_Stockholm_University_2005-07-01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mpala.JPG" TargetMode="External"/><Relationship Id="rId3" Type="http://schemas.openxmlformats.org/officeDocument/2006/relationships/hyperlink" Target="http://commons.wikimedia.org/wiki/File:Capreolus_capreolus_2_Jojo.jpg?uselang=cs" TargetMode="External"/><Relationship Id="rId7" Type="http://schemas.openxmlformats.org/officeDocument/2006/relationships/hyperlink" Target="http://commons.wikimedia.org/wiki/File:Equus_asinus_1.jpg" TargetMode="External"/><Relationship Id="rId2" Type="http://schemas.openxmlformats.org/officeDocument/2006/relationships/hyperlink" Target="http://upload.wikimedia.org/wikipedia/commons/7/71/Maple_leaves.jp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ommons.wikimedia.org/wiki/File:Parus_major_m.jpg" TargetMode="External"/><Relationship Id="rId5" Type="http://schemas.openxmlformats.org/officeDocument/2006/relationships/hyperlink" Target="http://commons.wikimedia.org/wiki/File:R%C3%B8d_r%C3%A6v_(Vulpes_vulpes).jpg?uselang=cs" TargetMode="External"/><Relationship Id="rId10" Type="http://schemas.openxmlformats.org/officeDocument/2006/relationships/hyperlink" Target="http://commons.wikimedia.org/wiki/File:Steppe_of_western_Kazakhstan_in_the_early_spring.jpg" TargetMode="External"/><Relationship Id="rId4" Type="http://schemas.openxmlformats.org/officeDocument/2006/relationships/hyperlink" Target="http://commons.wikimedia.org/wiki/File:Silz_cerf22.jpg" TargetMode="External"/><Relationship Id="rId9" Type="http://schemas.openxmlformats.org/officeDocument/2006/relationships/hyperlink" Target="http://commons.wikimedia.org/wiki/File:American_bison_k5680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VY_32_INOVACE_V_3_12_MÍRNÝ PÁS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V </a:t>
            </a:r>
            <a:r>
              <a:rPr lang="cs-CZ" dirty="0" smtClean="0"/>
              <a:t> </a:t>
            </a:r>
            <a:r>
              <a:rPr lang="cs-CZ" b="1" dirty="0" smtClean="0"/>
              <a:t> Sada číslo: 3</a:t>
            </a:r>
            <a:r>
              <a:rPr lang="cs-CZ" dirty="0" smtClean="0"/>
              <a:t> </a:t>
            </a:r>
            <a:r>
              <a:rPr lang="cs-CZ" b="1" dirty="0" smtClean="0"/>
              <a:t>  Pořadové číslo DUM: 12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Kateřina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57181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1700808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žáků s mírným pásem</a:t>
            </a:r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dokáže popsat hlavní znaky mírného pádu, uvede základní rostlinná společenstva a typické zástupce vyskytujících se živočichů. 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5. ročník, 10 – 11 let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mírný pás, počasí přímořské (oceánské), proměnlivé, vnitrozemské (kontinentální), smíšené a listnaté lesy, travnaté pláně, tajga, stepi, prérie, pampy, roční období, jaro, léto, podzim, zima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minut</a:t>
            </a:r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Žáci si formou prezentace rozšíří znalosti o mírném pásu, uvědomí si význam ročních období, chápou odlišnosti podnebí, seznámí se s rostlinnými společenstvy a zástupci živočichů</a:t>
            </a:r>
            <a:r>
              <a:rPr lang="cs-CZ" smtClean="0"/>
              <a:t>. Aktivně </a:t>
            </a:r>
            <a:r>
              <a:rPr lang="cs-CZ" dirty="0" smtClean="0"/>
              <a:t>doplňují, poznávají živočichy podle obrázků a odpovídají na zadané otázky s využitím interaktivní tabule.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964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755576" y="3068960"/>
            <a:ext cx="7772400" cy="103252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</a:rPr>
              <a:t>MÍRNÝ PÁS</a:t>
            </a:r>
            <a:endParaRPr lang="cs-CZ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304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MÍRNÝ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leží mezi subtropickým a polárním pásem</a:t>
            </a:r>
          </a:p>
          <a:p>
            <a:r>
              <a:rPr lang="cs-CZ" dirty="0" smtClean="0"/>
              <a:t>vyskytuje se na severní i jižní polokouli</a:t>
            </a:r>
          </a:p>
          <a:p>
            <a:r>
              <a:rPr lang="cs-CZ" dirty="0" smtClean="0"/>
              <a:t>střídají se čtyři roční období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jaro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léto 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podzim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zima</a:t>
            </a: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58" r="10777"/>
          <a:stretch/>
        </p:blipFill>
        <p:spPr bwMode="auto">
          <a:xfrm>
            <a:off x="6804248" y="2276872"/>
            <a:ext cx="1656184" cy="207895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4" r="17776"/>
          <a:stretch/>
        </p:blipFill>
        <p:spPr bwMode="auto">
          <a:xfrm>
            <a:off x="2483768" y="3429000"/>
            <a:ext cx="1469377" cy="2233429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219" b="16649"/>
          <a:stretch/>
        </p:blipFill>
        <p:spPr bwMode="auto">
          <a:xfrm>
            <a:off x="6372200" y="4653136"/>
            <a:ext cx="2314567" cy="1553836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84984"/>
            <a:ext cx="1597554" cy="159755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095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Podnebí se mění se vzdáleností oblasti od moře: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cs-CZ" b="1" u="sng" dirty="0" smtClean="0"/>
              <a:t>přímořské (oceánské)</a:t>
            </a:r>
          </a:p>
          <a:p>
            <a:pPr lvl="2"/>
            <a:r>
              <a:rPr lang="cs-CZ" dirty="0" smtClean="0"/>
              <a:t>mírnější a vlhčí</a:t>
            </a:r>
          </a:p>
          <a:p>
            <a:pPr lvl="2"/>
            <a:r>
              <a:rPr lang="cs-CZ" dirty="0" smtClean="0"/>
              <a:t>menší rozdíly mezi letními a zimními teplotami</a:t>
            </a:r>
          </a:p>
          <a:p>
            <a:pPr lvl="1"/>
            <a:r>
              <a:rPr lang="cs-CZ" b="1" u="sng" dirty="0" smtClean="0"/>
              <a:t>proměnlivé</a:t>
            </a:r>
          </a:p>
          <a:p>
            <a:pPr lvl="2"/>
            <a:r>
              <a:rPr lang="cs-CZ" dirty="0" smtClean="0"/>
              <a:t>mezi oceánským a kontinentálním</a:t>
            </a:r>
          </a:p>
          <a:p>
            <a:pPr lvl="2"/>
            <a:r>
              <a:rPr lang="cs-CZ" dirty="0" smtClean="0"/>
              <a:t>počasí se střídá po několika dnech</a:t>
            </a:r>
          </a:p>
          <a:p>
            <a:pPr lvl="2"/>
            <a:r>
              <a:rPr lang="cs-CZ" dirty="0" smtClean="0"/>
              <a:t>Česká republika</a:t>
            </a:r>
          </a:p>
          <a:p>
            <a:pPr lvl="1"/>
            <a:r>
              <a:rPr lang="cs-CZ" b="1" u="sng" dirty="0" smtClean="0"/>
              <a:t>vnitrozemský (kontinentální)</a:t>
            </a:r>
          </a:p>
          <a:p>
            <a:pPr lvl="2"/>
            <a:r>
              <a:rPr lang="cs-CZ" dirty="0" smtClean="0"/>
              <a:t>velké rozdíly mezi letními a zimními teplotami</a:t>
            </a:r>
          </a:p>
          <a:p>
            <a:pPr lvl="2"/>
            <a:r>
              <a:rPr lang="cs-CZ" dirty="0" smtClean="0"/>
              <a:t>léta suchá a velmi teplá</a:t>
            </a:r>
          </a:p>
          <a:p>
            <a:pPr lvl="2"/>
            <a:r>
              <a:rPr lang="cs-CZ" dirty="0" smtClean="0"/>
              <a:t>zima velmi chladná</a:t>
            </a:r>
          </a:p>
          <a:p>
            <a:pPr lvl="2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141797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2795" y="1700808"/>
            <a:ext cx="1259780" cy="1259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5371" y="5090753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048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 hlavní rostlinná společenstva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Jehličnaté lesy – tajga</a:t>
            </a:r>
          </a:p>
          <a:p>
            <a:pPr lvl="1"/>
            <a:r>
              <a:rPr lang="cs-CZ" dirty="0" smtClean="0"/>
              <a:t>smrky, borovice, jedle</a:t>
            </a:r>
          </a:p>
          <a:p>
            <a:pPr lvl="1"/>
            <a:r>
              <a:rPr lang="cs-CZ" dirty="0" smtClean="0"/>
              <a:t>medvěd, vlk, rys, puma</a:t>
            </a:r>
          </a:p>
          <a:p>
            <a:pPr marL="274320" lvl="1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3593976" cy="1788003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1905000" cy="285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68960"/>
            <a:ext cx="1905000" cy="285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29000"/>
            <a:ext cx="1866900" cy="285273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8986" y="3463391"/>
            <a:ext cx="1822351" cy="2688641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663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 - šelmy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838"/>
          <a:stretch/>
        </p:blipFill>
        <p:spPr bwMode="auto">
          <a:xfrm>
            <a:off x="467544" y="2276872"/>
            <a:ext cx="2632007" cy="352011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File:Redwolf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2780928" cy="1815329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65" r="20446"/>
          <a:stretch/>
        </p:blipFill>
        <p:spPr bwMode="auto">
          <a:xfrm>
            <a:off x="3563888" y="3933056"/>
            <a:ext cx="2232248" cy="2215097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08920"/>
            <a:ext cx="2313328" cy="2684713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062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 - Aljaška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7143748" cy="4705349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860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Tři hlavní rostlinná společenstva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503920" cy="4572000"/>
          </a:xfrm>
        </p:spPr>
        <p:txBody>
          <a:bodyPr/>
          <a:lstStyle/>
          <a:p>
            <a:r>
              <a:rPr lang="cs-CZ" b="1" dirty="0" smtClean="0"/>
              <a:t>Smíšené a listnaté lesy</a:t>
            </a:r>
          </a:p>
          <a:p>
            <a:pPr lvl="1"/>
            <a:r>
              <a:rPr lang="cs-CZ" dirty="0" smtClean="0"/>
              <a:t>dub, buk, bříza, javor</a:t>
            </a:r>
          </a:p>
          <a:p>
            <a:pPr lvl="1"/>
            <a:r>
              <a:rPr lang="cs-CZ" dirty="0" smtClean="0"/>
              <a:t>srnec, jelen, liška, hlodavci, ptáci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92921"/>
            <a:ext cx="2160240" cy="2701427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 descr="File:Betula Pendula at Stockholm University 2005-07-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2692786" cy="201622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56992"/>
            <a:ext cx="2016224" cy="270788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6"/>
            <a:ext cx="2374088" cy="2148496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81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a listnaté lesy - zvířata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3672408" cy="212081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3171722" cy="2113161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3233936" cy="226375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88" t="18883"/>
          <a:stretch/>
        </p:blipFill>
        <p:spPr bwMode="auto">
          <a:xfrm>
            <a:off x="5292080" y="3933056"/>
            <a:ext cx="2997245" cy="225920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8212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Tři hlavní rostlinná společenstva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Travnaté pláně</a:t>
            </a:r>
          </a:p>
          <a:p>
            <a:pPr lvl="1"/>
            <a:r>
              <a:rPr lang="cs-CZ" dirty="0" smtClean="0"/>
              <a:t>horká suchá léta, velmi studené zimy</a:t>
            </a:r>
          </a:p>
          <a:p>
            <a:pPr lvl="1"/>
            <a:r>
              <a:rPr lang="cs-CZ" dirty="0" smtClean="0"/>
              <a:t>část stepí člověk zavlažil, vznikla pole</a:t>
            </a:r>
          </a:p>
          <a:p>
            <a:pPr lvl="1"/>
            <a:r>
              <a:rPr lang="cs-CZ" dirty="0" smtClean="0"/>
              <a:t>divocí koně, osli, antilopy, bizoni</a:t>
            </a:r>
          </a:p>
          <a:p>
            <a:pPr marL="274320" lvl="1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Asie – </a:t>
            </a:r>
            <a:r>
              <a:rPr lang="cs-CZ" b="1" u="sng" dirty="0" smtClean="0"/>
              <a:t>stepi</a:t>
            </a:r>
          </a:p>
          <a:p>
            <a:pPr lvl="1"/>
            <a:r>
              <a:rPr lang="cs-CZ" dirty="0" smtClean="0"/>
              <a:t>Severní Amerika – </a:t>
            </a:r>
            <a:r>
              <a:rPr lang="cs-CZ" b="1" u="sng" dirty="0" smtClean="0"/>
              <a:t>prérie</a:t>
            </a:r>
          </a:p>
          <a:p>
            <a:pPr lvl="1"/>
            <a:r>
              <a:rPr lang="cs-CZ" dirty="0" smtClean="0"/>
              <a:t>Jižní Amerika - </a:t>
            </a:r>
            <a:r>
              <a:rPr lang="cs-CZ" b="1" u="sng" dirty="0" smtClean="0"/>
              <a:t>pampy</a:t>
            </a:r>
            <a:endParaRPr lang="cs-CZ" b="1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89040"/>
            <a:ext cx="1440160" cy="213885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609" r="11039"/>
          <a:stretch/>
        </p:blipFill>
        <p:spPr bwMode="auto">
          <a:xfrm>
            <a:off x="5796136" y="1700808"/>
            <a:ext cx="2986399" cy="188393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968"/>
          <a:stretch/>
        </p:blipFill>
        <p:spPr bwMode="auto">
          <a:xfrm>
            <a:off x="6300192" y="4149080"/>
            <a:ext cx="2413381" cy="2044256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794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 - Kazachstán</a:t>
            </a:r>
            <a:endParaRPr lang="cs-CZ" dirty="0"/>
          </a:p>
        </p:txBody>
      </p:sp>
      <p:pic>
        <p:nvPicPr>
          <p:cNvPr id="8196" name="Picture 4" descr="File:Steppe of western Kazakhstan in the early sp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6192688" cy="4644516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828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Mezi kterými podnebnými pásy se rozkládá mírný pás? </a:t>
            </a:r>
          </a:p>
          <a:p>
            <a:endParaRPr lang="cs-CZ" dirty="0" smtClean="0"/>
          </a:p>
          <a:p>
            <a:r>
              <a:rPr lang="cs-CZ" dirty="0" smtClean="0"/>
              <a:t>Vyjmenuj čtyři roční období. </a:t>
            </a:r>
            <a:endParaRPr lang="cs-CZ" b="1" dirty="0" smtClean="0"/>
          </a:p>
          <a:p>
            <a:r>
              <a:rPr lang="cs-CZ" dirty="0" smtClean="0"/>
              <a:t>Která podnebí se vyskytují v mírném pásu?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 se jmenuje jehličnatý pás? </a:t>
            </a:r>
          </a:p>
          <a:p>
            <a:r>
              <a:rPr lang="cs-CZ" dirty="0" smtClean="0"/>
              <a:t>Jak se nazývají travnaté oblasti v Asii? </a:t>
            </a:r>
            <a:endParaRPr lang="cs-CZ" b="1" dirty="0" smtClean="0"/>
          </a:p>
          <a:p>
            <a:r>
              <a:rPr lang="cs-CZ" dirty="0" smtClean="0"/>
              <a:t>Jak se nazývají travnaté oblasti v Severní Americe? </a:t>
            </a:r>
          </a:p>
          <a:p>
            <a:endParaRPr lang="cs-CZ" dirty="0"/>
          </a:p>
          <a:p>
            <a:r>
              <a:rPr lang="cs-CZ" dirty="0" smtClean="0"/>
              <a:t>Jak se nazývají travnaté oblasti v Jižní Americe?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916832"/>
            <a:ext cx="5038559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mezi subtropickým a polárním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3140968"/>
            <a:ext cx="5832648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/>
              <a:t>přímořské (oceánské), proměnlivé, kontinentální (vnitrozemské)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88024" y="2420888"/>
            <a:ext cx="391806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jaro, léto, podzim, zima</a:t>
            </a:r>
          </a:p>
        </p:txBody>
      </p:sp>
      <p:sp>
        <p:nvSpPr>
          <p:cNvPr id="7" name="Obdélník 6"/>
          <p:cNvSpPr/>
          <p:nvPr/>
        </p:nvSpPr>
        <p:spPr>
          <a:xfrm>
            <a:off x="5148064" y="4005064"/>
            <a:ext cx="95571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tajga</a:t>
            </a:r>
          </a:p>
        </p:txBody>
      </p:sp>
      <p:sp>
        <p:nvSpPr>
          <p:cNvPr id="9" name="Obdélník 8"/>
          <p:cNvSpPr/>
          <p:nvPr/>
        </p:nvSpPr>
        <p:spPr>
          <a:xfrm>
            <a:off x="6588224" y="4437112"/>
            <a:ext cx="95090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stepi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5856" y="5229200"/>
            <a:ext cx="1168910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prérie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452320" y="5733256"/>
            <a:ext cx="1257075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b="1" dirty="0"/>
              <a:t>pampy</a:t>
            </a:r>
          </a:p>
        </p:txBody>
      </p:sp>
    </p:spTree>
    <p:extLst>
      <p:ext uri="{BB962C8B-B14F-4D97-AF65-F5344CB8AC3E}">
        <p14:creationId xmlns:p14="http://schemas.microsoft.com/office/powerpoint/2010/main" xmlns="" val="221089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 mírného pásu 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2232248" cy="298149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2"/>
            <a:ext cx="2779713" cy="1811338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3016"/>
            <a:ext cx="2316163" cy="268287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33056"/>
            <a:ext cx="2232025" cy="221297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1916832"/>
            <a:ext cx="125867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medvěd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1700808"/>
            <a:ext cx="59022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vlk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445224"/>
            <a:ext cx="59663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rys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645024"/>
            <a:ext cx="96372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puma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4385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 mírného pásu 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84984"/>
            <a:ext cx="1225402" cy="1816765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45024"/>
            <a:ext cx="2646363" cy="166370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2157413" cy="18288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2240" y="5373216"/>
            <a:ext cx="130356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antilopa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3645024"/>
            <a:ext cx="93166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bizon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5157192"/>
            <a:ext cx="7216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osel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397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 mírného pásu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2992543" cy="1728193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2850491" cy="189914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2672834" cy="18709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88" t="18883"/>
          <a:stretch/>
        </p:blipFill>
        <p:spPr bwMode="auto">
          <a:xfrm>
            <a:off x="5940152" y="4149080"/>
            <a:ext cx="2710650" cy="20431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7864" y="5445224"/>
            <a:ext cx="185499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liška obecná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01008"/>
            <a:ext cx="84189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jelen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3356992"/>
            <a:ext cx="1978427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srnec a srnka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293096"/>
            <a:ext cx="108395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sýkora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3186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office.microsoft.com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commons.wikimedia.org/wiki/File:Picea_glauca_taiga.jpg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commons.wikimedia.org/wiki/File:Taiga.png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http://commons.wikimedia.org/wiki/File:Kuusk_Keila-Paldiski_rdt_%</a:t>
            </a:r>
            <a:r>
              <a:rPr lang="cs-CZ" sz="1600" dirty="0" smtClean="0">
                <a:hlinkClick r:id="rId5"/>
              </a:rPr>
              <a:t>C3%A4%C3%A4res.jpg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commons.wikimedia.org/wiki/File:Pinus_nigra_JPG2A.jpg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commons.wikimedia.org/wiki/File:Illustration_Abies_alba0.jpg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commons.wikimedia.org/wiki/File:Abies_alba_Slovakia.jpg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commons.wikimedia.org/wiki/File:Abies_alba_Slovakia.jpg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commons.wikimedia.org/wiki/File:Brown_Bear_us_fish.jpg</a:t>
            </a:r>
            <a:endParaRPr lang="cs-CZ" sz="1600" dirty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commons.wikimedia.org/wiki/File:Redwolf.jpg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commons.wikimedia.org/wiki/File:S205_Lynx-Heildelberg_Zoo_2005.jpg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commons.wikimedia.org/wiki/File:PumaNov06.jpg?uselang=cs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http://commons.wikimedia.org/wiki/File:Gamble_oak_leaves.jpg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http://commons.wikimedia.org/wiki/File:Betula_Pendula_at_Stockholm_University_2005-07-01.jpg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http://commons.wikimedia.org/wiki/File:Burg_Hohenurach_24_Buche_im_Hof.jpg?uselang=cs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425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upload.wikimedia.org/wikipedia/commons/7/71/Maple_leaves.jpg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commons.wikimedia.org/wiki/File:Capreolus_capreolus_2_Jojo.jpg?uselang=cs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commons.wikimedia.org/wiki/File:Silz_cerf22.jpg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http://commons.wikimedia.org/wiki/File:R%C3%B8d_r%C3%A6v_(Vulpes_vulpes).</a:t>
            </a:r>
            <a:r>
              <a:rPr lang="cs-CZ" sz="1600" dirty="0" smtClean="0">
                <a:hlinkClick r:id="rId5"/>
              </a:rPr>
              <a:t>jpg?uselang=cs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commons.wikimedia.org/wiki/File:Parus_major_m.jpg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commons.wikimedia.org/wiki/File:Equus_asinus_1.jpg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http://commons.wikimedia.org/wiki/File:Impala.JPG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http://commons.wikimedia.org/wiki/File:American_bison_k5680-1.jpg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http://commons.wikimedia.org/wiki/File:Steppe_of_western_Kazakhstan_in_the_early_spring.jpg</a:t>
            </a:r>
            <a:endParaRPr lang="cs-CZ" sz="1600" dirty="0" smtClean="0"/>
          </a:p>
          <a:p>
            <a:r>
              <a:rPr lang="cs-CZ" sz="1600" dirty="0" smtClean="0"/>
              <a:t>obrázky použity 26.10.2012</a:t>
            </a:r>
          </a:p>
          <a:p>
            <a:r>
              <a:rPr lang="cs-CZ" sz="1600" dirty="0" smtClean="0"/>
              <a:t>Autorem materiálu a všech jeho částí, není-li uvedeno jinak, je Mgr. </a:t>
            </a:r>
            <a:r>
              <a:rPr lang="cs-CZ" sz="1600" smtClean="0"/>
              <a:t>Kateřina </a:t>
            </a:r>
            <a:r>
              <a:rPr lang="cs-CZ" sz="1600" smtClean="0"/>
              <a:t>Zikmundová.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318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59</TotalTime>
  <Words>600</Words>
  <Application>Microsoft Office PowerPoint</Application>
  <PresentationFormat>Předvádění na obrazovce (4:3)</PresentationFormat>
  <Paragraphs>146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Administrativní</vt:lpstr>
      <vt:lpstr>1_Administrativní</vt:lpstr>
      <vt:lpstr>2_Administrativní</vt:lpstr>
      <vt:lpstr>Snímek 1</vt:lpstr>
      <vt:lpstr>Snímek 2</vt:lpstr>
      <vt:lpstr>MÍRNÝ PÁS</vt:lpstr>
      <vt:lpstr>MÍRNÝ PÁS</vt:lpstr>
      <vt:lpstr>Podnebí se mění se vzdáleností oblasti od moře:</vt:lpstr>
      <vt:lpstr>Tři hlavní rostlinná společenstva</vt:lpstr>
      <vt:lpstr>Tajga - šelmy</vt:lpstr>
      <vt:lpstr>Tajga - Aljaška</vt:lpstr>
      <vt:lpstr>Tři hlavní rostlinná společenstva</vt:lpstr>
      <vt:lpstr>Smíšené a listnaté lesy - zvířata</vt:lpstr>
      <vt:lpstr>Tři hlavní rostlinná společenstva</vt:lpstr>
      <vt:lpstr>Step - Kazachstán</vt:lpstr>
      <vt:lpstr>Otázky</vt:lpstr>
      <vt:lpstr>Poznej živočichy mírného pásu </vt:lpstr>
      <vt:lpstr>Poznej živočichy mírného pásu </vt:lpstr>
      <vt:lpstr>Poznej živočichy mírného pásu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MÍRNÝ PÁS  A POLÁRNÍ PÁS</dc:title>
  <dc:creator>zikmundovak</dc:creator>
  <cp:lastModifiedBy>Kateřina</cp:lastModifiedBy>
  <cp:revision>15</cp:revision>
  <dcterms:created xsi:type="dcterms:W3CDTF">2012-11-13T20:29:23Z</dcterms:created>
  <dcterms:modified xsi:type="dcterms:W3CDTF">2013-06-03T20:06:07Z</dcterms:modified>
</cp:coreProperties>
</file>