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7" r:id="rId2"/>
    <p:sldId id="258" r:id="rId3"/>
    <p:sldId id="279" r:id="rId4"/>
    <p:sldId id="259" r:id="rId5"/>
    <p:sldId id="260" r:id="rId6"/>
    <p:sldId id="270" r:id="rId7"/>
    <p:sldId id="261" r:id="rId8"/>
    <p:sldId id="271" r:id="rId9"/>
    <p:sldId id="272" r:id="rId10"/>
    <p:sldId id="273" r:id="rId11"/>
    <p:sldId id="274" r:id="rId12"/>
    <p:sldId id="275" r:id="rId13"/>
    <p:sldId id="276" r:id="rId14"/>
    <p:sldId id="277" r:id="rId15"/>
    <p:sldId id="278" r:id="rId16"/>
    <p:sldId id="268" r:id="rId17"/>
    <p:sldId id="262" r:id="rId18"/>
    <p:sldId id="263" r:id="rId19"/>
    <p:sldId id="264" r:id="rId20"/>
    <p:sldId id="266" r:id="rId21"/>
    <p:sldId id="26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034ED1-1C5E-4EE0-86CC-C2D14B1D1E10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6A1F4F-BCBF-4039-98C7-4C741A1B01D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9FDE3-DABB-4A06-B1F1-CDB29D23F2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05961-788A-409C-8083-EC379BD48E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9FDE3-DABB-4A06-B1F1-CDB29D23F2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05961-788A-409C-8083-EC379BD48E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9FDE3-DABB-4A06-B1F1-CDB29D23F2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05961-788A-409C-8083-EC379BD48E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9FDE3-DABB-4A06-B1F1-CDB29D23F2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05961-788A-409C-8083-EC379BD48E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9FDE3-DABB-4A06-B1F1-CDB29D23F2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05961-788A-409C-8083-EC379BD48E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9FDE3-DABB-4A06-B1F1-CDB29D23F2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05961-788A-409C-8083-EC379BD48E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9FDE3-DABB-4A06-B1F1-CDB29D23F2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05961-788A-409C-8083-EC379BD48E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9FDE3-DABB-4A06-B1F1-CDB29D23F2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05961-788A-409C-8083-EC379BD48E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9FDE3-DABB-4A06-B1F1-CDB29D23F2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05961-788A-409C-8083-EC379BD48E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9FDE3-DABB-4A06-B1F1-CDB29D23F2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05961-788A-409C-8083-EC379BD48E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9FDE3-DABB-4A06-B1F1-CDB29D23F2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405961-788A-409C-8083-EC379BD48E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6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E9FDE3-DABB-4A06-B1F1-CDB29D23F2EB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405961-788A-409C-8083-EC379BD48E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Earth_Eastern_Hemisphere.jpg" TargetMode="External"/><Relationship Id="rId13" Type="http://schemas.openxmlformats.org/officeDocument/2006/relationships/hyperlink" Target="http://cs.wikipedia.org/wiki/Soubor:Neptune,_Earth_size_comparison.jpg" TargetMode="External"/><Relationship Id="rId18" Type="http://schemas.openxmlformats.org/officeDocument/2006/relationships/hyperlink" Target="http://cs.wikipedia.org/wiki/Soubor:EightTNOsCzech.png" TargetMode="External"/><Relationship Id="rId3" Type="http://schemas.openxmlformats.org/officeDocument/2006/relationships/hyperlink" Target="http://cs.wikipedia.org/wiki/Soubor:172197main_NASA_Flare_Gband_lg-withouttext.jpg" TargetMode="External"/><Relationship Id="rId7" Type="http://schemas.openxmlformats.org/officeDocument/2006/relationships/hyperlink" Target="http://cs.wikipedia.org/wiki/Soubor:Venuspioneeruv.jpg" TargetMode="External"/><Relationship Id="rId12" Type="http://schemas.openxmlformats.org/officeDocument/2006/relationships/hyperlink" Target="http://cs.wikipedia.org/wiki/Soubor:Uranus_rings_and_moons.jpg" TargetMode="External"/><Relationship Id="rId17" Type="http://schemas.openxmlformats.org/officeDocument/2006/relationships/hyperlink" Target="http://cs.wikipedia.org/wiki/Soubor:Galileo_Gaspra_Mosaic.jpg" TargetMode="External"/><Relationship Id="rId2" Type="http://schemas.openxmlformats.org/officeDocument/2006/relationships/hyperlink" Target="http://cs.wikipedia.org/wiki/Soubor:Sun_in_X-Ray.png" TargetMode="External"/><Relationship Id="rId16" Type="http://schemas.openxmlformats.org/officeDocument/2006/relationships/hyperlink" Target="http://cs.wikipedia.org/wiki/Soubor:NovaSlunecniSoustava.jpg" TargetMode="External"/><Relationship Id="rId20" Type="http://schemas.openxmlformats.org/officeDocument/2006/relationships/hyperlink" Target="http://commons.wikimedia.org/wiki/File:Pr%C5%AF%C5%99ez_Zem%C3%AD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ercury-real_color.jpg" TargetMode="External"/><Relationship Id="rId11" Type="http://schemas.openxmlformats.org/officeDocument/2006/relationships/hyperlink" Target="http://cs.wikipedia.org/wiki/Soubor:Saturn-cassini-March-27-2004.jpg" TargetMode="External"/><Relationship Id="rId5" Type="http://schemas.openxmlformats.org/officeDocument/2006/relationships/hyperlink" Target="http://cs.wikipedia.org/wiki/Soubor:SunFromClouds.jpghttp:/cs.wikipedia.org/wiki/Soubor:Mercury-real_color.jpg" TargetMode="External"/><Relationship Id="rId15" Type="http://schemas.openxmlformats.org/officeDocument/2006/relationships/hyperlink" Target="http://cs.wikipedia.org/wiki/Soubor:Comet_Halley.jpg" TargetMode="External"/><Relationship Id="rId10" Type="http://schemas.openxmlformats.org/officeDocument/2006/relationships/hyperlink" Target="http://cs.wikipedia.org/wiki/Soubor:Jupiter_Earth_Comparison.p" TargetMode="External"/><Relationship Id="rId19" Type="http://schemas.openxmlformats.org/officeDocument/2006/relationships/hyperlink" Target="http://cs.wikipedia.org/wiki/Soubor:SikhoteAlinMeteorite.jpg" TargetMode="External"/><Relationship Id="rId4" Type="http://schemas.openxmlformats.org/officeDocument/2006/relationships/hyperlink" Target="http://cs.wikipedia.org/wiki/Soubor:Solar_eclips_1999_4.jpg" TargetMode="External"/><Relationship Id="rId9" Type="http://schemas.openxmlformats.org/officeDocument/2006/relationships/hyperlink" Target="http://cs.wikipedia.org/wiki/Soubor:Mars_Hubble.jpg" TargetMode="External"/><Relationship Id="rId14" Type="http://schemas.openxmlformats.org/officeDocument/2006/relationships/hyperlink" Target="http://cs.wikipedia.org/wiki/Soubor:Comet_Hale_Bopp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VY_32_INOVACE_V_3_14_SLUNEČNÍ SOUSTAVA 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</a:t>
            </a:r>
            <a:r>
              <a:rPr lang="cs-CZ" b="1" smtClean="0"/>
              <a:t>:   V              </a:t>
            </a:r>
            <a:r>
              <a:rPr lang="cs-CZ" b="1" dirty="0" smtClean="0"/>
              <a:t>Sada číslo</a:t>
            </a:r>
            <a:r>
              <a:rPr lang="cs-CZ" b="1" smtClean="0"/>
              <a:t>:  3            Pořadové </a:t>
            </a:r>
            <a:r>
              <a:rPr lang="cs-CZ" b="1" dirty="0" smtClean="0"/>
              <a:t>číslo DUM</a:t>
            </a:r>
            <a:r>
              <a:rPr lang="cs-CZ" b="1" smtClean="0"/>
              <a:t>:  14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Mgr. Kateřina Zikmundová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5"/>
            <a:ext cx="727280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Výklad základních pojmů sluneční soustavy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zná základní složky sluneční soustavy, rozliší  pojmy hvězdy a planety, jednotlivé planety určí a správně pojmenuje, uvědomuje si význam Slunce pro naši soustavu, chápe nutnost  ochrany naší planety Země.</a:t>
            </a:r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5. ročník, 10 – 11 let 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sluneční soustava, Slunce, planety, hvězdy, Jupiter, Saturn, Uran, Neptun, Země, Venuše, Mars, Merkur, planetky, komety, meteorická tělesa</a:t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prezentace, interaktivní tabule</a:t>
            </a:r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30 min.</a:t>
            </a:r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Učitel seznámí žáky se sluneční soustavou, vysvětlí pojem Slunce - hvězda, Země – naše planeta, upozorní na planety patřící do sluneční soustavy, ukáže snímky těchto planet, uvede příklady komet, planetek a seznámí žáky s pojmem meteorická tělesa. Žáci aktivně doplňují  a odpovídají na zadané otázky s využitím interaktivní tabule.</a:t>
            </a:r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492896"/>
            <a:ext cx="7772400" cy="1470025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tx1"/>
                </a:solidFill>
              </a:rPr>
              <a:t>Sluneční soustava</a:t>
            </a:r>
            <a:endParaRPr lang="cs-CZ" sz="7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Sluneční soustava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hvězdy</a:t>
            </a: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planety</a:t>
            </a: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planetky</a:t>
            </a: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komety</a:t>
            </a: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meteorická tělesa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Slunce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hvězda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9218" name="Picture 2" descr="Soubor:Sun in X-Ra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1340768"/>
            <a:ext cx="5040560" cy="36525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220" name="Picture 4" descr="Soubor:172197main NASA Flare Gband lg-withouttex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573016"/>
            <a:ext cx="3707112" cy="24559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Zatmění slunce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dopadající sluneční světlo</a:t>
            </a:r>
          </a:p>
          <a:p>
            <a:pPr>
              <a:buNone/>
            </a:pP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	na zemský povrch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9698" name="Picture 2" descr="Soubor:Solar eclips 1999 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268760"/>
            <a:ext cx="3038498" cy="29935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9700" name="Picture 4" descr="Soubor:SunFromCloud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924944"/>
            <a:ext cx="4824536" cy="36184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Planety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Merkur</a:t>
            </a: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Venuše</a:t>
            </a: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Země</a:t>
            </a: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Mars</a:t>
            </a: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Jupiter</a:t>
            </a: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Saturn</a:t>
            </a: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Uran</a:t>
            </a: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Neptun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8194" name="Picture 2" descr="Soubor:NovaSlunecniSoustava.jpg"/>
          <p:cNvPicPr>
            <a:picLocks noChangeAspect="1" noChangeArrowheads="1"/>
          </p:cNvPicPr>
          <p:nvPr/>
        </p:nvPicPr>
        <p:blipFill>
          <a:blip r:embed="rId2" cstate="print"/>
          <a:srcRect r="23585" b="37841"/>
          <a:stretch>
            <a:fillRect/>
          </a:stretch>
        </p:blipFill>
        <p:spPr bwMode="auto">
          <a:xfrm>
            <a:off x="2483768" y="2420888"/>
            <a:ext cx="5832648" cy="26642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Merkur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22" name="Picture 2" descr="Soubor:Mercury-real colo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628800"/>
            <a:ext cx="4391025" cy="43910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Venuše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2770" name="Picture 2" descr="Soubor:Venuspioneeru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412776"/>
            <a:ext cx="4752528" cy="51102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1746" name="Picture 2" descr="Soubor:Earth Eastern Hemisphe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484784"/>
            <a:ext cx="5112568" cy="51125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Mars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3794" name="Picture 2" descr="Soubor:Mars Hubb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556792"/>
            <a:ext cx="4762500" cy="4762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Jupiter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4818" name="Picture 2" descr="Soubor:Jupiter Earth Compariso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628800"/>
            <a:ext cx="5952661" cy="44644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Saturn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5842" name="Picture 2" descr="Soubor:Saturn-cassini-March-27-20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556792"/>
            <a:ext cx="6192688" cy="46135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Uran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6866" name="Picture 2" descr="Soubor:Uranus rings and moon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556792"/>
            <a:ext cx="4734272" cy="4734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Neptun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7890" name="Picture 2" descr="Soubor:Neptune, Earth size comparis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484784"/>
            <a:ext cx="4824536" cy="4824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Země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vznik asi před 5 mld. let</a:t>
            </a: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nedokonalá koule zploštělá na polednících</a:t>
            </a: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uprostřed pevné jádro</a:t>
            </a: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poloměr Země je 6378 km</a:t>
            </a: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poledníky, rovnoběžky, rovník</a:t>
            </a: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„modrá planeta“</a:t>
            </a: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přirozený satelit - Měsíc</a:t>
            </a:r>
          </a:p>
        </p:txBody>
      </p:sp>
      <p:pic>
        <p:nvPicPr>
          <p:cNvPr id="6146" name="Picture 2" descr="File:Pr&amp;uring;&amp;rcaron;ez Zemí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4437112"/>
            <a:ext cx="3319201" cy="23077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Planetky a trpasličí planety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planetka 951 </a:t>
            </a:r>
            <a:r>
              <a:rPr lang="cs-CZ" sz="30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Gaspra</a:t>
            </a:r>
            <a:r>
              <a:rPr lang="cs-CZ" sz="3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</a:p>
          <a:p>
            <a:pPr>
              <a:buNone/>
            </a:pPr>
            <a:r>
              <a:rPr lang="cs-CZ" sz="3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	na fotografii sondy Galileo</a:t>
            </a:r>
          </a:p>
          <a:p>
            <a:pPr>
              <a:buNone/>
            </a:pPr>
            <a:endParaRPr lang="cs-CZ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>
              <a:buNone/>
            </a:pPr>
            <a:endParaRPr lang="cs-CZ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>
              <a:buNone/>
            </a:pPr>
            <a:endParaRPr lang="cs-CZ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						</a:t>
            </a: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				 </a:t>
            </a:r>
          </a:p>
          <a:p>
            <a:pPr lvl="8">
              <a:buNone/>
            </a:pPr>
            <a:endParaRPr lang="cs-CZ" sz="28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lvl="8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přehled trpasličích planet</a:t>
            </a:r>
            <a:endParaRPr lang="cs-CZ" sz="3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7170" name="Picture 2" descr="Soubor:Galileo Gaspra Mosai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556792"/>
            <a:ext cx="2618656" cy="2618656"/>
          </a:xfrm>
          <a:prstGeom prst="rect">
            <a:avLst/>
          </a:prstGeom>
          <a:noFill/>
        </p:spPr>
      </p:pic>
      <p:pic>
        <p:nvPicPr>
          <p:cNvPr id="7172" name="Picture 4" descr="Soubor:EightTNOsCzech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284984"/>
            <a:ext cx="3672408" cy="26624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Komety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Kometa Hale </a:t>
            </a:r>
            <a:r>
              <a:rPr lang="cs-CZ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Bopp</a:t>
            </a:r>
            <a:endParaRPr lang="cs-CZ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Haleyova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kometa</a:t>
            </a:r>
          </a:p>
        </p:txBody>
      </p:sp>
      <p:pic>
        <p:nvPicPr>
          <p:cNvPr id="6146" name="Picture 2" descr="Soubor:Comet Hale Bop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132856"/>
            <a:ext cx="3568858" cy="2471937"/>
          </a:xfrm>
          <a:prstGeom prst="rect">
            <a:avLst/>
          </a:prstGeom>
          <a:noFill/>
        </p:spPr>
      </p:pic>
      <p:pic>
        <p:nvPicPr>
          <p:cNvPr id="6148" name="Picture 4" descr="Soubor:Comet Halle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492896"/>
            <a:ext cx="4896544" cy="37506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Meteorická tělesa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meteorit – meteor, který dopadl na planetu 		Zemi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122" name="Picture 2" descr="Soubor:SikhoteAlinMeteorit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2708920"/>
            <a:ext cx="4752528" cy="35643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Otázky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Vyjmenuj planety sluneční soustavy: </a:t>
            </a:r>
          </a:p>
          <a:p>
            <a:pPr marL="514350" indent="-514350">
              <a:buNone/>
            </a:pP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	</a:t>
            </a:r>
          </a:p>
          <a:p>
            <a:pPr marL="514350" indent="-514350">
              <a:buNone/>
            </a:pPr>
            <a:endParaRPr lang="cs-CZ" sz="28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514350" indent="-514350">
              <a:buAutoNum type="arabicPeriod" startAt="2"/>
            </a:pP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Naše nejdůležitější hvězda:</a:t>
            </a:r>
          </a:p>
          <a:p>
            <a:pPr marL="514350" indent="-514350">
              <a:buAutoNum type="arabicPeriod" startAt="2"/>
            </a:pP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 nás nejdůležitější planeta:</a:t>
            </a:r>
          </a:p>
          <a:p>
            <a:pPr marL="514350" indent="-514350">
              <a:buAutoNum type="arabicPeriod" startAt="2"/>
            </a:pP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Uveď části sluneční soustavy: </a:t>
            </a:r>
            <a:b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71600" y="2348880"/>
            <a:ext cx="7776864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/>
              <a:t>Merkur, Venuše, Země, Mars, Jupiter, Saturn, Uran, Neptun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796136" y="3140968"/>
            <a:ext cx="1003801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Slunce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5796136" y="3717032"/>
            <a:ext cx="877291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dirty="0" smtClean="0"/>
              <a:t>Země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1043608" y="4725144"/>
            <a:ext cx="748883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/>
              <a:t>hvězda, planety, planetky, komety, meteorická tělesa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Zdroje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2800" dirty="0" smtClean="0">
                <a:hlinkClick r:id="rId2"/>
              </a:rPr>
              <a:t>http://cs.wikipedia.org/wiki/Soubor:Sun_in_X-Ray.png</a:t>
            </a:r>
            <a:endParaRPr lang="cs-CZ" sz="2800" dirty="0" smtClean="0"/>
          </a:p>
          <a:p>
            <a:r>
              <a:rPr lang="cs-CZ" sz="2800" dirty="0" smtClean="0">
                <a:hlinkClick r:id="rId3"/>
              </a:rPr>
              <a:t>http://cs.wikipedia.org/wiki/Soubor:172197main_NASA_Flare_Gband_lg-withouttext.jpg</a:t>
            </a:r>
            <a:endParaRPr lang="cs-CZ" sz="2800" dirty="0" smtClean="0"/>
          </a:p>
          <a:p>
            <a:r>
              <a:rPr lang="cs-CZ" sz="2800" dirty="0" smtClean="0">
                <a:hlinkClick r:id="rId4"/>
              </a:rPr>
              <a:t>http://cs.wikipedia.org/wiki/Soubor:Solar_eclips_1999_4.jpg</a:t>
            </a:r>
            <a:endParaRPr lang="cs-CZ" sz="2800" dirty="0" smtClean="0"/>
          </a:p>
          <a:p>
            <a:r>
              <a:rPr lang="cs-CZ" sz="2800" dirty="0" smtClean="0">
                <a:hlinkClick r:id="rId5"/>
              </a:rPr>
              <a:t>http://cs.wikipedia.org/wiki/Soubor:SunFromClouds.jpg</a:t>
            </a:r>
          </a:p>
          <a:p>
            <a:r>
              <a:rPr lang="cs-CZ" sz="2800" dirty="0" smtClean="0">
                <a:hlinkClick r:id="rId6"/>
              </a:rPr>
              <a:t>http://cs.wikipedia.org/wiki/Soubor:Mercury-real_color.jpg</a:t>
            </a:r>
            <a:endParaRPr lang="cs-CZ" sz="2800" dirty="0" smtClean="0"/>
          </a:p>
          <a:p>
            <a:r>
              <a:rPr lang="cs-CZ" sz="2800" dirty="0" smtClean="0">
                <a:hlinkClick r:id="rId7"/>
              </a:rPr>
              <a:t>http://cs.wikipedia.org/wiki/Soubor:Venuspioneeruv.jpg</a:t>
            </a:r>
            <a:endParaRPr lang="cs-CZ" sz="2800" dirty="0" smtClean="0"/>
          </a:p>
          <a:p>
            <a:r>
              <a:rPr lang="cs-CZ" sz="2800" dirty="0" smtClean="0">
                <a:hlinkClick r:id="rId8"/>
              </a:rPr>
              <a:t>http://cs.wikipedia.org/wiki/Soubor:Earth_Eastern_Hemisphere.jpg</a:t>
            </a:r>
            <a:endParaRPr lang="cs-CZ" sz="2800" dirty="0" smtClean="0"/>
          </a:p>
          <a:p>
            <a:r>
              <a:rPr lang="cs-CZ" sz="2800" dirty="0" smtClean="0">
                <a:hlinkClick r:id="rId9"/>
              </a:rPr>
              <a:t>http://cs.wikipedia.org/wiki/Soubor:Mars_Hubble.jpg</a:t>
            </a:r>
            <a:endParaRPr lang="cs-CZ" sz="2800" dirty="0" smtClean="0"/>
          </a:p>
          <a:p>
            <a:r>
              <a:rPr lang="cs-CZ" sz="2800" dirty="0" smtClean="0">
                <a:hlinkClick r:id="rId10"/>
              </a:rPr>
              <a:t>http://cs.wikipedia.org/wiki/Soubor:Jupiter_Earth_Comparison.p</a:t>
            </a:r>
            <a:endParaRPr lang="cs-CZ" sz="2800" dirty="0" smtClean="0"/>
          </a:p>
          <a:p>
            <a:r>
              <a:rPr lang="cs-CZ" sz="2800" dirty="0" smtClean="0">
                <a:hlinkClick r:id="rId11"/>
              </a:rPr>
              <a:t>http://cs.wikipedia.org/wiki/Soubor:Saturn-cassini-March-27-2004.jpg</a:t>
            </a:r>
            <a:endParaRPr lang="cs-CZ" sz="2800" dirty="0" smtClean="0"/>
          </a:p>
          <a:p>
            <a:r>
              <a:rPr lang="cs-CZ" sz="2800" dirty="0" smtClean="0">
                <a:hlinkClick r:id="rId12"/>
              </a:rPr>
              <a:t>http://cs.wikipedia.org/wiki/Soubor:Uranus_rings_and_moons.jpg</a:t>
            </a:r>
            <a:endParaRPr lang="cs-CZ" sz="2800" dirty="0" smtClean="0"/>
          </a:p>
          <a:p>
            <a:r>
              <a:rPr lang="cs-CZ" sz="2800" dirty="0" smtClean="0">
                <a:hlinkClick r:id="rId13"/>
              </a:rPr>
              <a:t>http://cs.wikipedia.org/wiki/Soubor:Neptune,_Earth_size_comparison.jpg</a:t>
            </a:r>
            <a:endParaRPr lang="cs-CZ" sz="2800" dirty="0" smtClean="0"/>
          </a:p>
          <a:p>
            <a:r>
              <a:rPr lang="cs-CZ" sz="2800" dirty="0" smtClean="0">
                <a:hlinkClick r:id="rId14"/>
              </a:rPr>
              <a:t>http://cs.wikipedia.org/wiki/Soubor:Comet_Hale_Bopp.jpg</a:t>
            </a:r>
            <a:endParaRPr lang="cs-CZ" sz="2800" dirty="0" smtClean="0"/>
          </a:p>
          <a:p>
            <a:r>
              <a:rPr lang="cs-CZ" sz="2800" dirty="0" smtClean="0">
                <a:hlinkClick r:id="rId15"/>
              </a:rPr>
              <a:t>http://cs.wikipedia.org/wiki/Soubor:Comet_Halley.jpg</a:t>
            </a:r>
            <a:endParaRPr lang="cs-CZ" sz="2800" dirty="0" smtClean="0"/>
          </a:p>
          <a:p>
            <a:r>
              <a:rPr lang="cs-CZ" sz="2800" dirty="0" smtClean="0">
                <a:hlinkClick r:id="rId16"/>
              </a:rPr>
              <a:t>http://cs.wikipedia.org/wiki/Soubor:NovaSlunecniSoustava.jpg</a:t>
            </a:r>
            <a:endParaRPr lang="cs-CZ" sz="2800" dirty="0" smtClean="0"/>
          </a:p>
          <a:p>
            <a:r>
              <a:rPr lang="cs-CZ" sz="2800" dirty="0" smtClean="0">
                <a:hlinkClick r:id="rId17"/>
              </a:rPr>
              <a:t>http://cs.wikipedia.org/wiki/Soubor:Galileo_Gaspra_Mosaic.jpg</a:t>
            </a:r>
            <a:endParaRPr lang="cs-CZ" sz="2800" dirty="0" smtClean="0"/>
          </a:p>
          <a:p>
            <a:r>
              <a:rPr lang="cs-CZ" sz="2800" dirty="0" smtClean="0">
                <a:hlinkClick r:id="rId18"/>
              </a:rPr>
              <a:t>http://cs.wikipedia.org/wiki/Soubor:EightTNOsCzech.png</a:t>
            </a:r>
            <a:endParaRPr lang="cs-CZ" sz="2800" dirty="0" smtClean="0"/>
          </a:p>
          <a:p>
            <a:r>
              <a:rPr lang="cs-CZ" sz="2800" dirty="0" smtClean="0">
                <a:hlinkClick r:id="rId19"/>
              </a:rPr>
              <a:t>http://cs.wikipedia.org/wiki/Soubor:SikhoteAlinMeteorite.jpg</a:t>
            </a:r>
            <a:endParaRPr lang="cs-CZ" sz="2800" dirty="0" smtClean="0"/>
          </a:p>
          <a:p>
            <a:r>
              <a:rPr lang="cs-CZ" sz="2800" dirty="0" smtClean="0">
                <a:hlinkClick r:id="rId20"/>
              </a:rPr>
              <a:t>http://commons.wikimedia.org/wiki/File:Pr%C5%AF%C5%99ez_Zem%C3%AD.png</a:t>
            </a:r>
            <a:endParaRPr lang="cs-CZ" sz="2800" dirty="0" smtClean="0"/>
          </a:p>
          <a:p>
            <a:r>
              <a:rPr lang="cs-CZ" sz="2800" dirty="0" smtClean="0"/>
              <a:t>obrázky staženy </a:t>
            </a:r>
            <a:r>
              <a:rPr lang="cs-CZ" sz="2800" dirty="0" smtClean="0"/>
              <a:t>15.12.2012</a:t>
            </a:r>
          </a:p>
          <a:p>
            <a:r>
              <a:rPr lang="cs-CZ" sz="2800" dirty="0" smtClean="0"/>
              <a:t>Autorem materiálu a všech jeho částí, není-li uvedeno jinak, je Mgr. </a:t>
            </a:r>
            <a:r>
              <a:rPr lang="cs-CZ" sz="2800" smtClean="0"/>
              <a:t>Kateřina </a:t>
            </a:r>
            <a:r>
              <a:rPr lang="cs-CZ" sz="2800" smtClean="0"/>
              <a:t>Zikmundová.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</TotalTime>
  <Words>261</Words>
  <Application>Microsoft Office PowerPoint</Application>
  <PresentationFormat>Předvádění na obrazovce (4:3)</PresentationFormat>
  <Paragraphs>135</Paragraphs>
  <Slides>21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Snímek 2</vt:lpstr>
      <vt:lpstr>Sluneční soustava</vt:lpstr>
      <vt:lpstr>Sluneční soustava</vt:lpstr>
      <vt:lpstr>Slunce</vt:lpstr>
      <vt:lpstr>Zatmění slunce</vt:lpstr>
      <vt:lpstr>Planety</vt:lpstr>
      <vt:lpstr>Merkur</vt:lpstr>
      <vt:lpstr>Venuše</vt:lpstr>
      <vt:lpstr>Země</vt:lpstr>
      <vt:lpstr>Mars</vt:lpstr>
      <vt:lpstr>Jupiter</vt:lpstr>
      <vt:lpstr>Saturn</vt:lpstr>
      <vt:lpstr>Uran</vt:lpstr>
      <vt:lpstr>Neptun</vt:lpstr>
      <vt:lpstr>Země</vt:lpstr>
      <vt:lpstr>Planetky a trpasličí planety</vt:lpstr>
      <vt:lpstr>Komety</vt:lpstr>
      <vt:lpstr>Meteorická tělesa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Kateřina</dc:creator>
  <cp:lastModifiedBy>Kateřina</cp:lastModifiedBy>
  <cp:revision>37</cp:revision>
  <dcterms:created xsi:type="dcterms:W3CDTF">2013-03-13T09:29:52Z</dcterms:created>
  <dcterms:modified xsi:type="dcterms:W3CDTF">2013-06-03T20:05:49Z</dcterms:modified>
</cp:coreProperties>
</file>