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7" r:id="rId5"/>
    <p:sldId id="259" r:id="rId6"/>
    <p:sldId id="260" r:id="rId7"/>
    <p:sldId id="268" r:id="rId8"/>
    <p:sldId id="270" r:id="rId9"/>
    <p:sldId id="272" r:id="rId10"/>
    <p:sldId id="271" r:id="rId11"/>
    <p:sldId id="264" r:id="rId12"/>
    <p:sldId id="273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7E4BD"/>
    <a:srgbClr val="CC66FF"/>
    <a:srgbClr val="FF9933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232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42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562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869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494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936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892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380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4133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233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889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F98A1-B9D9-4581-88DE-2D8FB332BF2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131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erounka_vyhled_Tetin_4326.JPG" TargetMode="External"/><Relationship Id="rId7" Type="http://schemas.openxmlformats.org/officeDocument/2006/relationships/hyperlink" Target="http://cs.wikipedia.org/wiki/Soubor:Z%C3%A1mek_M%C4%9Bln%C3%ADk.jpg" TargetMode="External"/><Relationship Id="rId2" Type="http://schemas.openxmlformats.org/officeDocument/2006/relationships/hyperlink" Target="http://www.velkomesta24.cz/wallpapers-praha-17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kodaps.wz.cz/firma/objekty/skoda_MladaBoleslav.jpg" TargetMode="External"/><Relationship Id="rId5" Type="http://schemas.openxmlformats.org/officeDocument/2006/relationships/hyperlink" Target="http://cs.wikipedia.org/wiki/Soubor:Hrad_Karl%C5%A1tejn.jpg" TargetMode="External"/><Relationship Id="rId4" Type="http://schemas.openxmlformats.org/officeDocument/2006/relationships/hyperlink" Target="http://cs.wikipedia.org/wiki/Soubor:Pisecke_hory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8431" y="1124744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tabl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9652" y="2559743"/>
            <a:ext cx="6264696" cy="1738514"/>
          </a:xfrm>
          <a:prstGeom prst="rect">
            <a:avLst/>
          </a:prstGeom>
        </p:spPr>
      </p:pic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4437112"/>
            <a:ext cx="7016824" cy="1368152"/>
          </a:xfrm>
        </p:spPr>
        <p:txBody>
          <a:bodyPr>
            <a:normAutofit/>
          </a:bodyPr>
          <a:lstStyle/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  <a:latin typeface="+mj-lt"/>
              </a:rPr>
              <a:t>Název DUM:  </a:t>
            </a:r>
            <a:r>
              <a:rPr lang="cs-CZ" sz="1800" dirty="0" smtClean="0">
                <a:solidFill>
                  <a:prstClr val="black"/>
                </a:solidFill>
                <a:latin typeface="+mj-lt"/>
              </a:rPr>
              <a:t>VY_32_INOVACE_X_3_07_Středočeský_kraj</a:t>
            </a:r>
            <a:endParaRPr lang="cs-CZ" sz="1800" b="1" dirty="0">
              <a:solidFill>
                <a:prstClr val="black"/>
              </a:solidFill>
              <a:latin typeface="+mj-lt"/>
            </a:endParaRPr>
          </a:p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  <a:latin typeface="+mj-lt"/>
              </a:rPr>
              <a:t>Šablona číslo:    </a:t>
            </a:r>
            <a:r>
              <a:rPr lang="cs-CZ" sz="1800" dirty="0">
                <a:solidFill>
                  <a:prstClr val="black"/>
                </a:solidFill>
                <a:latin typeface="+mj-lt"/>
              </a:rPr>
              <a:t>X </a:t>
            </a:r>
            <a:r>
              <a:rPr lang="cs-CZ" sz="1800" b="1" dirty="0">
                <a:solidFill>
                  <a:prstClr val="black"/>
                </a:solidFill>
                <a:latin typeface="+mj-lt"/>
              </a:rPr>
              <a:t>         Sada číslo:     </a:t>
            </a:r>
            <a:r>
              <a:rPr lang="cs-CZ" sz="1800" dirty="0">
                <a:solidFill>
                  <a:prstClr val="black"/>
                </a:solidFill>
                <a:latin typeface="+mj-lt"/>
              </a:rPr>
              <a:t>3 </a:t>
            </a:r>
            <a:r>
              <a:rPr lang="cs-CZ" sz="1800" b="1" dirty="0">
                <a:solidFill>
                  <a:prstClr val="black"/>
                </a:solidFill>
                <a:latin typeface="+mj-lt"/>
              </a:rPr>
              <a:t>          Pořadové číslo DUM: </a:t>
            </a:r>
            <a:r>
              <a:rPr lang="cs-CZ" sz="1800" b="1" dirty="0" smtClean="0">
                <a:solidFill>
                  <a:prstClr val="black"/>
                </a:solidFill>
                <a:latin typeface="+mj-lt"/>
              </a:rPr>
              <a:t>07</a:t>
            </a:r>
            <a:endParaRPr lang="cs-CZ" sz="1800" dirty="0">
              <a:solidFill>
                <a:prstClr val="black"/>
              </a:solidFill>
              <a:latin typeface="+mj-lt"/>
            </a:endParaRPr>
          </a:p>
          <a:p>
            <a:pPr lvl="0" algn="l">
              <a:spcBef>
                <a:spcPts val="0"/>
              </a:spcBef>
            </a:pPr>
            <a:endParaRPr lang="cs-CZ" sz="1800" b="1" dirty="0">
              <a:solidFill>
                <a:prstClr val="black"/>
              </a:solidFill>
              <a:latin typeface="+mj-lt"/>
            </a:endParaRPr>
          </a:p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  <a:latin typeface="+mj-lt"/>
              </a:rPr>
              <a:t>Autor: </a:t>
            </a:r>
            <a:r>
              <a:rPr lang="cs-CZ" sz="1800" dirty="0">
                <a:solidFill>
                  <a:prstClr val="black"/>
                </a:solidFill>
                <a:latin typeface="+mj-lt"/>
              </a:rPr>
              <a:t>Mgr. Radomíra Fišerová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276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se seznamují s učivem o Středočeském kraji.	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Očekávaný výstup</a:t>
            </a:r>
            <a:r>
              <a:rPr lang="cs-CZ" sz="2800" b="1" dirty="0" smtClean="0"/>
              <a:t>: </a:t>
            </a:r>
            <a:r>
              <a:rPr lang="cs-CZ" dirty="0" smtClean="0"/>
              <a:t>Žák zná přírodní a hospodářské podmínky Středočeského kraje.</a:t>
            </a:r>
          </a:p>
          <a:p>
            <a:endParaRPr lang="cs-CZ" sz="28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9. třída, 14-15 let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Středočeský kraj, města, povrch, vodstvo, podnebí, půdy, obyvatelstvo, hospodářství</a:t>
            </a:r>
          </a:p>
          <a:p>
            <a:endParaRPr lang="cs-CZ" dirty="0" smtClean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mapa ČR, psací potřeby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  30 min</a:t>
            </a:r>
          </a:p>
          <a:p>
            <a:endParaRPr lang="cs-CZ" dirty="0" smtClean="0"/>
          </a:p>
          <a:p>
            <a:r>
              <a:rPr lang="cs-CZ" b="1" dirty="0" smtClean="0"/>
              <a:t>Metodické zhodnocení a popis práce s digitálním učebním materiálem:</a:t>
            </a:r>
            <a:r>
              <a:rPr lang="cs-CZ" dirty="0" smtClean="0"/>
              <a:t>  Žáci se seznamují s učivem o Středočeském kraji. Podle pokynů vyhledají základní informace v mapě, ověří jejich správnost a provedou zápis. Nakonec si prověří získané znalosti doplněním odpovědí do posledního úkolu.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7062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Středočeský kraj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5488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KRAJSKÉ MĚSTO 	Praha (1 246tis. </a:t>
            </a:r>
            <a:r>
              <a:rPr lang="cs-CZ" sz="2200" dirty="0"/>
              <a:t>o</a:t>
            </a:r>
            <a:r>
              <a:rPr lang="cs-CZ" sz="2200" dirty="0" smtClean="0"/>
              <a:t>byvatel)</a:t>
            </a: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360" b="16243"/>
          <a:stretch/>
        </p:blipFill>
        <p:spPr>
          <a:xfrm>
            <a:off x="539552" y="1908448"/>
            <a:ext cx="7056784" cy="4610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313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VODSTVO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Vltava 	- Berounka, Sázava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přehrady : Slapy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	</a:t>
            </a: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772816"/>
            <a:ext cx="5904656" cy="4428492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475656" y="6211669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Berounka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8170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POVRCH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Česká tabule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Středočeská pahorkatina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</a:t>
            </a:r>
            <a:r>
              <a:rPr lang="cs-CZ" sz="2200" dirty="0" err="1" smtClean="0"/>
              <a:t>Poberounská</a:t>
            </a:r>
            <a:r>
              <a:rPr lang="cs-CZ" sz="2200" dirty="0" smtClean="0"/>
              <a:t> soustava (Brdy)</a:t>
            </a:r>
            <a:r>
              <a:rPr lang="cs-CZ" sz="2200" dirty="0"/>
              <a:t>	</a:t>
            </a: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276872"/>
            <a:ext cx="5256584" cy="3942438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481483" y="6227547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Středočeská pahorkatina, </a:t>
            </a:r>
            <a:r>
              <a:rPr lang="cs-CZ" sz="1400" dirty="0" err="1" smtClean="0"/>
              <a:t>Drkolná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56514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PODNEBÍ	</a:t>
            </a:r>
          </a:p>
          <a:p>
            <a:pPr marL="0" indent="0">
              <a:buNone/>
            </a:pPr>
            <a:r>
              <a:rPr lang="cs-CZ" sz="2200" dirty="0" smtClean="0"/>
              <a:t>	-mírné, příznivé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PŮDY		</a:t>
            </a:r>
          </a:p>
          <a:p>
            <a:pPr marL="0" indent="0">
              <a:buNone/>
            </a:pPr>
            <a:r>
              <a:rPr lang="cs-CZ" sz="2200" dirty="0" smtClean="0"/>
              <a:t>	- Polabí - černozemě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OBYVATELSTVO	</a:t>
            </a:r>
          </a:p>
          <a:p>
            <a:pPr marL="0" indent="0">
              <a:buNone/>
            </a:pPr>
            <a:r>
              <a:rPr lang="cs-CZ" sz="2200" dirty="0" smtClean="0"/>
              <a:t>	- nejhustší osídlení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malý přirozený přírůstek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stěhování do Prahy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5453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/>
              <a:t>ZEMĚDĚLSTVÍ	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Polabí – pšenice, ječmen, cukrová řepa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jih – pícniny, řepka, brambory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ovoce, zelenina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chov skotu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PRŮMYSL	</a:t>
            </a:r>
          </a:p>
          <a:p>
            <a:pPr marL="0" indent="0">
              <a:buNone/>
            </a:pPr>
            <a:r>
              <a:rPr lang="cs-CZ" sz="2400" dirty="0" smtClean="0"/>
              <a:t>	- strojírenský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chemický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potravinářský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TĚŽBA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vápenec (Český kras)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/>
              <a:t>	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82899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200" dirty="0" smtClean="0"/>
              <a:t>MĚSTA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Mladá Boleslav  </a:t>
            </a:r>
            <a:r>
              <a:rPr lang="cs-CZ" sz="2200" dirty="0" smtClean="0">
                <a:latin typeface="Calibri Light" pitchFamily="34" charset="0"/>
              </a:rPr>
              <a:t>– ŠKODA auto</a:t>
            </a:r>
          </a:p>
          <a:p>
            <a:pPr marL="0" indent="0">
              <a:buNone/>
            </a:pPr>
            <a:r>
              <a:rPr lang="cs-CZ" sz="2200" dirty="0" smtClean="0"/>
              <a:t>Kolín – </a:t>
            </a:r>
            <a:r>
              <a:rPr lang="cs-CZ" sz="2200" dirty="0" smtClean="0">
                <a:latin typeface="Calibri Light" pitchFamily="34" charset="0"/>
              </a:rPr>
              <a:t>TPCA</a:t>
            </a:r>
          </a:p>
          <a:p>
            <a:pPr marL="0" indent="0">
              <a:buNone/>
            </a:pPr>
            <a:r>
              <a:rPr lang="cs-CZ" sz="2200" dirty="0" smtClean="0"/>
              <a:t>Kladno – </a:t>
            </a:r>
            <a:r>
              <a:rPr lang="cs-CZ" sz="2200" dirty="0" smtClean="0">
                <a:latin typeface="Calibri Light" pitchFamily="34" charset="0"/>
              </a:rPr>
              <a:t>hutnický, strojírenský průmysl</a:t>
            </a:r>
          </a:p>
          <a:p>
            <a:pPr marL="0" indent="0">
              <a:buNone/>
            </a:pPr>
            <a:r>
              <a:rPr lang="cs-CZ" sz="2200" dirty="0" smtClean="0"/>
              <a:t>Kralupy nad Vltavou </a:t>
            </a:r>
            <a:r>
              <a:rPr lang="cs-CZ" sz="2200" dirty="0" smtClean="0">
                <a:latin typeface="Calibri Light" pitchFamily="34" charset="0"/>
              </a:rPr>
              <a:t>– umělý kaučuk</a:t>
            </a:r>
          </a:p>
          <a:p>
            <a:pPr marL="0" indent="0">
              <a:buNone/>
            </a:pPr>
            <a:r>
              <a:rPr lang="cs-CZ" sz="2200" dirty="0" smtClean="0"/>
              <a:t>Neratovice – </a:t>
            </a:r>
            <a:r>
              <a:rPr lang="cs-CZ" sz="2200" dirty="0" smtClean="0">
                <a:latin typeface="Calibri Light" pitchFamily="34" charset="0"/>
              </a:rPr>
              <a:t>chemický průmysl</a:t>
            </a:r>
          </a:p>
          <a:p>
            <a:pPr marL="0" indent="0">
              <a:buNone/>
            </a:pPr>
            <a:r>
              <a:rPr lang="cs-CZ" sz="2200" dirty="0" smtClean="0"/>
              <a:t>Příbram, Beroun, Benešov </a:t>
            </a:r>
            <a:r>
              <a:rPr lang="cs-CZ" sz="2200" dirty="0" smtClean="0">
                <a:latin typeface="Calibri Light" pitchFamily="34" charset="0"/>
              </a:rPr>
              <a:t>– potravinářský průmysl</a:t>
            </a:r>
          </a:p>
          <a:p>
            <a:pPr marL="0" indent="0">
              <a:buNone/>
            </a:pPr>
            <a:r>
              <a:rPr lang="cs-CZ" sz="2200" dirty="0" smtClean="0">
                <a:latin typeface="+mj-lt"/>
              </a:rPr>
              <a:t>Králův Dvůr </a:t>
            </a:r>
            <a:r>
              <a:rPr lang="cs-CZ" sz="2200" dirty="0" smtClean="0">
                <a:latin typeface="Calibri Light" pitchFamily="34" charset="0"/>
              </a:rPr>
              <a:t>– cementárny</a:t>
            </a:r>
          </a:p>
          <a:p>
            <a:pPr marL="0" indent="0">
              <a:buNone/>
            </a:pPr>
            <a:r>
              <a:rPr lang="cs-CZ" sz="2200" dirty="0" smtClean="0"/>
              <a:t>Mělník</a:t>
            </a:r>
            <a:r>
              <a:rPr lang="cs-CZ" sz="2200" dirty="0" smtClean="0">
                <a:latin typeface="Calibri Light" pitchFamily="34" charset="0"/>
              </a:rPr>
              <a:t> – tepelná elektrárna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05144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471" y="1340769"/>
            <a:ext cx="4759443" cy="356958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29" r="10860"/>
          <a:stretch/>
        </p:blipFill>
        <p:spPr>
          <a:xfrm>
            <a:off x="4616121" y="1340767"/>
            <a:ext cx="4527879" cy="3569583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78" y="4910350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z</a:t>
            </a:r>
            <a:r>
              <a:rPr lang="cs-CZ" sz="1400" dirty="0" smtClean="0"/>
              <a:t>ávod ŠKODA, Mladá Boleslav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4699248" y="4894961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Mělník, zámek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44665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CESTOVNÍ RUCH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r>
              <a:rPr lang="cs-CZ" sz="2200" dirty="0"/>
              <a:t>p</a:t>
            </a:r>
            <a:r>
              <a:rPr lang="cs-CZ" sz="2200" dirty="0" smtClean="0"/>
              <a:t>amátky – Karlštejn, Konopiště</a:t>
            </a:r>
          </a:p>
          <a:p>
            <a:pPr marL="0" indent="0">
              <a:buNone/>
            </a:pPr>
            <a:r>
              <a:rPr lang="cs-CZ" sz="2200" dirty="0" smtClean="0"/>
              <a:t>Český kras – Koněpruské jeskyně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153848"/>
            <a:ext cx="5904656" cy="4125878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39552" y="6279726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Karlštejn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99417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45884"/>
            <a:ext cx="8229600" cy="2207452"/>
          </a:xfrm>
        </p:spPr>
        <p:txBody>
          <a:bodyPr>
            <a:normAutofit fontScale="25000" lnSpcReduction="20000"/>
          </a:bodyPr>
          <a:lstStyle/>
          <a:p>
            <a:pPr marL="457200" indent="-457200">
              <a:buAutoNum type="arabicPeriod"/>
            </a:pPr>
            <a:r>
              <a:rPr lang="cs-CZ" sz="8000" dirty="0" smtClean="0"/>
              <a:t>pravý </a:t>
            </a:r>
            <a:r>
              <a:rPr lang="cs-CZ" sz="8000" dirty="0" smtClean="0"/>
              <a:t>přítok Vltavy</a:t>
            </a:r>
          </a:p>
          <a:p>
            <a:pPr marL="457200" indent="-457200">
              <a:buAutoNum type="arabicPeriod"/>
            </a:pPr>
            <a:r>
              <a:rPr lang="cs-CZ" sz="8000" dirty="0"/>
              <a:t>p</a:t>
            </a:r>
            <a:r>
              <a:rPr lang="cs-CZ" sz="8000" dirty="0" smtClean="0"/>
              <a:t>řehrada na Vltavě</a:t>
            </a:r>
          </a:p>
          <a:p>
            <a:pPr marL="457200" indent="-457200">
              <a:buAutoNum type="arabicPeriod"/>
            </a:pPr>
            <a:r>
              <a:rPr lang="cs-CZ" sz="8000" dirty="0"/>
              <a:t>n</a:t>
            </a:r>
            <a:r>
              <a:rPr lang="cs-CZ" sz="8000" dirty="0" smtClean="0"/>
              <a:t>ížina</a:t>
            </a:r>
          </a:p>
          <a:p>
            <a:pPr marL="457200" indent="-457200">
              <a:buAutoNum type="arabicPeriod"/>
            </a:pPr>
            <a:r>
              <a:rPr lang="cs-CZ" sz="8000" dirty="0"/>
              <a:t>a</a:t>
            </a:r>
            <a:r>
              <a:rPr lang="cs-CZ" sz="8000" dirty="0" smtClean="0"/>
              <a:t>utomobilka TPCA</a:t>
            </a:r>
          </a:p>
          <a:p>
            <a:pPr marL="457200" indent="-457200">
              <a:buAutoNum type="arabicPeriod"/>
            </a:pPr>
            <a:r>
              <a:rPr lang="cs-CZ" sz="8000" dirty="0"/>
              <a:t>h</a:t>
            </a:r>
            <a:r>
              <a:rPr lang="cs-CZ" sz="8000" dirty="0" smtClean="0"/>
              <a:t>rad nedaleko Prahy</a:t>
            </a:r>
          </a:p>
          <a:p>
            <a:pPr marL="457200" indent="-457200">
              <a:buAutoNum type="arabicPeriod"/>
            </a:pPr>
            <a:r>
              <a:rPr lang="cs-CZ" sz="8000" dirty="0"/>
              <a:t>s</a:t>
            </a:r>
            <a:r>
              <a:rPr lang="cs-CZ" sz="8000" dirty="0" smtClean="0"/>
              <a:t>outok Vltavy a Labe – město</a:t>
            </a:r>
          </a:p>
          <a:p>
            <a:pPr marL="457200" indent="-457200">
              <a:buAutoNum type="arabicPeriod"/>
            </a:pPr>
            <a:r>
              <a:rPr lang="cs-CZ" sz="8000" dirty="0"/>
              <a:t>m</a:t>
            </a:r>
            <a:r>
              <a:rPr lang="cs-CZ" sz="8000" dirty="0" smtClean="0"/>
              <a:t>ěsto s hutnickým průmyslem</a:t>
            </a:r>
          </a:p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1257300" lvl="3" indent="0">
              <a:buNone/>
            </a:pPr>
            <a:endParaRPr lang="cs-CZ" sz="1000" dirty="0" smtClean="0"/>
          </a:p>
          <a:p>
            <a:pPr marL="457200" indent="-457200">
              <a:buAutoNum type="arabicPeriod"/>
            </a:pPr>
            <a:endParaRPr lang="cs-CZ" sz="22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50" t="2511" r="6551" b="62338"/>
          <a:stretch/>
        </p:blipFill>
        <p:spPr>
          <a:xfrm>
            <a:off x="587656" y="1023746"/>
            <a:ext cx="4980384" cy="3162727"/>
          </a:xfrm>
          <a:prstGeom prst="rect">
            <a:avLst/>
          </a:prstGeom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599728" y="556797"/>
            <a:ext cx="8229600" cy="1216020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600" dirty="0" smtClean="0"/>
              <a:t>OPAKOVÁNÍ</a:t>
            </a:r>
          </a:p>
          <a:p>
            <a:pPr marL="0" indent="0">
              <a:buFont typeface="Arial" pitchFamily="34" charset="0"/>
              <a:buNone/>
            </a:pPr>
            <a:endParaRPr lang="cs-CZ" sz="2400" dirty="0" smtClean="0"/>
          </a:p>
          <a:p>
            <a:pPr marL="457200" indent="-457200">
              <a:buFont typeface="Arial" pitchFamily="34" charset="0"/>
              <a:buAutoNum type="arabicPeriod"/>
            </a:pPr>
            <a:endParaRPr lang="cs-CZ" sz="2400" dirty="0" smtClean="0"/>
          </a:p>
          <a:p>
            <a:pPr marL="0" indent="0">
              <a:buFont typeface="Arial" pitchFamily="34" charset="0"/>
              <a:buNone/>
            </a:pPr>
            <a:endParaRPr lang="cs-CZ" sz="2400" dirty="0" smtClean="0"/>
          </a:p>
          <a:p>
            <a:pPr marL="0" indent="0">
              <a:buFont typeface="Arial" pitchFamily="34" charset="0"/>
              <a:buNone/>
            </a:pPr>
            <a:endParaRPr lang="cs-CZ" sz="2400" dirty="0" smtClean="0"/>
          </a:p>
          <a:p>
            <a:pPr marL="1257300" lvl="3" indent="0">
              <a:buFont typeface="Arial" pitchFamily="34" charset="0"/>
              <a:buNone/>
            </a:pPr>
            <a:endParaRPr lang="cs-CZ" sz="1000" dirty="0" smtClean="0"/>
          </a:p>
          <a:p>
            <a:pPr marL="457200" indent="-457200">
              <a:buFont typeface="Arial" pitchFamily="34" charset="0"/>
              <a:buAutoNum type="arabicPeriod"/>
            </a:pPr>
            <a:endParaRPr lang="cs-CZ" sz="2200" dirty="0" smtClean="0"/>
          </a:p>
          <a:p>
            <a:pPr marL="0" indent="0">
              <a:buFont typeface="Arial" pitchFamily="34" charset="0"/>
              <a:buNone/>
            </a:pPr>
            <a:endParaRPr lang="cs-CZ" sz="2400" dirty="0" smtClean="0"/>
          </a:p>
          <a:p>
            <a:pPr marL="0" indent="0">
              <a:buFont typeface="Arial" pitchFamily="34" charset="0"/>
              <a:buNone/>
            </a:pPr>
            <a:endParaRPr lang="cs-CZ" sz="2400" dirty="0" smtClean="0"/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	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52608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E4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45884"/>
            <a:ext cx="8229600" cy="2207452"/>
          </a:xfrm>
        </p:spPr>
        <p:txBody>
          <a:bodyPr>
            <a:normAutofit fontScale="25000" lnSpcReduction="20000"/>
          </a:bodyPr>
          <a:lstStyle/>
          <a:p>
            <a:pPr marL="457200" indent="-457200">
              <a:buAutoNum type="arabicPeriod"/>
            </a:pPr>
            <a:r>
              <a:rPr lang="cs-CZ" sz="8000" dirty="0" smtClean="0"/>
              <a:t>pravý </a:t>
            </a:r>
            <a:r>
              <a:rPr lang="cs-CZ" sz="8000" dirty="0" smtClean="0"/>
              <a:t>přítok Vltavy</a:t>
            </a:r>
          </a:p>
          <a:p>
            <a:pPr marL="457200" indent="-457200">
              <a:buAutoNum type="arabicPeriod"/>
            </a:pPr>
            <a:r>
              <a:rPr lang="cs-CZ" sz="8000" dirty="0"/>
              <a:t>p</a:t>
            </a:r>
            <a:r>
              <a:rPr lang="cs-CZ" sz="8000" dirty="0" smtClean="0"/>
              <a:t>řehrada na Vltavě</a:t>
            </a:r>
          </a:p>
          <a:p>
            <a:pPr marL="457200" indent="-457200">
              <a:buAutoNum type="arabicPeriod"/>
            </a:pPr>
            <a:r>
              <a:rPr lang="cs-CZ" sz="8000" dirty="0"/>
              <a:t>n</a:t>
            </a:r>
            <a:r>
              <a:rPr lang="cs-CZ" sz="8000" dirty="0" smtClean="0"/>
              <a:t>ížina</a:t>
            </a:r>
          </a:p>
          <a:p>
            <a:pPr marL="457200" indent="-457200">
              <a:buAutoNum type="arabicPeriod"/>
            </a:pPr>
            <a:r>
              <a:rPr lang="cs-CZ" sz="8000" dirty="0"/>
              <a:t>a</a:t>
            </a:r>
            <a:r>
              <a:rPr lang="cs-CZ" sz="8000" dirty="0" smtClean="0"/>
              <a:t>utomobilka TPCA</a:t>
            </a:r>
          </a:p>
          <a:p>
            <a:pPr marL="457200" indent="-457200">
              <a:buAutoNum type="arabicPeriod"/>
            </a:pPr>
            <a:r>
              <a:rPr lang="cs-CZ" sz="8000" dirty="0"/>
              <a:t>h</a:t>
            </a:r>
            <a:r>
              <a:rPr lang="cs-CZ" sz="8000" dirty="0" smtClean="0"/>
              <a:t>rad nedaleko Prahy</a:t>
            </a:r>
          </a:p>
          <a:p>
            <a:pPr marL="457200" indent="-457200">
              <a:buAutoNum type="arabicPeriod"/>
            </a:pPr>
            <a:r>
              <a:rPr lang="cs-CZ" sz="8000" dirty="0"/>
              <a:t>s</a:t>
            </a:r>
            <a:r>
              <a:rPr lang="cs-CZ" sz="8000" dirty="0" smtClean="0"/>
              <a:t>outok Vltavy a Labe – město</a:t>
            </a:r>
          </a:p>
          <a:p>
            <a:pPr marL="457200" indent="-457200">
              <a:buAutoNum type="arabicPeriod"/>
            </a:pPr>
            <a:r>
              <a:rPr lang="cs-CZ" sz="8000" dirty="0"/>
              <a:t>m</a:t>
            </a:r>
            <a:r>
              <a:rPr lang="cs-CZ" sz="8000" dirty="0" smtClean="0"/>
              <a:t>ěsto s hutnickým průmyslem</a:t>
            </a:r>
          </a:p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1257300" lvl="3" indent="0">
              <a:buNone/>
            </a:pPr>
            <a:endParaRPr lang="cs-CZ" sz="1000" dirty="0" smtClean="0"/>
          </a:p>
          <a:p>
            <a:pPr marL="457200" indent="-457200">
              <a:buAutoNum type="arabicPeriod"/>
            </a:pPr>
            <a:endParaRPr lang="cs-CZ" sz="22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99728" y="556797"/>
            <a:ext cx="8229600" cy="1216020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600" dirty="0" smtClean="0"/>
              <a:t>OPAKOVÁNÍ</a:t>
            </a:r>
          </a:p>
          <a:p>
            <a:pPr marL="0" indent="0">
              <a:buFont typeface="Arial" pitchFamily="34" charset="0"/>
              <a:buNone/>
            </a:pPr>
            <a:endParaRPr lang="cs-CZ" sz="2400" dirty="0" smtClean="0"/>
          </a:p>
          <a:p>
            <a:pPr marL="457200" indent="-457200">
              <a:buFont typeface="Arial" pitchFamily="34" charset="0"/>
              <a:buAutoNum type="arabicPeriod"/>
            </a:pPr>
            <a:endParaRPr lang="cs-CZ" sz="2400" dirty="0" smtClean="0"/>
          </a:p>
          <a:p>
            <a:pPr marL="0" indent="0">
              <a:buFont typeface="Arial" pitchFamily="34" charset="0"/>
              <a:buNone/>
            </a:pPr>
            <a:endParaRPr lang="cs-CZ" sz="2400" dirty="0" smtClean="0"/>
          </a:p>
          <a:p>
            <a:pPr marL="0" indent="0">
              <a:buFont typeface="Arial" pitchFamily="34" charset="0"/>
              <a:buNone/>
            </a:pPr>
            <a:endParaRPr lang="cs-CZ" sz="2400" dirty="0" smtClean="0"/>
          </a:p>
          <a:p>
            <a:pPr marL="1257300" lvl="3" indent="0">
              <a:buFont typeface="Arial" pitchFamily="34" charset="0"/>
              <a:buNone/>
            </a:pPr>
            <a:endParaRPr lang="cs-CZ" sz="1000" dirty="0" smtClean="0"/>
          </a:p>
          <a:p>
            <a:pPr marL="457200" indent="-457200">
              <a:buFont typeface="Arial" pitchFamily="34" charset="0"/>
              <a:buAutoNum type="arabicPeriod"/>
            </a:pPr>
            <a:endParaRPr lang="cs-CZ" sz="2200" dirty="0" smtClean="0"/>
          </a:p>
          <a:p>
            <a:pPr marL="0" indent="0">
              <a:buFont typeface="Arial" pitchFamily="34" charset="0"/>
              <a:buNone/>
            </a:pPr>
            <a:endParaRPr lang="cs-CZ" sz="2400" dirty="0" smtClean="0"/>
          </a:p>
          <a:p>
            <a:pPr marL="0" indent="0">
              <a:buFont typeface="Arial" pitchFamily="34" charset="0"/>
              <a:buNone/>
            </a:pPr>
            <a:endParaRPr lang="cs-CZ" sz="2400" dirty="0" smtClean="0"/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		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95" t="2829" r="8772" b="63272"/>
          <a:stretch/>
        </p:blipFill>
        <p:spPr>
          <a:xfrm>
            <a:off x="599728" y="1015896"/>
            <a:ext cx="4901857" cy="3124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54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ZDROJE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www.velkomesta24.cz/wallpapers-praha-170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cs.wikipedia.org/wiki/Soubor:Berounka_vyhled_Tetin_4326.JPG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cs.wikipedia.org/wiki/Soubor:Pisecke_hory2.jpg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cs.wikipedia.org/wiki/Soubor:Hrad_Karl%C5%A1tejn.jpg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skodaps.wz.cz/firma/objekty/skoda_MladaBoleslav.jpg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7"/>
              </a:rPr>
              <a:t>http://cs.wikipedia.org/wiki/Soubor:Z%C3%A1mek_M%C4%9Bln%C3%ADk.jpg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4017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512</TotalTime>
  <Words>174</Words>
  <Application>Microsoft Office PowerPoint</Application>
  <PresentationFormat>Předvádění na obrazovce (4:3)</PresentationFormat>
  <Paragraphs>144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Středočeský kraj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Radomíra Fišerová</dc:creator>
  <cp:lastModifiedBy>Radomíra Fišerová</cp:lastModifiedBy>
  <cp:revision>42</cp:revision>
  <dcterms:created xsi:type="dcterms:W3CDTF">2013-06-19T12:52:09Z</dcterms:created>
  <dcterms:modified xsi:type="dcterms:W3CDTF">2013-06-24T15:59:47Z</dcterms:modified>
</cp:coreProperties>
</file>