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0"/>
  </p:notesMasterIdLst>
  <p:sldIdLst>
    <p:sldId id="257" r:id="rId2"/>
    <p:sldId id="258" r:id="rId3"/>
    <p:sldId id="256" r:id="rId4"/>
    <p:sldId id="259" r:id="rId5"/>
    <p:sldId id="260" r:id="rId6"/>
    <p:sldId id="261" r:id="rId7"/>
    <p:sldId id="286" r:id="rId8"/>
    <p:sldId id="296" r:id="rId9"/>
    <p:sldId id="304" r:id="rId10"/>
    <p:sldId id="275" r:id="rId11"/>
    <p:sldId id="297" r:id="rId12"/>
    <p:sldId id="298" r:id="rId13"/>
    <p:sldId id="299" r:id="rId14"/>
    <p:sldId id="300" r:id="rId15"/>
    <p:sldId id="301" r:id="rId16"/>
    <p:sldId id="263" r:id="rId17"/>
    <p:sldId id="302" r:id="rId18"/>
    <p:sldId id="303" r:id="rId19"/>
    <p:sldId id="295" r:id="rId20"/>
    <p:sldId id="306" r:id="rId21"/>
    <p:sldId id="307" r:id="rId22"/>
    <p:sldId id="308" r:id="rId23"/>
    <p:sldId id="309" r:id="rId24"/>
    <p:sldId id="310" r:id="rId25"/>
    <p:sldId id="315" r:id="rId26"/>
    <p:sldId id="314" r:id="rId27"/>
    <p:sldId id="320" r:id="rId28"/>
    <p:sldId id="316" r:id="rId29"/>
    <p:sldId id="318" r:id="rId30"/>
    <p:sldId id="317" r:id="rId31"/>
    <p:sldId id="276" r:id="rId32"/>
    <p:sldId id="281" r:id="rId33"/>
    <p:sldId id="319" r:id="rId34"/>
    <p:sldId id="321" r:id="rId35"/>
    <p:sldId id="322" r:id="rId36"/>
    <p:sldId id="324" r:id="rId37"/>
    <p:sldId id="325" r:id="rId38"/>
    <p:sldId id="323" r:id="rId39"/>
    <p:sldId id="333" r:id="rId40"/>
    <p:sldId id="326" r:id="rId41"/>
    <p:sldId id="313" r:id="rId42"/>
    <p:sldId id="328" r:id="rId43"/>
    <p:sldId id="329" r:id="rId44"/>
    <p:sldId id="343" r:id="rId45"/>
    <p:sldId id="335" r:id="rId46"/>
    <p:sldId id="336" r:id="rId47"/>
    <p:sldId id="331" r:id="rId48"/>
    <p:sldId id="327" r:id="rId49"/>
    <p:sldId id="289" r:id="rId50"/>
    <p:sldId id="294" r:id="rId51"/>
    <p:sldId id="273" r:id="rId52"/>
    <p:sldId id="337" r:id="rId53"/>
    <p:sldId id="338" r:id="rId54"/>
    <p:sldId id="339" r:id="rId55"/>
    <p:sldId id="340" r:id="rId56"/>
    <p:sldId id="341" r:id="rId57"/>
    <p:sldId id="342" r:id="rId58"/>
    <p:sldId id="305" r:id="rId5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46" autoAdjust="0"/>
  </p:normalViewPr>
  <p:slideViewPr>
    <p:cSldViewPr>
      <p:cViewPr varScale="1">
        <p:scale>
          <a:sx n="68" d="100"/>
          <a:sy n="68" d="100"/>
        </p:scale>
        <p:origin x="-11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A7409B-520B-4DD5-B873-33D4B0C4E27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C8F8F-5AA6-4651-81D9-0F2F8A8FDA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9039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4C8F8F-5AA6-4651-81D9-0F2F8A8FDA77}" type="slidenum">
              <a:rPr lang="cs-CZ" smtClean="0"/>
              <a:pPr/>
              <a:t>44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en.wikipedia.org/wiki/File:Ranunculus_achen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hyperlink" Target="//upload.wikimedia.org/wikipedia/commons/a/a3/Ranunculus_acris_niittyleinikki.jp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//upload.wikimedia.org/wikipedia/commons/1/17/Helleborus_purpurascens3.jpg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hyperlink" Target="//upload.wikimedia.org/wikipedia/commons/a/a8/Ranunculus_aquatilis_(plants).jpg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6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7/Ranunculus_achenes.jpg/434px" TargetMode="External"/><Relationship Id="rId2" Type="http://schemas.openxmlformats.org/officeDocument/2006/relationships/hyperlink" Target="http://www.nahuby.sk/images/fotosutaz/2008/06/04/Nuphar-lutea/vladimir_nejeschleba_10999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8/Ranunculus_aquatilis_(plants).jpg/800px-Ranunculus_aquatilis_(plants).jpg" TargetMode="External"/><Relationship Id="rId5" Type="http://schemas.openxmlformats.org/officeDocument/2006/relationships/hyperlink" Target="http://upload.wikimedia.org/wikipedia/commons/thumb/1/17/Helleborus_purpurascens3.jpg/450px-Helleborus_purpurascens3.jpg" TargetMode="External"/><Relationship Id="rId4" Type="http://schemas.openxmlformats.org/officeDocument/2006/relationships/hyperlink" Target="http://upload.wikimedia.org/wikipedia/commons/thumb/a/a3/Ranunculus_acris_niittyleinikki.jpg/330px-Ranunculus_acris_niittyleinikk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7333389"/>
              </p:ext>
            </p:extLst>
          </p:nvPr>
        </p:nvGraphicFramePr>
        <p:xfrm>
          <a:off x="614363" y="2816225"/>
          <a:ext cx="8137525" cy="2966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1938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VY_32_INOVACE_01C_19_Dvouděložné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rostliny, vývojově původní čeledi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5843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Typické znaky dvouděložných rostlin, porovnání s jednoděložnými. </a:t>
            </a:r>
          </a:p>
          <a:p>
            <a:r>
              <a:rPr lang="cs-CZ" sz="2800" dirty="0" smtClean="0"/>
              <a:t>Čeledi </a:t>
            </a:r>
            <a:r>
              <a:rPr lang="cs-CZ" sz="2800" dirty="0" err="1" smtClean="0"/>
              <a:t>magnoliovité</a:t>
            </a:r>
            <a:r>
              <a:rPr lang="cs-CZ" sz="2800" dirty="0" smtClean="0"/>
              <a:t>, </a:t>
            </a:r>
            <a:r>
              <a:rPr lang="cs-CZ" sz="2800" dirty="0" err="1" smtClean="0"/>
              <a:t>leknínovité</a:t>
            </a:r>
            <a:r>
              <a:rPr lang="cs-CZ" sz="2800" dirty="0" smtClean="0"/>
              <a:t>, </a:t>
            </a:r>
            <a:r>
              <a:rPr lang="cs-CZ" sz="2800" dirty="0" err="1" smtClean="0"/>
              <a:t>pivoňkovité</a:t>
            </a:r>
            <a:r>
              <a:rPr lang="cs-CZ" sz="2800" dirty="0" smtClean="0"/>
              <a:t>, pryskyřníkovité. Vývojově původní znaky stavby květu a typ plodu. </a:t>
            </a:r>
          </a:p>
          <a:p>
            <a:r>
              <a:rPr lang="cs-CZ" sz="2800" dirty="0" smtClean="0"/>
              <a:t>Významné druhy.</a:t>
            </a:r>
          </a:p>
          <a:p>
            <a:r>
              <a:rPr lang="cs-CZ" sz="2800" dirty="0" smtClean="0"/>
              <a:t>Žáci doplňují odpovědi na kontrolní otázky na interaktivní tabuli s následnou kontrolou správných odpovědí.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  <p:extLst>
      <p:ext uri="{BB962C8B-B14F-4D97-AF65-F5344CB8AC3E}">
        <p14:creationId xmlns="" xmlns:p14="http://schemas.microsoft.com/office/powerpoint/2010/main" val="153739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Dvouděložné rostliny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Čeledi: </a:t>
            </a:r>
            <a:r>
              <a:rPr lang="cs-CZ" dirty="0" err="1" smtClean="0"/>
              <a:t>magnoliovité</a:t>
            </a:r>
            <a:r>
              <a:rPr lang="cs-CZ" dirty="0" smtClean="0"/>
              <a:t>, </a:t>
            </a:r>
            <a:r>
              <a:rPr lang="cs-CZ" dirty="0" err="1" smtClean="0"/>
              <a:t>leknínovité</a:t>
            </a:r>
            <a:r>
              <a:rPr lang="cs-CZ" dirty="0" smtClean="0"/>
              <a:t>, </a:t>
            </a:r>
            <a:r>
              <a:rPr lang="cs-CZ" dirty="0" err="1" smtClean="0"/>
              <a:t>pivoňkovité</a:t>
            </a:r>
            <a:r>
              <a:rPr lang="cs-CZ" dirty="0" smtClean="0"/>
              <a:t>, pryskyřníkovité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dvouděložných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Dřeviny, byliny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zárodek – dvě dělohy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hlavní kořen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uspořádané otevřené bočné cévní svazky s kambiem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listy – dlanitá nebo zpeřená žilnatina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pěti nebo </a:t>
            </a:r>
            <a:r>
              <a:rPr lang="cs-CZ" dirty="0" err="1" smtClean="0"/>
              <a:t>čtyřčetný</a:t>
            </a:r>
            <a:r>
              <a:rPr lang="cs-CZ" dirty="0" smtClean="0"/>
              <a:t> květ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většinou kalich a koruna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Čeleď: </a:t>
            </a:r>
            <a:r>
              <a:rPr lang="cs-CZ" b="1" dirty="0" err="1" smtClean="0"/>
              <a:t>Šácholanovité</a:t>
            </a:r>
            <a:r>
              <a:rPr lang="cs-CZ" b="1" dirty="0" smtClean="0"/>
              <a:t> </a:t>
            </a:r>
            <a:r>
              <a:rPr lang="cs-CZ" i="1" dirty="0" smtClean="0"/>
              <a:t>(</a:t>
            </a:r>
            <a:r>
              <a:rPr lang="cs-CZ" i="1" dirty="0" err="1" smtClean="0"/>
              <a:t>Magnoliaceae</a:t>
            </a:r>
            <a:r>
              <a:rPr lang="cs-CZ" i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z nejpůvodnějších čeledí</a:t>
            </a:r>
          </a:p>
          <a:p>
            <a:r>
              <a:rPr lang="cs-CZ" dirty="0" smtClean="0"/>
              <a:t>Dřeviny, Asie, Japonsko, u nás okrasné</a:t>
            </a:r>
          </a:p>
          <a:p>
            <a:r>
              <a:rPr lang="cs-CZ" dirty="0" smtClean="0"/>
              <a:t>Velké květy, kuželovité květní lůžko, květní části mnohočetné, vyrůstají na šroubovici</a:t>
            </a:r>
          </a:p>
          <a:p>
            <a:r>
              <a:rPr lang="cs-CZ" dirty="0" smtClean="0"/>
              <a:t>Více </a:t>
            </a:r>
            <a:r>
              <a:rPr lang="cs-CZ" dirty="0" err="1" smtClean="0"/>
              <a:t>jednoplodolistových</a:t>
            </a:r>
            <a:r>
              <a:rPr lang="cs-CZ" dirty="0" smtClean="0"/>
              <a:t> pestíků dozrávajících v dřevnaté měchýřky – souplodí (ŠÁCH)</a:t>
            </a:r>
          </a:p>
          <a:p>
            <a:r>
              <a:rPr lang="cs-CZ" dirty="0" smtClean="0"/>
              <a:t>Okvětí – větší počet lístků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			</a:t>
            </a:r>
            <a:r>
              <a:rPr lang="cs-CZ" sz="3200" dirty="0" err="1" smtClean="0">
                <a:solidFill>
                  <a:srgbClr val="C00000"/>
                </a:solidFill>
              </a:rPr>
              <a:t>Magnolia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soulangeana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I:\113_PANA\Přípravy 1.C\dum\fotky\P112094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9383" y="1988840"/>
            <a:ext cx="6034617" cy="4525963"/>
          </a:xfrm>
          <a:prstGeom prst="rect">
            <a:avLst/>
          </a:prstGeom>
          <a:noFill/>
        </p:spPr>
      </p:pic>
      <p:pic>
        <p:nvPicPr>
          <p:cNvPr id="6" name="Picture 2" descr="I:\113_PANA\Přípravy 1.C\dum\fotky\P1120942.JPG"/>
          <p:cNvPicPr>
            <a:picLocks noChangeAspect="1" noChangeArrowheads="1"/>
          </p:cNvPicPr>
          <p:nvPr/>
        </p:nvPicPr>
        <p:blipFill>
          <a:blip r:embed="rId3" cstate="print"/>
          <a:srcRect l="55074" t="34365" r="21385" b="24229"/>
          <a:stretch>
            <a:fillRect/>
          </a:stretch>
        </p:blipFill>
        <p:spPr bwMode="auto">
          <a:xfrm>
            <a:off x="0" y="476672"/>
            <a:ext cx="3960440" cy="52244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4578" name="Picture 2" descr="I:\113_PANA\Přípravy 1.C\dum\fotky\P11300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10" y="2780928"/>
            <a:ext cx="4704522" cy="3528392"/>
          </a:xfrm>
          <a:prstGeom prst="rect">
            <a:avLst/>
          </a:prstGeom>
          <a:noFill/>
        </p:spPr>
      </p:pic>
      <p:pic>
        <p:nvPicPr>
          <p:cNvPr id="5" name="Picture 2" descr="I:\113_PANA\Přípravy 1.C\dum\fotky\P1130034.JPG"/>
          <p:cNvPicPr>
            <a:picLocks noChangeAspect="1" noChangeArrowheads="1"/>
          </p:cNvPicPr>
          <p:nvPr/>
        </p:nvPicPr>
        <p:blipFill>
          <a:blip r:embed="rId3" cstate="print"/>
          <a:srcRect l="9447" r="20483" b="4594"/>
          <a:stretch>
            <a:fillRect/>
          </a:stretch>
        </p:blipFill>
        <p:spPr bwMode="auto">
          <a:xfrm>
            <a:off x="5004048" y="49007"/>
            <a:ext cx="3816424" cy="690838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43939" y="3789040"/>
            <a:ext cx="10801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tyčinky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52416" y="2769397"/>
            <a:ext cx="162699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květní lístky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2400065"/>
            <a:ext cx="10801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pestíky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65914" y="1772816"/>
            <a:ext cx="1561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květní lůžko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72000" y="1957481"/>
            <a:ext cx="3528392" cy="442583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572000" y="1957482"/>
            <a:ext cx="2700300" cy="283967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 descr="E:\Pictures\rostliny\P10400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7849499" cy="58899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572000" y="548680"/>
            <a:ext cx="18002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Souplodí měchýřků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I:\113_PANA\Přípravy 1.C\dum\fotky\P100078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2239" y="659829"/>
            <a:ext cx="8366225" cy="557748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572000" y="548680"/>
            <a:ext cx="18002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Souplodí měchýřků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1" name="Picture 3" descr="E:\Pictures\do školy na prezentace\P10303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024" y="238346"/>
            <a:ext cx="8460432" cy="634532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259632" y="252028"/>
            <a:ext cx="2996974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dirty="0" err="1"/>
              <a:t>Magnolia</a:t>
            </a:r>
            <a:r>
              <a:rPr lang="cs-CZ" sz="2400" dirty="0"/>
              <a:t> </a:t>
            </a:r>
            <a:r>
              <a:rPr lang="cs-CZ" sz="2400" dirty="0" err="1"/>
              <a:t>soulangeana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Liliovník tulipánokvětý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Liriodendron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tulipifera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6" name="Picture 2" descr="I:\113_PANA\Přípravy 1.C\dum\fotky\P101079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3" name="Picture 3" descr="I:\113_PANA\Přípravy 1.C\dum\fotky\P10107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4341600" cy="3256304"/>
          </a:xfrm>
          <a:prstGeom prst="rect">
            <a:avLst/>
          </a:prstGeom>
          <a:noFill/>
        </p:spPr>
      </p:pic>
      <p:pic>
        <p:nvPicPr>
          <p:cNvPr id="10244" name="Picture 4" descr="I:\113_PANA\Přípravy 1.C\dum\fotky\P101079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25143" y="2276871"/>
            <a:ext cx="5918857" cy="44392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příbuzných čeledí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Rostliny, které znáte z kuchyně!</a:t>
            </a:r>
          </a:p>
          <a:p>
            <a:r>
              <a:rPr lang="cs-CZ" dirty="0" smtClean="0"/>
              <a:t>Víte o jaké koření se jedná? </a:t>
            </a:r>
          </a:p>
          <a:p>
            <a:r>
              <a:rPr lang="cs-CZ" dirty="0" smtClean="0"/>
              <a:t>Co je vám známo o </a:t>
            </a:r>
            <a:r>
              <a:rPr lang="cs-CZ" dirty="0" err="1" smtClean="0"/>
              <a:t>vavřínovníku</a:t>
            </a:r>
            <a:r>
              <a:rPr lang="cs-CZ" dirty="0" smtClean="0"/>
              <a:t>?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Bobkový list, skořice (kůra), pepř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Antika – dekorováni vítězové, laureát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Vavřín ušlechtilý </a:t>
            </a:r>
            <a:r>
              <a:rPr lang="cs-CZ" i="1" dirty="0" err="1" smtClean="0">
                <a:solidFill>
                  <a:srgbClr val="C00000"/>
                </a:solidFill>
              </a:rPr>
              <a:t>Laurus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nobilis</a:t>
            </a:r>
            <a:endParaRPr lang="cs-CZ" i="1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Skořicovník </a:t>
            </a:r>
            <a:r>
              <a:rPr lang="cs-CZ" dirty="0" err="1" smtClean="0">
                <a:solidFill>
                  <a:srgbClr val="C00000"/>
                </a:solidFill>
              </a:rPr>
              <a:t>ceylonský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Cinnamomum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zeylonicum</a:t>
            </a:r>
            <a:endParaRPr lang="cs-CZ" i="1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Pepřovník </a:t>
            </a:r>
            <a:r>
              <a:rPr lang="cs-CZ" i="1" dirty="0" err="1" smtClean="0">
                <a:solidFill>
                  <a:srgbClr val="C00000"/>
                </a:solidFill>
              </a:rPr>
              <a:t>Piper</a:t>
            </a:r>
            <a:endParaRPr lang="cs-CZ" i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9" name="Picture 3" descr="I:\113_PANA\Přípravy 1.C\dum\fotky\P11304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9660" y="3384377"/>
            <a:ext cx="4326836" cy="342899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4818" name="Picture 2" descr="I:\113_PANA\Přípravy 1.C\dum\fotky\P106062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2521"/>
          <a:stretch>
            <a:fillRect/>
          </a:stretch>
        </p:blipFill>
        <p:spPr bwMode="auto">
          <a:xfrm>
            <a:off x="85047" y="55165"/>
            <a:ext cx="5279041" cy="4525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1340768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malý vavřín je vavřín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60212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pepřovník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Čeleď: </a:t>
            </a:r>
            <a:r>
              <a:rPr lang="cs-CZ" b="1" dirty="0" err="1" smtClean="0"/>
              <a:t>Pivoňkovité</a:t>
            </a:r>
            <a:r>
              <a:rPr lang="cs-CZ" b="1" dirty="0" smtClean="0"/>
              <a:t> </a:t>
            </a:r>
            <a:r>
              <a:rPr lang="cs-CZ" i="1" dirty="0" smtClean="0"/>
              <a:t>(</a:t>
            </a:r>
            <a:r>
              <a:rPr lang="cs-CZ" i="1" dirty="0" err="1" smtClean="0"/>
              <a:t>Paeoniaceae</a:t>
            </a:r>
            <a:r>
              <a:rPr lang="cs-CZ" i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Kalich, koruna (zmnožené lístky přeměnou tyčinek), velký počet tyčinek</a:t>
            </a:r>
          </a:p>
          <a:p>
            <a:r>
              <a:rPr lang="cs-CZ" dirty="0" smtClean="0"/>
              <a:t>Více </a:t>
            </a:r>
            <a:r>
              <a:rPr lang="cs-CZ" dirty="0" err="1" smtClean="0"/>
              <a:t>jednoplodolistových</a:t>
            </a:r>
            <a:r>
              <a:rPr lang="cs-CZ" dirty="0" smtClean="0"/>
              <a:t> pestíků</a:t>
            </a:r>
          </a:p>
          <a:p>
            <a:r>
              <a:rPr lang="cs-CZ" dirty="0" smtClean="0"/>
              <a:t>Souplodí měchýřků</a:t>
            </a:r>
            <a:endParaRPr lang="cs-CZ" dirty="0"/>
          </a:p>
        </p:txBody>
      </p:sp>
      <p:pic>
        <p:nvPicPr>
          <p:cNvPr id="4" name="Picture 2" descr="E:\Pictures\do školy na prezentace\P10809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9576" y="3212976"/>
            <a:ext cx="3464912" cy="3499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Pivoňka lékařská</a:t>
            </a:r>
            <a:endParaRPr lang="cs-CZ" dirty="0"/>
          </a:p>
        </p:txBody>
      </p:sp>
      <p:pic>
        <p:nvPicPr>
          <p:cNvPr id="2050" name="Picture 2" descr="I:\113_PANA\Přípravy 1.C\dum\fotky\P108088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8755" y="1268760"/>
            <a:ext cx="7347661" cy="55107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I:\113_PANA\Přípravy 1.C\dum\fotky\P113049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684" y="83765"/>
            <a:ext cx="6860580" cy="5145435"/>
          </a:xfrm>
          <a:prstGeom prst="rect">
            <a:avLst/>
          </a:prstGeom>
          <a:noFill/>
        </p:spPr>
      </p:pic>
      <p:pic>
        <p:nvPicPr>
          <p:cNvPr id="4" name="Picture 2" descr="I:\113_PANA\Přípravy 1.C\dum\fotky\P1130493.JPG"/>
          <p:cNvPicPr>
            <a:picLocks noChangeAspect="1" noChangeArrowheads="1"/>
          </p:cNvPicPr>
          <p:nvPr/>
        </p:nvPicPr>
        <p:blipFill>
          <a:blip r:embed="rId3" cstate="print"/>
          <a:srcRect l="21362" t="5405" r="18976" b="18227"/>
          <a:stretch>
            <a:fillRect/>
          </a:stretch>
        </p:blipFill>
        <p:spPr bwMode="auto">
          <a:xfrm>
            <a:off x="5543600" y="3401616"/>
            <a:ext cx="3600400" cy="3456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71731" y="5988829"/>
            <a:ext cx="18002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Souplodí měchýřků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Čeleď: </a:t>
            </a:r>
            <a:r>
              <a:rPr lang="cs-CZ" b="1" dirty="0" err="1" smtClean="0"/>
              <a:t>Leknínovité</a:t>
            </a:r>
            <a:r>
              <a:rPr lang="cs-CZ" b="1" dirty="0" smtClean="0"/>
              <a:t> </a:t>
            </a:r>
            <a:r>
              <a:rPr lang="cs-CZ" i="1" dirty="0" smtClean="0"/>
              <a:t>(</a:t>
            </a:r>
            <a:r>
              <a:rPr lang="cs-CZ" i="1" dirty="0" err="1" smtClean="0"/>
              <a:t>Nymphaeaceae</a:t>
            </a:r>
            <a:r>
              <a:rPr lang="cs-CZ" i="1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byliny, kořenující na dně</a:t>
            </a:r>
          </a:p>
          <a:p>
            <a:r>
              <a:rPr lang="cs-CZ" dirty="0" smtClean="0"/>
              <a:t>Plovoucí listy, velký počet tyčinek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Leknín bílý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Nyphaea</a:t>
            </a:r>
            <a:r>
              <a:rPr lang="cs-CZ" i="1" dirty="0" smtClean="0">
                <a:solidFill>
                  <a:srgbClr val="C00000"/>
                </a:solidFill>
              </a:rPr>
              <a:t> alba)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" name="Picture 2" descr="I:\113_PANA\Přípravy 1.C\dum\fotky\P10007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5" y="3356992"/>
            <a:ext cx="4968553" cy="3312368"/>
          </a:xfrm>
          <a:prstGeom prst="rect">
            <a:avLst/>
          </a:prstGeom>
          <a:noFill/>
        </p:spPr>
      </p:pic>
      <p:pic>
        <p:nvPicPr>
          <p:cNvPr id="6" name="Picture 2" descr="E:\Pictures\do školy na prezentace\P10007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96" y="3573016"/>
            <a:ext cx="4369781" cy="2913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Stulík žlutý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Nuphar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lutea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3796" name="Picture 4" descr="leknica žltá - stulík žlutý Nuphar lutea (L.) Sm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304627"/>
            <a:ext cx="5429250" cy="40767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Čeleď: </a:t>
            </a:r>
            <a:r>
              <a:rPr lang="cs-CZ" b="1" dirty="0" smtClean="0"/>
              <a:t>Pryskyřníkovité </a:t>
            </a:r>
            <a:r>
              <a:rPr lang="cs-CZ" i="1" dirty="0" smtClean="0"/>
              <a:t>(</a:t>
            </a:r>
            <a:r>
              <a:rPr lang="cs-CZ" i="1" dirty="0" err="1" smtClean="0"/>
              <a:t>Ranunculaceae</a:t>
            </a:r>
            <a:r>
              <a:rPr lang="cs-CZ" i="1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Byliny, vytrvalé (oddenky, hlízy)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Květy. Prodloužené květní lůžko, květní části uspořádané zčásti ve šroubovici, zčásti v kruzích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Oboupohlavné, zdánlivě pravidelné, někdy souměrné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Větší počet tyčinek a </a:t>
            </a:r>
            <a:r>
              <a:rPr lang="cs-CZ" dirty="0" err="1" smtClean="0"/>
              <a:t>jednoplodolistových</a:t>
            </a:r>
            <a:r>
              <a:rPr lang="cs-CZ" dirty="0" smtClean="0"/>
              <a:t> pestíků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Souplodí měchýřků (blatouch) nebo nažek (pryskyřník)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Květní obaly: kalich a koruna (pryskyřník)</a:t>
            </a:r>
          </a:p>
          <a:p>
            <a:pPr marL="0" indent="0">
              <a:buNone/>
            </a:pPr>
            <a:r>
              <a:rPr lang="cs-CZ" dirty="0" smtClean="0"/>
              <a:t>		        okvětí (sasanka)</a:t>
            </a:r>
          </a:p>
          <a:p>
            <a:pPr marL="0" indent="0"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nektária</a:t>
            </a:r>
            <a:r>
              <a:rPr lang="cs-CZ" dirty="0" smtClean="0"/>
              <a:t> (</a:t>
            </a:r>
            <a:r>
              <a:rPr lang="cs-CZ" dirty="0" err="1" smtClean="0"/>
              <a:t>medníky</a:t>
            </a:r>
            <a:r>
              <a:rPr lang="cs-CZ" dirty="0" smtClean="0"/>
              <a:t> – čemeřice)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Jedovaté - alkaloidy</a:t>
            </a:r>
          </a:p>
        </p:txBody>
      </p:sp>
    </p:spTree>
    <p:extLst>
      <p:ext uri="{BB962C8B-B14F-4D97-AF65-F5344CB8AC3E}">
        <p14:creationId xmlns="" xmlns:p14="http://schemas.microsoft.com/office/powerpoint/2010/main" val="400055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zástupců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Pryskyřník prudký </a:t>
            </a:r>
            <a:r>
              <a:rPr lang="cs-CZ" i="1" dirty="0" err="1" smtClean="0">
                <a:solidFill>
                  <a:srgbClr val="C00000"/>
                </a:solidFill>
              </a:rPr>
              <a:t>Ranunculus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acris</a:t>
            </a:r>
            <a:endParaRPr lang="cs-CZ" i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Zamokřené louky</a:t>
            </a:r>
            <a:endParaRPr lang="cs-CZ" dirty="0"/>
          </a:p>
        </p:txBody>
      </p:sp>
      <p:pic>
        <p:nvPicPr>
          <p:cNvPr id="1026" name="Picture 2" descr="http://upload.wikimedia.org/wikipedia/commons/thumb/8/87/Ranunculus_achenes.jpg/240px-Ranunculus_achen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12976"/>
            <a:ext cx="2286000" cy="3152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Ranunculus acris niittyleinikk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8931"/>
            <a:ext cx="2423170" cy="43984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6612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618108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206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Upolín nejvyšší </a:t>
            </a:r>
            <a:r>
              <a:rPr lang="cs-CZ" sz="3200" i="1" dirty="0" err="1" smtClean="0">
                <a:solidFill>
                  <a:srgbClr val="C00000"/>
                </a:solidFill>
              </a:rPr>
              <a:t>Trollius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altissimus</a:t>
            </a:r>
            <a:r>
              <a:rPr lang="cs-CZ" sz="3200" i="1" dirty="0" smtClean="0">
                <a:solidFill>
                  <a:srgbClr val="C00000"/>
                </a:solidFill>
              </a:rPr>
              <a:t/>
            </a:r>
            <a:br>
              <a:rPr lang="cs-CZ" sz="3200" i="1" dirty="0" smtClean="0">
                <a:solidFill>
                  <a:srgbClr val="C00000"/>
                </a:solidFill>
              </a:rPr>
            </a:br>
            <a:r>
              <a:rPr lang="cs-CZ" sz="3200" i="1" dirty="0" smtClean="0"/>
              <a:t>mokré louky, vzácně					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4338" name="Picture 2" descr="I:\113_PANA\Přípravy 1.C\dum\fotky\P10500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908720"/>
            <a:ext cx="4392488" cy="58566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2963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Blatouch bahenní </a:t>
            </a:r>
            <a:r>
              <a:rPr lang="cs-CZ" sz="3200" i="1" dirty="0" err="1" smtClean="0">
                <a:solidFill>
                  <a:srgbClr val="C00000"/>
                </a:solidFill>
              </a:rPr>
              <a:t>Caltha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palustris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H:\113_PANA\Přípravy 1.C\dum\fotky\P10805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47046"/>
            <a:ext cx="5421600" cy="40663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H:\113_PANA\Přípravy 1.C\dum\fotky\P11209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52816"/>
            <a:ext cx="4341600" cy="325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Potoky, prameniště</a:t>
            </a:r>
          </a:p>
          <a:p>
            <a:r>
              <a:rPr lang="cs-CZ" dirty="0" smtClean="0"/>
              <a:t>Změny květu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419872" y="2204864"/>
            <a:ext cx="978408" cy="484632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435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Souplodí měchýřků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1" name="Picture 3" descr="I:\113_PANA\Přípravy 1.C\dum\fotky\P10805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56" y="360040"/>
            <a:ext cx="4359228" cy="3717032"/>
          </a:xfrm>
          <a:prstGeom prst="rect">
            <a:avLst/>
          </a:prstGeom>
          <a:noFill/>
        </p:spPr>
      </p:pic>
      <p:pic>
        <p:nvPicPr>
          <p:cNvPr id="5" name="Picture 3" descr="H:\113_PANA\Přípravy 1.C\dum\fotky\P10500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371"/>
          <a:stretch>
            <a:fillRect/>
          </a:stretch>
        </p:blipFill>
        <p:spPr bwMode="auto">
          <a:xfrm>
            <a:off x="4626579" y="2060848"/>
            <a:ext cx="4287021" cy="4552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3419872" y="4168504"/>
            <a:ext cx="978408" cy="484632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611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:\113_PANA\Přípravy 1.C\dum\fotky\P10500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887" y="2215405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:\113_PANA\Přípravy 1.C\dum\fotky\P10804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047" y="99789"/>
            <a:ext cx="4630969" cy="34732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530120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Typický biotop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764704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Sníh může překvapit i blatouchy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90394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E:\Pictures\do školy na prezentace\P108078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86662"/>
            <a:ext cx="8280920" cy="62106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Hlaváček jarní </a:t>
            </a:r>
            <a:r>
              <a:rPr lang="cs-CZ" sz="3200" i="1" dirty="0" err="1" smtClean="0">
                <a:solidFill>
                  <a:srgbClr val="C00000"/>
                </a:solidFill>
              </a:rPr>
              <a:t>Adonis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vernalis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5362" name="Picture 2" descr="I:\113_PANA\Přípravy 1.C\dum\fotky\DSC0456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868096"/>
            <a:ext cx="6401685" cy="48012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980728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Výslunné stráně, teplé oblasti (České Středohoří), chráněný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Koniklec </a:t>
            </a:r>
            <a:r>
              <a:rPr lang="cs-CZ" sz="3200" i="1" dirty="0" err="1" smtClean="0">
                <a:solidFill>
                  <a:srgbClr val="C00000"/>
                </a:solidFill>
              </a:rPr>
              <a:t>Pulsatilla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8194" name="Picture 2" descr="I:\113_PANA\Přípravy 1.C\dum\fotky\P10102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134990"/>
            <a:ext cx="6045827" cy="453437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141277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Chráněný, slunné stráně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I:\113_PANA\Přípravy 1.C\dum\fotky\DSC0483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-492266" y="1086984"/>
            <a:ext cx="6034617" cy="4525963"/>
          </a:xfrm>
          <a:prstGeom prst="rect">
            <a:avLst/>
          </a:prstGeom>
          <a:noFill/>
        </p:spPr>
      </p:pic>
      <p:pic>
        <p:nvPicPr>
          <p:cNvPr id="4" name="Picture 2" descr="I:\113_PANA\Přípravy 1.C\dum\fotky\P1010267.JPG"/>
          <p:cNvPicPr>
            <a:picLocks noChangeAspect="1" noChangeArrowheads="1"/>
          </p:cNvPicPr>
          <p:nvPr/>
        </p:nvPicPr>
        <p:blipFill>
          <a:blip r:embed="rId3" cstate="print"/>
          <a:srcRect r="14480"/>
          <a:stretch>
            <a:fillRect/>
          </a:stretch>
        </p:blipFill>
        <p:spPr bwMode="auto">
          <a:xfrm>
            <a:off x="4932040" y="1700808"/>
            <a:ext cx="3744416" cy="3283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Sasanka hajní </a:t>
            </a:r>
            <a:r>
              <a:rPr lang="cs-CZ" sz="3200" i="1" dirty="0" err="1" smtClean="0">
                <a:solidFill>
                  <a:srgbClr val="C00000"/>
                </a:solidFill>
              </a:rPr>
              <a:t>Anemone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nemorosa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8434" name="Picture 2" descr="I:\113_PANA\Přípravy 1.C\dum\fotky\P10805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196752"/>
            <a:ext cx="3491880" cy="4134371"/>
          </a:xfrm>
          <a:prstGeom prst="rect">
            <a:avLst/>
          </a:prstGeom>
          <a:noFill/>
        </p:spPr>
      </p:pic>
      <p:pic>
        <p:nvPicPr>
          <p:cNvPr id="18435" name="Picture 3" descr="I:\113_PANA\Přípravy 1.C\dum\fotky\P1080519 - Kop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2204864"/>
            <a:ext cx="4992395" cy="37444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62880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Lesy, křoviny, jarní aspekt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8" name="Picture 4" descr="I:\113_PANA\Přípravy 1.C\dum\fotky\P1120913.JPG"/>
          <p:cNvPicPr>
            <a:picLocks noChangeAspect="1" noChangeArrowheads="1"/>
          </p:cNvPicPr>
          <p:nvPr/>
        </p:nvPicPr>
        <p:blipFill>
          <a:blip r:embed="rId2" cstate="print"/>
          <a:srcRect l="7017"/>
          <a:stretch>
            <a:fillRect/>
          </a:stretch>
        </p:blipFill>
        <p:spPr bwMode="auto">
          <a:xfrm>
            <a:off x="179512" y="764704"/>
            <a:ext cx="3816555" cy="5472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Sasanka pryskyřníková </a:t>
            </a:r>
            <a:r>
              <a:rPr lang="cs-CZ" sz="3200" i="1" dirty="0" smtClean="0">
                <a:solidFill>
                  <a:srgbClr val="C00000"/>
                </a:solidFill>
              </a:rPr>
              <a:t>A. </a:t>
            </a:r>
            <a:r>
              <a:rPr lang="cs-CZ" sz="3200" i="1" dirty="0" err="1" smtClean="0">
                <a:solidFill>
                  <a:srgbClr val="C00000"/>
                </a:solidFill>
              </a:rPr>
              <a:t>ranunculoides</a:t>
            </a:r>
            <a:endParaRPr lang="cs-CZ" sz="3200" i="1" dirty="0">
              <a:solidFill>
                <a:srgbClr val="C00000"/>
              </a:solidFill>
            </a:endParaRPr>
          </a:p>
        </p:txBody>
      </p:sp>
      <p:pic>
        <p:nvPicPr>
          <p:cNvPr id="23554" name="Picture 2" descr="I:\113_PANA\Přípravy 1.C\dum\fotky\P112092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154828"/>
            <a:ext cx="4824535" cy="54987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Orsej jarní </a:t>
            </a:r>
            <a:r>
              <a:rPr lang="cs-CZ" sz="3200" i="1" dirty="0" err="1" smtClean="0">
                <a:solidFill>
                  <a:srgbClr val="C00000"/>
                </a:solidFill>
              </a:rPr>
              <a:t>Ficaria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verna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1746" name="Picture 2" descr="E:\Pictures\do školy na prezentace\P1080621 - Kopi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07293"/>
            <a:ext cx="6034617" cy="4525963"/>
          </a:xfrm>
          <a:prstGeom prst="rect">
            <a:avLst/>
          </a:prstGeom>
          <a:noFill/>
        </p:spPr>
      </p:pic>
      <p:pic>
        <p:nvPicPr>
          <p:cNvPr id="4" name="Picture 3" descr="I:\113_PANA\Přípravy 1.C\dum\fotky\P1080415.JPG"/>
          <p:cNvPicPr>
            <a:picLocks noChangeAspect="1" noChangeArrowheads="1"/>
          </p:cNvPicPr>
          <p:nvPr/>
        </p:nvPicPr>
        <p:blipFill>
          <a:blip r:embed="rId3" cstate="print"/>
          <a:srcRect l="16589" t="22906"/>
          <a:stretch>
            <a:fillRect/>
          </a:stretch>
        </p:blipFill>
        <p:spPr bwMode="auto">
          <a:xfrm>
            <a:off x="3858948" y="3036093"/>
            <a:ext cx="5033532" cy="3489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Jaterník podléška </a:t>
            </a:r>
            <a:r>
              <a:rPr lang="cs-CZ" sz="3200" i="1" dirty="0" err="1" smtClean="0">
                <a:solidFill>
                  <a:srgbClr val="C00000"/>
                </a:solidFill>
              </a:rPr>
              <a:t>Hepatica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nobilis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2770" name="Picture 2" descr="E:\Pictures\do školy na prezentace\P1080266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16038" t="15896" r="24055"/>
          <a:stretch/>
        </p:blipFill>
        <p:spPr bwMode="auto">
          <a:xfrm>
            <a:off x="179512" y="1196752"/>
            <a:ext cx="3835022" cy="4038056"/>
          </a:xfrm>
          <a:prstGeom prst="rect">
            <a:avLst/>
          </a:prstGeom>
          <a:noFill/>
        </p:spPr>
      </p:pic>
      <p:pic>
        <p:nvPicPr>
          <p:cNvPr id="4" name="Picture 2" descr="E:\Dokumenty\Obrázky\Poznávačka, olympiáda, rostliny\14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469" y="2060848"/>
            <a:ext cx="4651995" cy="3827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067944" y="1196752"/>
            <a:ext cx="5076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Hory, okrasná</a:t>
            </a:r>
          </a:p>
          <a:p>
            <a:r>
              <a:rPr lang="cs-CZ" sz="2800" dirty="0" smtClean="0"/>
              <a:t>Ostrožka stračka – polní plevel</a:t>
            </a:r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Stračka </a:t>
            </a:r>
            <a:r>
              <a:rPr lang="cs-CZ" sz="3200" i="1" dirty="0" err="1" smtClean="0">
                <a:solidFill>
                  <a:srgbClr val="C00000"/>
                </a:solidFill>
              </a:rPr>
              <a:t>Delphinium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1266" name="Picture 2" descr="I:\113_PANA\Přípravy 1.C\dum\fotky\P10108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9871" y="2215405"/>
            <a:ext cx="6034617" cy="4525963"/>
          </a:xfrm>
          <a:prstGeom prst="rect">
            <a:avLst/>
          </a:prstGeom>
          <a:noFill/>
        </p:spPr>
      </p:pic>
      <p:pic>
        <p:nvPicPr>
          <p:cNvPr id="11267" name="Picture 3" descr="I:\113_PANA\Přípravy 1.C\dum\fotky\P10108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96752"/>
            <a:ext cx="3256304" cy="434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Oměj </a:t>
            </a:r>
            <a:r>
              <a:rPr lang="cs-CZ" sz="3200" i="1" dirty="0" err="1" smtClean="0">
                <a:solidFill>
                  <a:srgbClr val="C00000"/>
                </a:solidFill>
              </a:rPr>
              <a:t>Aconitum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I:\113_PANA\Přípravy 1.C\dum\fotky\P11002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004048" y="1412776"/>
            <a:ext cx="2984060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1412776"/>
            <a:ext cx="3816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Horské oblasti</a:t>
            </a:r>
          </a:p>
          <a:p>
            <a:r>
              <a:rPr lang="cs-CZ" sz="2800" dirty="0" smtClean="0"/>
              <a:t>Souměrné květy</a:t>
            </a:r>
          </a:p>
          <a:p>
            <a:r>
              <a:rPr lang="cs-CZ" sz="2800" dirty="0" smtClean="0"/>
              <a:t>Jedovatý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Pěstované </a:t>
            </a:r>
            <a:endParaRPr lang="cs-CZ" sz="3600" dirty="0"/>
          </a:p>
        </p:txBody>
      </p:sp>
      <p:pic>
        <p:nvPicPr>
          <p:cNvPr id="29698" name="Picture 2" descr="E:\Pictures\do školy na prezentace\P108087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44203" y="1412776"/>
            <a:ext cx="5092293" cy="4525963"/>
          </a:xfrm>
          <a:prstGeom prst="rect">
            <a:avLst/>
          </a:prstGeom>
          <a:noFill/>
        </p:spPr>
      </p:pic>
      <p:pic>
        <p:nvPicPr>
          <p:cNvPr id="29699" name="Picture 3" descr="E:\Pictures\do školy na prezentace\P10808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564309"/>
            <a:ext cx="4575600" cy="429369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1268760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Orlíček </a:t>
            </a:r>
            <a:r>
              <a:rPr lang="cs-CZ" sz="2800" i="1" dirty="0" err="1" smtClean="0">
                <a:solidFill>
                  <a:srgbClr val="C00000"/>
                </a:solidFill>
              </a:rPr>
              <a:t>Aquilegia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I:\113_PANA\Přípravy 1.C\dum\fotky\P108087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44624"/>
            <a:ext cx="6034617" cy="4525963"/>
          </a:xfrm>
          <a:prstGeom prst="rect">
            <a:avLst/>
          </a:prstGeom>
          <a:noFill/>
        </p:spPr>
      </p:pic>
      <p:pic>
        <p:nvPicPr>
          <p:cNvPr id="4" name="Picture 2" descr="I:\113_PANA\Přípravy 1.C\dum\fotky\P1080865.JPG"/>
          <p:cNvPicPr>
            <a:picLocks noChangeAspect="1" noChangeArrowheads="1"/>
          </p:cNvPicPr>
          <p:nvPr/>
        </p:nvPicPr>
        <p:blipFill>
          <a:blip r:embed="rId3" cstate="print"/>
          <a:srcRect l="15396" t="24497"/>
          <a:stretch>
            <a:fillRect/>
          </a:stretch>
        </p:blipFill>
        <p:spPr bwMode="auto">
          <a:xfrm>
            <a:off x="4002964" y="3396133"/>
            <a:ext cx="5105540" cy="34172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Čemeřice </a:t>
            </a:r>
            <a:r>
              <a:rPr lang="cs-CZ" i="1" dirty="0" err="1" smtClean="0">
                <a:solidFill>
                  <a:srgbClr val="C00000"/>
                </a:solidFill>
              </a:rPr>
              <a:t>Helleborus</a:t>
            </a:r>
            <a:endParaRPr lang="cs-CZ" i="1" dirty="0" smtClean="0">
              <a:solidFill>
                <a:srgbClr val="C00000"/>
              </a:solidFill>
            </a:endParaRPr>
          </a:p>
          <a:p>
            <a:r>
              <a:rPr lang="cs-CZ" i="1" dirty="0" smtClean="0"/>
              <a:t>Koruna přeměněná </a:t>
            </a:r>
          </a:p>
          <a:p>
            <a:pPr>
              <a:buNone/>
            </a:pPr>
            <a:r>
              <a:rPr lang="cs-CZ" i="1" dirty="0" smtClean="0"/>
              <a:t>	na </a:t>
            </a:r>
            <a:r>
              <a:rPr lang="cs-CZ" i="1" dirty="0" err="1" smtClean="0"/>
              <a:t>nektária</a:t>
            </a:r>
            <a:endParaRPr lang="cs-CZ" dirty="0"/>
          </a:p>
        </p:txBody>
      </p:sp>
      <p:pic>
        <p:nvPicPr>
          <p:cNvPr id="1026" name="Picture 2" descr="Soubor:Helleborus purpurascens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836712"/>
            <a:ext cx="428625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Talovín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Eranthis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20482" name="Picture 2" descr="I:\113_PANA\Přípravy 1.C\dum\fotky\P11205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6034617" cy="4525963"/>
          </a:xfrm>
          <a:prstGeom prst="rect">
            <a:avLst/>
          </a:prstGeom>
          <a:noFill/>
        </p:spPr>
      </p:pic>
      <p:pic>
        <p:nvPicPr>
          <p:cNvPr id="4" name="Picture 3" descr="I:\113_PANA\Přípravy 1.C\dum\fotky\P1080322.JPG"/>
          <p:cNvPicPr>
            <a:picLocks noChangeAspect="1" noChangeArrowheads="1"/>
          </p:cNvPicPr>
          <p:nvPr/>
        </p:nvPicPr>
        <p:blipFill>
          <a:blip r:embed="rId3" cstate="print"/>
          <a:srcRect r="14067"/>
          <a:stretch>
            <a:fillRect/>
          </a:stretch>
        </p:blipFill>
        <p:spPr bwMode="auto">
          <a:xfrm>
            <a:off x="4788024" y="3068960"/>
            <a:ext cx="4248472" cy="37077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7217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Lakušníky </a:t>
            </a:r>
            <a:r>
              <a:rPr lang="cs-CZ" sz="3200" i="1" dirty="0" err="1" smtClean="0">
                <a:solidFill>
                  <a:srgbClr val="C00000"/>
                </a:solidFill>
              </a:rPr>
              <a:t>Batrachium</a:t>
            </a:r>
            <a:endParaRPr lang="cs-CZ" sz="3200" i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Vodní, heterofylie – pod vodou tenké listové úkrojky</a:t>
            </a:r>
            <a:endParaRPr lang="cs-CZ" dirty="0"/>
          </a:p>
        </p:txBody>
      </p:sp>
      <p:pic>
        <p:nvPicPr>
          <p:cNvPr id="62466" name="Picture 2" descr="Soubor:Ranunculus aquatilis (plant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664" y="2420888"/>
            <a:ext cx="5675784" cy="42568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35696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Příbuzné čeledi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MÁKOVITÉ</a:t>
            </a:r>
          </a:p>
          <a:p>
            <a:pPr lvl="1"/>
            <a:r>
              <a:rPr lang="cs-CZ" dirty="0" smtClean="0"/>
              <a:t>Byliny mírného pásu severní polokoule</a:t>
            </a:r>
          </a:p>
          <a:p>
            <a:pPr lvl="1"/>
            <a:r>
              <a:rPr lang="cs-CZ" dirty="0" smtClean="0"/>
              <a:t> článkované mléčnice nebo jednotlivé buňky – idioblasty</a:t>
            </a:r>
          </a:p>
          <a:p>
            <a:pPr lvl="1"/>
            <a:r>
              <a:rPr lang="cs-CZ" dirty="0" smtClean="0"/>
              <a:t> střídavé listy, jednotlivé květy nebo hrozen</a:t>
            </a:r>
          </a:p>
          <a:p>
            <a:pPr lvl="1"/>
            <a:r>
              <a:rPr lang="cs-CZ" dirty="0" smtClean="0"/>
              <a:t> prchavý kalich K2</a:t>
            </a:r>
          </a:p>
          <a:p>
            <a:pPr lvl="1"/>
            <a:r>
              <a:rPr lang="cs-CZ" dirty="0" smtClean="0"/>
              <a:t> květy pravidelné nebo souměrné, C2+2 nebo 3+3</a:t>
            </a:r>
          </a:p>
          <a:p>
            <a:pPr lvl="1"/>
            <a:r>
              <a:rPr lang="cs-CZ" dirty="0" smtClean="0"/>
              <a:t> tobolka</a:t>
            </a:r>
          </a:p>
        </p:txBody>
      </p:sp>
    </p:spTree>
    <p:extLst>
      <p:ext uri="{BB962C8B-B14F-4D97-AF65-F5344CB8AC3E}">
        <p14:creationId xmlns="" xmlns:p14="http://schemas.microsoft.com/office/powerpoint/2010/main" val="43254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Mléčnice, pravidelné květy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mák setý (opium, olej) 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mák vlčí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vlaštovičník větší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Idioblasty, souměrné květy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>
              <a:buNone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dymnivka dutá 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zemědým lékařský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srdcovka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E:\Pictures\rostliny\P10408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4896" y="3573016"/>
            <a:ext cx="4341600" cy="3256304"/>
          </a:xfrm>
          <a:prstGeom prst="rect">
            <a:avLst/>
          </a:prstGeom>
          <a:noFill/>
        </p:spPr>
      </p:pic>
      <p:pic>
        <p:nvPicPr>
          <p:cNvPr id="1026" name="Picture 2" descr="I:\113_PANA\Přípravy 1.C\dum\fotky\P10809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429000"/>
            <a:ext cx="4341600" cy="325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mák</a:t>
            </a:r>
            <a:endParaRPr lang="cs-CZ" sz="2800" dirty="0"/>
          </a:p>
        </p:txBody>
      </p:sp>
      <p:pic>
        <p:nvPicPr>
          <p:cNvPr id="2051" name="Picture 3" descr="I:\113_PANA\Přípravy 1.C\dum\fotky\P11304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8272" y="1772816"/>
            <a:ext cx="6372200" cy="477915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Vlaštovičník větší</a:t>
            </a:r>
            <a:br>
              <a:rPr lang="cs-CZ" sz="2800" dirty="0" smtClean="0"/>
            </a:br>
            <a:r>
              <a:rPr lang="cs-CZ" sz="2800" dirty="0" smtClean="0"/>
              <a:t>oranžové mléko</a:t>
            </a:r>
            <a:endParaRPr lang="cs-CZ" sz="2800" dirty="0"/>
          </a:p>
        </p:txBody>
      </p:sp>
      <p:pic>
        <p:nvPicPr>
          <p:cNvPr id="4098" name="Picture 2" descr="I:\113_PANA\Přípravy 1.C\dum\fotky\P101037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0604" y="1600200"/>
            <a:ext cx="3402792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Dymnivka dutá</a:t>
            </a:r>
            <a:br>
              <a:rPr lang="cs-CZ" sz="3200" dirty="0" smtClean="0"/>
            </a:br>
            <a:r>
              <a:rPr lang="cs-CZ" sz="3200" dirty="0" smtClean="0"/>
              <a:t>souměrné květy</a:t>
            </a:r>
            <a:endParaRPr lang="cs-CZ" sz="3200" dirty="0"/>
          </a:p>
        </p:txBody>
      </p:sp>
      <p:pic>
        <p:nvPicPr>
          <p:cNvPr id="3074" name="Picture 2" descr="I:\113_PANA\Přípravy 1.C\dum\fotky\P112089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3402792" cy="4525963"/>
          </a:xfrm>
          <a:prstGeom prst="rect">
            <a:avLst/>
          </a:prstGeom>
          <a:noFill/>
        </p:spPr>
      </p:pic>
      <p:pic>
        <p:nvPicPr>
          <p:cNvPr id="4" name="Picture 2" descr="E:\Pictures\P1120882.JPG"/>
          <p:cNvPicPr>
            <a:picLocks noChangeAspect="1" noChangeArrowheads="1"/>
          </p:cNvPicPr>
          <p:nvPr/>
        </p:nvPicPr>
        <p:blipFill>
          <a:blip r:embed="rId3" cstate="print"/>
          <a:srcRect t="28947" r="44737"/>
          <a:stretch>
            <a:fillRect/>
          </a:stretch>
        </p:blipFill>
        <p:spPr bwMode="auto">
          <a:xfrm>
            <a:off x="5796136" y="1988840"/>
            <a:ext cx="3024336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pic>
        <p:nvPicPr>
          <p:cNvPr id="9218" name="Picture 2" descr="I:\113_PANA\Přípravy 1.C\dum\fotky\P101061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5816" y="2204864"/>
            <a:ext cx="6034617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340768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Označte na květu sasanky lesní znaky typické pro rostliny pryskyřníkovité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2. Určete rostliny, uveďte, ve kterém ročním období a na jakých stanovištích kvetou</a:t>
            </a:r>
            <a:endParaRPr lang="cs-CZ" sz="3200" dirty="0"/>
          </a:p>
        </p:txBody>
      </p:sp>
      <p:pic>
        <p:nvPicPr>
          <p:cNvPr id="5" name="Picture 3" descr="I:\113_PANA\Přípravy 1.C\dum\fotky\P112090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348248"/>
            <a:ext cx="4038600" cy="3029866"/>
          </a:xfrm>
          <a:prstGeom prst="rect">
            <a:avLst/>
          </a:prstGeom>
          <a:noFill/>
        </p:spPr>
      </p:pic>
      <p:pic>
        <p:nvPicPr>
          <p:cNvPr id="8" name="Picture 2" descr="E:\Pictures\do školy na prezentace\P1080266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/>
          <a:srcRect l="16038" t="15896" r="24055"/>
          <a:stretch/>
        </p:blipFill>
        <p:spPr bwMode="auto">
          <a:xfrm>
            <a:off x="4859794" y="1959790"/>
            <a:ext cx="3615411" cy="380678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43608" y="17008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53187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/>
              <a:t>2. Určete rostliny, uveďte, ve kterém ročním období a na jakých stanovištích kvetou</a:t>
            </a:r>
          </a:p>
        </p:txBody>
      </p:sp>
      <p:pic>
        <p:nvPicPr>
          <p:cNvPr id="7" name="Picture 2" descr="E:\Pictures\do školy na prezentace\P1080621 - Kopi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8" name="Picture 2" descr="E:\Pictures\do školy na prezentace\P108078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8493"/>
            <a:ext cx="4038600" cy="30289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20350" y="18759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18854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:\113_PANA\Přípravy 1.C\dum\fotky\P112094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8" name="Picture 2" descr="I:\113_PANA\Přípravy 1.C\dum\fotky\P108088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</p:spPr>
      </p:pic>
      <p:sp>
        <p:nvSpPr>
          <p:cNvPr id="9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Určete rostliny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0350" y="18759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18759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Které znaky ve stavbě květu magnolie označujeme jako původní?</a:t>
            </a:r>
            <a:endParaRPr lang="cs-CZ" sz="3200" dirty="0"/>
          </a:p>
        </p:txBody>
      </p:sp>
      <p:pic>
        <p:nvPicPr>
          <p:cNvPr id="7" name="Picture 2" descr="I:\113_PANA\Přípravy 1.C\dum\fotky\P11300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7" y="1349387"/>
            <a:ext cx="7344817" cy="5508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pic>
        <p:nvPicPr>
          <p:cNvPr id="9218" name="Picture 2" descr="I:\113_PANA\Přípravy 1.C\dum\fotky\P101061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5816" y="2204864"/>
            <a:ext cx="6034617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340768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Označte na květu sasanky lesní znaky typické pro rostliny pryskyřníkovité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008" y="3140968"/>
            <a:ext cx="2915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Okvětní lístky na šroubovici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Velký počet tyčinek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Velký počet </a:t>
            </a:r>
            <a:r>
              <a:rPr lang="cs-CZ" sz="2400" dirty="0" err="1" smtClean="0">
                <a:solidFill>
                  <a:srgbClr val="0070C0"/>
                </a:solidFill>
              </a:rPr>
              <a:t>jednoplodolistových</a:t>
            </a:r>
            <a:r>
              <a:rPr lang="cs-CZ" sz="2400" dirty="0" smtClean="0">
                <a:solidFill>
                  <a:srgbClr val="0070C0"/>
                </a:solidFill>
              </a:rPr>
              <a:t> pestíků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195736" y="3429000"/>
            <a:ext cx="1656184" cy="288032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627784" y="4077072"/>
            <a:ext cx="2016224" cy="72008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843808" y="4365104"/>
            <a:ext cx="2232248" cy="504056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2. Určete rostliny, uveďte, ve kterém ročním období a na jakých stanovištích kvetou</a:t>
            </a:r>
            <a:endParaRPr lang="cs-CZ" sz="3200" dirty="0"/>
          </a:p>
        </p:txBody>
      </p:sp>
      <p:pic>
        <p:nvPicPr>
          <p:cNvPr id="5" name="Picture 3" descr="I:\113_PANA\Přípravy 1.C\dum\fotky\P112090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348248"/>
            <a:ext cx="4038600" cy="3029866"/>
          </a:xfrm>
          <a:prstGeom prst="rect">
            <a:avLst/>
          </a:prstGeom>
          <a:noFill/>
        </p:spPr>
      </p:pic>
      <p:pic>
        <p:nvPicPr>
          <p:cNvPr id="8" name="Picture 2" descr="E:\Pictures\do školy na prezentace\P1080266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/>
          <a:srcRect l="16038" t="15896" r="24055"/>
          <a:stretch/>
        </p:blipFill>
        <p:spPr bwMode="auto">
          <a:xfrm>
            <a:off x="4859794" y="2286513"/>
            <a:ext cx="3615411" cy="380678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43608" y="170080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smtClean="0">
                <a:solidFill>
                  <a:srgbClr val="0070C0"/>
                </a:solidFill>
              </a:rPr>
              <a:t>sasanka hajní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671191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</a:t>
            </a:r>
            <a:r>
              <a:rPr lang="cs-CZ" sz="2400" dirty="0" smtClean="0">
                <a:solidFill>
                  <a:srgbClr val="0070C0"/>
                </a:solidFill>
              </a:rPr>
              <a:t>jaterník podléška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805264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Jarní aspekt listnatých a smíšených lesů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/>
              <a:t>2. Určete rostliny, uveďte, ve kterém ročním období a na jakých stanovištích kvetou</a:t>
            </a:r>
          </a:p>
        </p:txBody>
      </p:sp>
      <p:pic>
        <p:nvPicPr>
          <p:cNvPr id="7" name="Picture 2" descr="E:\Pictures\do školy na prezentace\P1080621 - Kopi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8" name="Picture 2" descr="E:\Pictures\do školy na prezentace\P108078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8493"/>
            <a:ext cx="4038600" cy="30289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20350" y="1875992"/>
            <a:ext cx="2687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</a:t>
            </a:r>
            <a:r>
              <a:rPr lang="cs-CZ" sz="2400" dirty="0" smtClean="0">
                <a:solidFill>
                  <a:srgbClr val="0070C0"/>
                </a:solidFill>
              </a:rPr>
              <a:t>orsej jarní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1885474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 </a:t>
            </a:r>
            <a:r>
              <a:rPr lang="cs-CZ" sz="2400" dirty="0" smtClean="0">
                <a:solidFill>
                  <a:srgbClr val="0070C0"/>
                </a:solidFill>
              </a:rPr>
              <a:t>blatouch bahenní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805264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Jaro, parky, lesy, vlhká stanoviště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80526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Prameniště, břehy potoků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:\113_PANA\Přípravy 1.C\dum\fotky\P112094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8" name="Picture 2" descr="I:\113_PANA\Přípravy 1.C\dum\fotky\P108088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</p:spPr>
      </p:pic>
      <p:sp>
        <p:nvSpPr>
          <p:cNvPr id="9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Určete rostliny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0350" y="1875992"/>
            <a:ext cx="3407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  </a:t>
            </a:r>
            <a:r>
              <a:rPr lang="cs-CZ" sz="2400" dirty="0" err="1" smtClean="0">
                <a:solidFill>
                  <a:srgbClr val="0070C0"/>
                </a:solidFill>
              </a:rPr>
              <a:t>šácholan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Soulangeův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91683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 </a:t>
            </a:r>
            <a:r>
              <a:rPr lang="cs-CZ" sz="2400" dirty="0" smtClean="0">
                <a:solidFill>
                  <a:srgbClr val="0070C0"/>
                </a:solidFill>
              </a:rPr>
              <a:t>pivoňka lékařská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Které znaky ve stavbě květu magnolie označujeme jako původní?</a:t>
            </a:r>
            <a:endParaRPr lang="cs-CZ" sz="3200" dirty="0"/>
          </a:p>
        </p:txBody>
      </p:sp>
      <p:pic>
        <p:nvPicPr>
          <p:cNvPr id="7" name="Picture 2" descr="I:\113_PANA\Přípravy 1.C\dum\fotky\P11300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7" y="1349387"/>
            <a:ext cx="7344817" cy="550861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628800"/>
            <a:ext cx="15841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Protáhlé květní lůžko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Velký počet květních částí ve šroubovici</a:t>
            </a:r>
          </a:p>
          <a:p>
            <a:r>
              <a:rPr lang="cs-CZ" sz="2400" dirty="0" err="1" smtClean="0">
                <a:solidFill>
                  <a:srgbClr val="0070C0"/>
                </a:solidFill>
              </a:rPr>
              <a:t>Jednoplo</a:t>
            </a:r>
            <a:r>
              <a:rPr lang="cs-CZ" sz="2400" dirty="0" smtClean="0">
                <a:solidFill>
                  <a:srgbClr val="0070C0"/>
                </a:solidFill>
              </a:rPr>
              <a:t>-</a:t>
            </a:r>
            <a:r>
              <a:rPr lang="cs-CZ" sz="2400" dirty="0" err="1" smtClean="0">
                <a:solidFill>
                  <a:srgbClr val="0070C0"/>
                </a:solidFill>
              </a:rPr>
              <a:t>dolistové</a:t>
            </a:r>
            <a:r>
              <a:rPr lang="cs-CZ" sz="2400" dirty="0" smtClean="0">
                <a:solidFill>
                  <a:srgbClr val="0070C0"/>
                </a:solidFill>
              </a:rPr>
              <a:t> pestíky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Obr. 1: NEJESCHLEBA, Vladimír.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nahuby.sk</a:t>
            </a:r>
            <a:r>
              <a:rPr lang="cs-CZ" sz="2000" dirty="0" smtClean="0"/>
              <a:t> [online]. [cit. 12.6.2013]. Dostupný na WWW: </a:t>
            </a:r>
            <a:r>
              <a:rPr lang="cs-CZ" sz="2000" dirty="0" smtClean="0">
                <a:hlinkClick r:id="rId2"/>
              </a:rPr>
              <a:t>http://www.nahuby.sk/images/fotosutaz/2008/06/04/Nuphar-lutea/vladimir_nejeschleba_109995.jpg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cs-CZ" sz="2000" dirty="0"/>
              <a:t>VELELA. </a:t>
            </a:r>
            <a:r>
              <a:rPr lang="cs-CZ" sz="2000" i="1" dirty="0"/>
              <a:t>http://en.wikipedia.org/</a:t>
            </a:r>
            <a:r>
              <a:rPr lang="cs-CZ" sz="2000" dirty="0"/>
              <a:t> [online]. [cit. 12.6.2013].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upload.wikimedia.org/wikipedia/commons/thumb/8/87/Ranunculus_achenes.jpg/434px</a:t>
            </a:r>
            <a:endParaRPr lang="cs-CZ" sz="2000" dirty="0" smtClean="0"/>
          </a:p>
          <a:p>
            <a:r>
              <a:rPr lang="cs-CZ" sz="2000" dirty="0" smtClean="0"/>
              <a:t>Obr. 3: ALINJA</a:t>
            </a:r>
            <a:r>
              <a:rPr lang="cs-CZ" sz="2000" dirty="0"/>
              <a:t>. </a:t>
            </a:r>
            <a:r>
              <a:rPr lang="cs-CZ" sz="2000" i="1" dirty="0"/>
              <a:t>http://en.wikipedia.org/</a:t>
            </a:r>
            <a:r>
              <a:rPr lang="cs-CZ" sz="2000" dirty="0"/>
              <a:t> [online]. [cit. 12.6.2013].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upload.wikimedia.org/wikipedia/commons/thumb/a/a3/Ranunculus_acris_niittyleinikki.jpg/330px-Ranunculus_acris_niittyleinikki.jpg</a:t>
            </a:r>
            <a:endParaRPr lang="cs-CZ" sz="2000" dirty="0" smtClean="0"/>
          </a:p>
          <a:p>
            <a:r>
              <a:rPr lang="cs-CZ" sz="2000" dirty="0" smtClean="0"/>
              <a:t>Obr. 4: PIPI69E. </a:t>
            </a:r>
            <a:r>
              <a:rPr lang="cs-CZ" sz="2000" i="1" dirty="0" smtClean="0"/>
              <a:t>http://cs.wikipedia.org/</a:t>
            </a:r>
            <a:r>
              <a:rPr lang="cs-CZ" sz="2000" dirty="0" smtClean="0"/>
              <a:t> [online]. [cit. 12.6.2013]. Dostupný na WWW: </a:t>
            </a:r>
            <a:r>
              <a:rPr lang="cs-CZ" sz="2000" dirty="0" smtClean="0">
                <a:hlinkClick r:id="rId5"/>
              </a:rPr>
              <a:t>http://upload.wikimedia.org/wikipedia/commons/thumb/1/17/Helleborus_purpurascens3.jpg/450px-Helleborus_purpurascens3.jpg</a:t>
            </a:r>
            <a:endParaRPr lang="cs-CZ" sz="2000" dirty="0" smtClean="0"/>
          </a:p>
          <a:p>
            <a:r>
              <a:rPr lang="cs-CZ" sz="2000" dirty="0" smtClean="0"/>
              <a:t>Obr. 5: HANS HILLEWAERT / CC-BY-SA-3.0. </a:t>
            </a:r>
            <a:r>
              <a:rPr lang="cs-CZ" sz="2000" i="1" dirty="0" smtClean="0"/>
              <a:t>http://cs.wikipedia.org/</a:t>
            </a:r>
            <a:r>
              <a:rPr lang="cs-CZ" sz="2000" dirty="0" smtClean="0"/>
              <a:t> [online]. [cit. 12.6.2013]. Dostupný na WWW: </a:t>
            </a:r>
            <a:r>
              <a:rPr lang="cs-CZ" sz="2000" dirty="0" smtClean="0">
                <a:hlinkClick r:id="rId6"/>
              </a:rPr>
              <a:t>http://upload.wikimedia.org/wikipedia/commons/thumb/a/a8/Ranunculus_aquatilis_%28plants%29.jpg/800px-Ranunculus_aquatilis_%28plants%29.jpg</a:t>
            </a:r>
            <a:endParaRPr lang="cs-CZ" sz="2000" dirty="0" smtClean="0"/>
          </a:p>
          <a:p>
            <a:r>
              <a:rPr lang="cs-CZ" sz="2000" dirty="0" smtClean="0"/>
              <a:t>Neočíslované obrázky</a:t>
            </a:r>
            <a:r>
              <a:rPr lang="cs-CZ" sz="2000" smtClean="0"/>
              <a:t>: archiv autorky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</TotalTime>
  <Words>918</Words>
  <Application>Microsoft Office PowerPoint</Application>
  <PresentationFormat>Předvádění na obrazovce (4:3)</PresentationFormat>
  <Paragraphs>183</Paragraphs>
  <Slides>58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58</vt:i4>
      </vt:variant>
    </vt:vector>
  </HeadingPairs>
  <TitlesOfParts>
    <vt:vector size="59" baseType="lpstr">
      <vt:lpstr>Motiv sady Office</vt:lpstr>
      <vt:lpstr>Snímek 1</vt:lpstr>
      <vt:lpstr>Anotace </vt:lpstr>
      <vt:lpstr>Dvouděložné rostliny</vt:lpstr>
      <vt:lpstr>Charakteristika dvouděložných</vt:lpstr>
      <vt:lpstr>Čeleď: Šácholanovité (Magnoliaceae)</vt:lpstr>
      <vt:lpstr>   Magnolia soulangeana</vt:lpstr>
      <vt:lpstr>Snímek 7</vt:lpstr>
      <vt:lpstr>Snímek 8</vt:lpstr>
      <vt:lpstr>Snímek 9</vt:lpstr>
      <vt:lpstr>Snímek 10</vt:lpstr>
      <vt:lpstr>Liliovník tulipánokvětý (Liriodendron tulipifera)</vt:lpstr>
      <vt:lpstr>Snímek 12</vt:lpstr>
      <vt:lpstr>Rostliny příbuzných čeledí</vt:lpstr>
      <vt:lpstr>Snímek 14</vt:lpstr>
      <vt:lpstr>Čeleď: Pivoňkovité (Paeoniaceae)</vt:lpstr>
      <vt:lpstr>Pivoňka lékařská</vt:lpstr>
      <vt:lpstr>Snímek 17</vt:lpstr>
      <vt:lpstr>Čeleď: Leknínovité (Nymphaeaceae)</vt:lpstr>
      <vt:lpstr>Snímek 19</vt:lpstr>
      <vt:lpstr>Čeleď: Pryskyřníkovité (Ranunculaceae)</vt:lpstr>
      <vt:lpstr>Snímek 21</vt:lpstr>
      <vt:lpstr>Přehled zástupců</vt:lpstr>
      <vt:lpstr>Upolín nejvyšší Trollius altissimus mokré louky, vzácně     </vt:lpstr>
      <vt:lpstr>Blatouch bahenní Caltha palustris</vt:lpstr>
      <vt:lpstr>Snímek 25</vt:lpstr>
      <vt:lpstr>Snímek 26</vt:lpstr>
      <vt:lpstr>Snímek 27</vt:lpstr>
      <vt:lpstr>Hlaváček jarní Adonis vernalis</vt:lpstr>
      <vt:lpstr>Koniklec Pulsatilla</vt:lpstr>
      <vt:lpstr>Snímek 30</vt:lpstr>
      <vt:lpstr>Sasanka hajní Anemone nemorosa</vt:lpstr>
      <vt:lpstr>Snímek 32</vt:lpstr>
      <vt:lpstr>Sasanka pryskyřníková A. ranunculoides</vt:lpstr>
      <vt:lpstr>Orsej jarní Ficaria verna</vt:lpstr>
      <vt:lpstr>Jaterník podléška Hepatica nobilis</vt:lpstr>
      <vt:lpstr>Stračka Delphinium</vt:lpstr>
      <vt:lpstr>Oměj Aconitum</vt:lpstr>
      <vt:lpstr>Pěstované </vt:lpstr>
      <vt:lpstr>Snímek 39</vt:lpstr>
      <vt:lpstr>Snímek 40</vt:lpstr>
      <vt:lpstr>Talovín Eranthis</vt:lpstr>
      <vt:lpstr>Lakušníky Batrachium</vt:lpstr>
      <vt:lpstr>Příbuzné čeledi</vt:lpstr>
      <vt:lpstr>Snímek 44</vt:lpstr>
      <vt:lpstr>mák</vt:lpstr>
      <vt:lpstr>Vlaštovičník větší oranžové mléko</vt:lpstr>
      <vt:lpstr>Dymnivka dutá souměrné květy</vt:lpstr>
      <vt:lpstr>Procvičování </vt:lpstr>
      <vt:lpstr>2. Určete rostliny, uveďte, ve kterém ročním období a na jakých stanovištích kvetou</vt:lpstr>
      <vt:lpstr>2. Určete rostliny, uveďte, ve kterém ročním období a na jakých stanovištích kvetou</vt:lpstr>
      <vt:lpstr>2. Určete rostliny</vt:lpstr>
      <vt:lpstr>3. Které znaky ve stavbě květu magnolie označujeme jako původní?</vt:lpstr>
      <vt:lpstr>Řešení </vt:lpstr>
      <vt:lpstr>2. Určete rostliny, uveďte, ve kterém ročním období a na jakých stanovištích kvetou</vt:lpstr>
      <vt:lpstr>2. Určete rostliny, uveďte, ve kterém ročním období a na jakých stanovištích kvetou</vt:lpstr>
      <vt:lpstr>2. Určete rostliny</vt:lpstr>
      <vt:lpstr>3. Které znaky ve stavbě květu magnolie označujeme jako původní?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70</cp:revision>
  <dcterms:created xsi:type="dcterms:W3CDTF">2013-06-11T18:31:56Z</dcterms:created>
  <dcterms:modified xsi:type="dcterms:W3CDTF">2013-06-19T20:19:59Z</dcterms:modified>
</cp:coreProperties>
</file>