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7" r:id="rId13"/>
    <p:sldId id="270" r:id="rId14"/>
    <p:sldId id="287" r:id="rId15"/>
    <p:sldId id="286" r:id="rId16"/>
    <p:sldId id="285" r:id="rId17"/>
    <p:sldId id="284" r:id="rId18"/>
    <p:sldId id="290" r:id="rId19"/>
    <p:sldId id="283" r:id="rId20"/>
    <p:sldId id="282" r:id="rId21"/>
    <p:sldId id="281" r:id="rId22"/>
    <p:sldId id="280" r:id="rId23"/>
    <p:sldId id="279" r:id="rId24"/>
    <p:sldId id="278" r:id="rId25"/>
    <p:sldId id="277" r:id="rId26"/>
    <p:sldId id="276" r:id="rId27"/>
    <p:sldId id="275" r:id="rId28"/>
    <p:sldId id="274" r:id="rId29"/>
    <p:sldId id="273" r:id="rId30"/>
    <p:sldId id="272" r:id="rId31"/>
    <p:sldId id="271" r:id="rId32"/>
    <p:sldId id="269" r:id="rId33"/>
    <p:sldId id="291" r:id="rId34"/>
    <p:sldId id="266" r:id="rId35"/>
    <p:sldId id="288" r:id="rId36"/>
    <p:sldId id="289" r:id="rId37"/>
    <p:sldId id="294" r:id="rId3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790BF-D973-468C-8931-F7D06D554B8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E321D-69E6-41ED-BC57-6912686A2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5906701"/>
      </p:ext>
    </p:extLst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790BF-D973-468C-8931-F7D06D554B8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E321D-69E6-41ED-BC57-6912686A2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726049"/>
      </p:ext>
    </p:extLst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790BF-D973-468C-8931-F7D06D554B8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E321D-69E6-41ED-BC57-6912686A2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506236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790BF-D973-468C-8931-F7D06D554B8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E321D-69E6-41ED-BC57-6912686A2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6335424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790BF-D973-468C-8931-F7D06D554B8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E321D-69E6-41ED-BC57-6912686A2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5464623"/>
      </p:ext>
    </p:extLst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790BF-D973-468C-8931-F7D06D554B8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E321D-69E6-41ED-BC57-6912686A2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3033531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790BF-D973-468C-8931-F7D06D554B8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E321D-69E6-41ED-BC57-6912686A2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0877977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790BF-D973-468C-8931-F7D06D554B8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E321D-69E6-41ED-BC57-6912686A2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0915308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790BF-D973-468C-8931-F7D06D554B8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E321D-69E6-41ED-BC57-6912686A2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0346037"/>
      </p:ext>
    </p:extLst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790BF-D973-468C-8931-F7D06D554B8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E321D-69E6-41ED-BC57-6912686A2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112286"/>
      </p:ext>
    </p:extLst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790BF-D973-468C-8931-F7D06D554B8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BE321D-69E6-41ED-BC57-6912686A2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0569422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1">
                <a:alpha val="54000"/>
              </a:schemeClr>
            </a:gs>
            <a:gs pos="50000">
              <a:srgbClr val="FF0000">
                <a:lumMod val="94000"/>
                <a:lumOff val="6000"/>
                <a:alpha val="37000"/>
              </a:srgbClr>
            </a:gs>
            <a:gs pos="100000">
              <a:srgbClr val="FFFF00">
                <a:alpha val="33000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4790BF-D973-468C-8931-F7D06D554B8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BE321D-69E6-41ED-BC57-6912686A2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87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zkt27bs2az4" TargetMode="External"/><Relationship Id="rId2" Type="http://schemas.openxmlformats.org/officeDocument/2006/relationships/hyperlink" Target="http://www.youtube.com/watch?v=VeBYqL8nuSw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7/7e/Zugspitze_2.JPG" TargetMode="External"/><Relationship Id="rId13" Type="http://schemas.openxmlformats.org/officeDocument/2006/relationships/hyperlink" Target="http://www.elbpro.com/seitetypo3/typo3temp/pics/elbpro-elbe_05_9dc0518a05.jpg" TargetMode="External"/><Relationship Id="rId3" Type="http://schemas.openxmlformats.org/officeDocument/2006/relationships/hyperlink" Target="http://img.ihned.cz/attachment.php/240/35033240/otv58BCEHJLMNOl6cdfghpqry029ARVn/Nemecko.jpg" TargetMode="External"/><Relationship Id="rId7" Type="http://schemas.openxmlformats.org/officeDocument/2006/relationships/hyperlink" Target="http://www.i-translators.eu/wp-content/uploads/2013/01/St%C3%A1tn%C3%AD-znak-n%C4%9Bmecka..png" TargetMode="External"/><Relationship Id="rId12" Type="http://schemas.openxmlformats.org/officeDocument/2006/relationships/hyperlink" Target="http://www.iawd.at/cms/media/DonauKarte.png" TargetMode="External"/><Relationship Id="rId2" Type="http://schemas.openxmlformats.org/officeDocument/2006/relationships/hyperlink" Target="http://data.motor-talk.de/data/galleries/541186/217423/angela-merkel-cdu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ojeco.cz/attach/image/max/5d/0bfd/5d0bfdc07094b97e81e9df647af907d3.gif" TargetMode="External"/><Relationship Id="rId11" Type="http://schemas.openxmlformats.org/officeDocument/2006/relationships/hyperlink" Target="http://www.imagetours.de/wpblog/wp-content/uploads/2009/Urlaub_Strand/Sylt.jpg" TargetMode="External"/><Relationship Id="rId5" Type="http://schemas.openxmlformats.org/officeDocument/2006/relationships/hyperlink" Target="http://www.bundespraesident.de/SharedDocs/Bilder/DE/Termine/Joachim-Gauck/Joachim-Gauck-Portraet-schw.jpg?__blob=poster&amp;v=4" TargetMode="External"/><Relationship Id="rId15" Type="http://schemas.openxmlformats.org/officeDocument/2006/relationships/hyperlink" Target="http://forum.valka.cz/attachments/osobnosti/Mapy/DEU/Schleswig-Holstein_map.jpg" TargetMode="External"/><Relationship Id="rId10" Type="http://schemas.openxmlformats.org/officeDocument/2006/relationships/hyperlink" Target="http://www.marinefunker.de/deu/images/helgoland1_g.jpg" TargetMode="External"/><Relationship Id="rId4" Type="http://schemas.openxmlformats.org/officeDocument/2006/relationships/hyperlink" Target="http://www.radicestujeme.eu/img/berlin/berlin-noc.jpg" TargetMode="External"/><Relationship Id="rId9" Type="http://schemas.openxmlformats.org/officeDocument/2006/relationships/hyperlink" Target="http://blog.idnes.cz/blog/3830/40283/P6050075.jpg" TargetMode="External"/><Relationship Id="rId14" Type="http://schemas.openxmlformats.org/officeDocument/2006/relationships/hyperlink" Target="http://www.hotel-stift.de/uploads/media/bodensee_07.jpg" TargetMode="Externa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s://upload.wikimedia.org/wikipedia/commons/thumb/7/77/Locator_map_Hesse_in_Germany.svg/190px-Locator_map_Hesse_in_Germany.svg.png" TargetMode="External"/><Relationship Id="rId3" Type="http://schemas.openxmlformats.org/officeDocument/2006/relationships/hyperlink" Target="http://upload.wikimedia.org/wikipedia/commons/thumb/6/6c/Locator_map_Brandenburg_in_Germany.svg/190px-Locator_map_Brandenburg_in_Germany.svg.png" TargetMode="External"/><Relationship Id="rId7" Type="http://schemas.openxmlformats.org/officeDocument/2006/relationships/hyperlink" Target="http://upload.wikimedia.org/wikipedia/commons/thumb/d/d5/Locator_map_Thuringia_in_Germany.svg/190px-Locator_map_Thuringia_in_Germany.svg.png" TargetMode="External"/><Relationship Id="rId12" Type="http://schemas.openxmlformats.org/officeDocument/2006/relationships/hyperlink" Target="http://upload.wikimedia.org/wikipedia/commons/5/58/Germany_Laender_Bayern.png" TargetMode="External"/><Relationship Id="rId2" Type="http://schemas.openxmlformats.org/officeDocument/2006/relationships/hyperlink" Target="http://upload.wikimedia.org/wikipedia/commons/thumb/9/98/Locator_map_Mecklenburg-Vorpommern_in_Germany.svg/190px-Locator_map_Mecklenburg-Vorpommern_in_Germany.svg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f/f7/Locator_map_Lower-Saxony_in_Germany.svg/190px-Locator_map_Lower-Saxony_in_Germany.svg.png" TargetMode="External"/><Relationship Id="rId11" Type="http://schemas.openxmlformats.org/officeDocument/2006/relationships/hyperlink" Target="http://upload.wikimedia.org/wikipedia/commons/thumb/a/ac/Locator_map_Saarland_in_G" TargetMode="External"/><Relationship Id="rId5" Type="http://schemas.openxmlformats.org/officeDocument/2006/relationships/hyperlink" Target="http://upload.wikimedia.org/wikipedia/commons/thumb/b/bd/Locator_map_Saxony-Anhalt_in_Germany.svg/190px-Locator_map_Saxony-Anhalt_in_Germany.svg.png" TargetMode="External"/><Relationship Id="rId10" Type="http://schemas.openxmlformats.org/officeDocument/2006/relationships/hyperlink" Target="http://upload.wikimedia.org/wikipedia/commons/thumb/9/9e/Locator_map_North_Rhine-Westphalia_in_Germany.svg/190px-Locator_map_North_Rhine-Westphalia_in_Germany.svg.png" TargetMode="External"/><Relationship Id="rId4" Type="http://schemas.openxmlformats.org/officeDocument/2006/relationships/hyperlink" Target="http://www.flaggen-server.de/dland3/loc_sachsen.png" TargetMode="External"/><Relationship Id="rId9" Type="http://schemas.openxmlformats.org/officeDocument/2006/relationships/hyperlink" Target="http://upload.wikimedia.org/wikipedia/commons/thumb/4/48/Locator_map_Rhineland-Palatinate_in_Germany.svg/190px-Locator_map_Rhineland-Palatinate_in_Germany.svg.png" TargetMode="Externa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upermusic.sk/obrazky/56280_beethoven.jpg" TargetMode="External"/><Relationship Id="rId3" Type="http://schemas.openxmlformats.org/officeDocument/2006/relationships/hyperlink" Target="http://forum.valka.cz/attachments/osobnosti/270px-Germany_Laender_Hamburg.png" TargetMode="External"/><Relationship Id="rId7" Type="http://schemas.openxmlformats.org/officeDocument/2006/relationships/hyperlink" Target="http://www.zum.de/Faecher/D/BW/gym/Heine/grafik/heine.jpg" TargetMode="External"/><Relationship Id="rId2" Type="http://schemas.openxmlformats.org/officeDocument/2006/relationships/hyperlink" Target="https://upload.wikimedia.org/wikipedia/commons/thumb/4/44/Locator_map_Baden-W%C3%BCrttemberg_in_Germany.svg/290px-Locator_map_Baden-W%C3%BCrttemberg_in_Germany.svg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bavarianilluminati.files.wordpress.com/2012/08/johann_wolfgang_von_goethe.jpg" TargetMode="External"/><Relationship Id="rId11" Type="http://schemas.openxmlformats.org/officeDocument/2006/relationships/hyperlink" Target="http://uploads1.wikipaintings.org/images/caspar-david-friedrich/abbey-in-eichwald.jpg" TargetMode="External"/><Relationship Id="rId5" Type="http://schemas.openxmlformats.org/officeDocument/2006/relationships/hyperlink" Target="http://cs.wikipedia.org/wiki/Soubor:Locator_map_Bremen_in_Germany.svg" TargetMode="External"/><Relationship Id="rId10" Type="http://schemas.openxmlformats.org/officeDocument/2006/relationships/hyperlink" Target="http://82.114.195.35:90/ProjektModerniUmeni/Renesance/Mal%C3%AD%C5%99stv%C3%AD/28.Durer%20r%C5%AF%C5%BEencov%C3%A1%20slavnost.bmp" TargetMode="External"/><Relationship Id="rId4" Type="http://schemas.openxmlformats.org/officeDocument/2006/relationships/hyperlink" Target="http://upload.wikimedia.org/wikipedia/commons/thumb/8/8e/Germany_Laender_Berlin.png/250px-Germany_Laender_Berlin.png" TargetMode="External"/><Relationship Id="rId9" Type="http://schemas.openxmlformats.org/officeDocument/2006/relationships/hyperlink" Target="http://www.ibiblio.org/wm/paint/auth/durer/self/self-28.jpg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5794677"/>
              </p:ext>
            </p:extLst>
          </p:nvPr>
        </p:nvGraphicFramePr>
        <p:xfrm>
          <a:off x="1368425" y="2924944"/>
          <a:ext cx="6405925" cy="351059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Streckerová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Monika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VY_32_INOVACE_8AB_1_Deutschland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8AB_VNJ.roč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13.5.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Žák získá základní informace o Německu.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DUM 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379540"/>
      </p:ext>
    </p:extLst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11560" y="1628800"/>
            <a:ext cx="7920880" cy="129614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547664" y="4221088"/>
            <a:ext cx="5976664" cy="64807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4000" b="1" dirty="0" smtClean="0"/>
              <a:t>DIE BUNDESREPUBLIK DEUTSCHLAND (BRD)</a:t>
            </a:r>
          </a:p>
          <a:p>
            <a:pPr algn="ctr"/>
            <a:endParaRPr lang="cs-CZ" sz="4000" b="1" dirty="0"/>
          </a:p>
          <a:p>
            <a:pPr algn="ctr"/>
            <a:endParaRPr lang="cs-CZ" b="1" dirty="0" smtClean="0"/>
          </a:p>
          <a:p>
            <a:pPr marL="0" indent="0" algn="ctr">
              <a:buNone/>
            </a:pPr>
            <a:r>
              <a:rPr lang="cs-CZ" b="1" dirty="0" smtClean="0"/>
              <a:t>Spolková republika Německo (SRN)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6077211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HAUPTSTADT:</a:t>
            </a:r>
            <a:r>
              <a:rPr lang="cs-CZ" dirty="0" smtClean="0"/>
              <a:t>  </a:t>
            </a:r>
            <a:r>
              <a:rPr lang="cs-CZ" b="1" dirty="0" smtClean="0"/>
              <a:t>BERLIN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318" y="1600200"/>
            <a:ext cx="7651364" cy="5341306"/>
          </a:xfrm>
        </p:spPr>
      </p:pic>
    </p:spTree>
    <p:extLst>
      <p:ext uri="{BB962C8B-B14F-4D97-AF65-F5344CB8AC3E}">
        <p14:creationId xmlns:p14="http://schemas.microsoft.com/office/powerpoint/2010/main" val="307760003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smtClean="0"/>
              <a:t>BUNDESPRÄSIDENT: </a:t>
            </a:r>
            <a:r>
              <a:rPr lang="cs-CZ" b="1" dirty="0" smtClean="0"/>
              <a:t>JOACHIM GAUCK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smtClean="0"/>
              <a:t>BUNDESKANZLERIN</a:t>
            </a:r>
            <a:r>
              <a:rPr lang="cs-CZ" dirty="0" smtClean="0"/>
              <a:t>: </a:t>
            </a:r>
            <a:r>
              <a:rPr lang="cs-CZ" b="1" dirty="0" smtClean="0"/>
              <a:t>ANGELA MERKEL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37" t="-281" r="22370"/>
          <a:stretch/>
        </p:blipFill>
        <p:spPr>
          <a:xfrm>
            <a:off x="683568" y="1628800"/>
            <a:ext cx="3441700" cy="4538663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3649" y="1661530"/>
            <a:ext cx="3302767" cy="4503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71932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err="1" smtClean="0"/>
              <a:t>Flagge</a:t>
            </a:r>
            <a:r>
              <a:rPr lang="cs-CZ" i="1" dirty="0" smtClean="0"/>
              <a:t>:</a:t>
            </a:r>
            <a:r>
              <a:rPr lang="cs-CZ" dirty="0" smtClean="0"/>
              <a:t> </a:t>
            </a:r>
            <a:r>
              <a:rPr lang="cs-CZ" b="1" dirty="0" err="1" smtClean="0"/>
              <a:t>schwarz</a:t>
            </a:r>
            <a:r>
              <a:rPr lang="cs-CZ" b="1" dirty="0" smtClean="0"/>
              <a:t> – rot – </a:t>
            </a:r>
            <a:r>
              <a:rPr lang="cs-CZ" b="1" dirty="0" err="1" smtClean="0"/>
              <a:t>gold</a:t>
            </a:r>
            <a:r>
              <a:rPr lang="cs-CZ" b="1" dirty="0" smtClean="0"/>
              <a:t> (</a:t>
            </a:r>
            <a:r>
              <a:rPr lang="cs-CZ" b="1" dirty="0" err="1" smtClean="0"/>
              <a:t>gelb</a:t>
            </a:r>
            <a:r>
              <a:rPr lang="cs-CZ" b="1" dirty="0" smtClean="0"/>
              <a:t>)</a:t>
            </a:r>
            <a:br>
              <a:rPr lang="cs-CZ" b="1" dirty="0" smtClean="0"/>
            </a:br>
            <a:r>
              <a:rPr lang="cs-CZ" i="1" dirty="0" err="1" smtClean="0"/>
              <a:t>Wappen</a:t>
            </a:r>
            <a:r>
              <a:rPr lang="cs-CZ" i="1" dirty="0" smtClean="0"/>
              <a:t>:</a:t>
            </a:r>
            <a:r>
              <a:rPr lang="cs-CZ" dirty="0" smtClean="0"/>
              <a:t> </a:t>
            </a:r>
            <a:r>
              <a:rPr lang="cs-CZ" b="1" dirty="0" err="1" smtClean="0"/>
              <a:t>Adlersweibchen</a:t>
            </a:r>
            <a:r>
              <a:rPr lang="cs-CZ" b="1" dirty="0" smtClean="0"/>
              <a:t> </a:t>
            </a:r>
            <a:r>
              <a:rPr lang="cs-CZ" b="1" dirty="0" err="1" smtClean="0"/>
              <a:t>im</a:t>
            </a:r>
            <a:r>
              <a:rPr lang="cs-CZ" b="1" dirty="0" smtClean="0"/>
              <a:t>   </a:t>
            </a:r>
            <a:r>
              <a:rPr lang="cs-CZ" b="1" dirty="0" err="1" smtClean="0"/>
              <a:t>goldenen</a:t>
            </a:r>
            <a:r>
              <a:rPr lang="cs-CZ" b="1" dirty="0" smtClean="0"/>
              <a:t> </a:t>
            </a:r>
            <a:r>
              <a:rPr lang="cs-CZ" b="1" dirty="0" err="1" smtClean="0"/>
              <a:t>Schild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492896"/>
            <a:ext cx="4670113" cy="3115841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132856"/>
            <a:ext cx="3322915" cy="4153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17565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err="1" smtClean="0"/>
              <a:t>Nationalhymne</a:t>
            </a:r>
            <a:r>
              <a:rPr lang="cs-CZ" dirty="0" smtClean="0"/>
              <a:t>: </a:t>
            </a:r>
            <a:r>
              <a:rPr lang="cs-CZ" b="1" dirty="0" smtClean="0"/>
              <a:t>LIED DER DEUTSCHEN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r>
              <a:rPr lang="cs-CZ" dirty="0" smtClean="0"/>
              <a:t> 1841 von August Heinrich Hoffman von </a:t>
            </a:r>
            <a:r>
              <a:rPr lang="cs-CZ" dirty="0" err="1" smtClean="0"/>
              <a:t>Fallersleben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dem </a:t>
            </a:r>
            <a:r>
              <a:rPr lang="cs-CZ" dirty="0" err="1" smtClean="0"/>
              <a:t>Insel</a:t>
            </a:r>
            <a:r>
              <a:rPr lang="cs-CZ" dirty="0" smtClean="0"/>
              <a:t> Helgoland </a:t>
            </a:r>
            <a:r>
              <a:rPr lang="cs-CZ" dirty="0" err="1" smtClean="0"/>
              <a:t>gedichtet</a:t>
            </a:r>
            <a:endParaRPr lang="cs-CZ" dirty="0" smtClean="0"/>
          </a:p>
          <a:p>
            <a:r>
              <a:rPr lang="cs-CZ" dirty="0" smtClean="0"/>
              <a:t>Melodie: </a:t>
            </a:r>
            <a:r>
              <a:rPr lang="cs-CZ" u="sng" dirty="0" smtClean="0"/>
              <a:t>Joseph </a:t>
            </a:r>
            <a:r>
              <a:rPr lang="cs-CZ" u="sng" dirty="0" err="1" smtClean="0"/>
              <a:t>Hayden</a:t>
            </a:r>
            <a:endParaRPr lang="cs-CZ" u="sng" dirty="0" smtClean="0"/>
          </a:p>
          <a:p>
            <a:r>
              <a:rPr lang="cs-CZ" dirty="0" err="1" smtClean="0"/>
              <a:t>Erste</a:t>
            </a:r>
            <a:r>
              <a:rPr lang="cs-CZ" dirty="0" smtClean="0"/>
              <a:t> </a:t>
            </a:r>
            <a:r>
              <a:rPr lang="cs-CZ" dirty="0" err="1" smtClean="0"/>
              <a:t>Strophe</a:t>
            </a:r>
            <a:r>
              <a:rPr lang="cs-CZ" dirty="0" smtClean="0"/>
              <a:t> </a:t>
            </a:r>
            <a:r>
              <a:rPr lang="cs-CZ" dirty="0" err="1" smtClean="0"/>
              <a:t>wegen</a:t>
            </a:r>
            <a:r>
              <a:rPr lang="cs-CZ" dirty="0" smtClean="0"/>
              <a:t> dem </a:t>
            </a:r>
            <a:r>
              <a:rPr lang="cs-CZ" dirty="0" err="1" smtClean="0"/>
              <a:t>Nationalismus</a:t>
            </a:r>
            <a:r>
              <a:rPr lang="cs-CZ" dirty="0" smtClean="0"/>
              <a:t> </a:t>
            </a:r>
            <a:r>
              <a:rPr lang="cs-CZ" dirty="0" err="1" smtClean="0"/>
              <a:t>verboten</a:t>
            </a:r>
            <a:endParaRPr lang="cs-CZ" dirty="0" smtClean="0"/>
          </a:p>
          <a:p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nur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DRITTE </a:t>
            </a:r>
            <a:r>
              <a:rPr lang="cs-CZ" dirty="0" err="1" smtClean="0"/>
              <a:t>Strophe</a:t>
            </a:r>
            <a:r>
              <a:rPr lang="cs-CZ" dirty="0" smtClean="0"/>
              <a:t> </a:t>
            </a:r>
            <a:r>
              <a:rPr lang="cs-CZ" dirty="0" err="1" smtClean="0"/>
              <a:t>benuzt</a:t>
            </a:r>
            <a:endParaRPr lang="cs-CZ" dirty="0" smtClean="0"/>
          </a:p>
          <a:p>
            <a:pPr marL="0" indent="0" algn="ctr">
              <a:buNone/>
            </a:pPr>
            <a:r>
              <a:rPr lang="cs-CZ" sz="2800" dirty="0">
                <a:hlinkClick r:id="rId2"/>
              </a:rPr>
              <a:t>http://</a:t>
            </a:r>
            <a:r>
              <a:rPr lang="cs-CZ" sz="2800" dirty="0" smtClean="0">
                <a:hlinkClick r:id="rId2"/>
              </a:rPr>
              <a:t>www.youtube.com/watch?v=VeBYqL8nuSw</a:t>
            </a:r>
            <a:endParaRPr lang="cs-CZ" sz="2800" dirty="0" smtClean="0"/>
          </a:p>
          <a:p>
            <a:pPr marL="0" indent="0" algn="ctr">
              <a:buNone/>
            </a:pPr>
            <a:r>
              <a:rPr lang="cs-CZ" sz="2800" dirty="0">
                <a:hlinkClick r:id="rId3"/>
              </a:rPr>
              <a:t>http://www.youtube.com/watch?v=zkt27bs2az4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6594037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err="1" smtClean="0"/>
              <a:t>Höchste</a:t>
            </a:r>
            <a:r>
              <a:rPr lang="cs-CZ" i="1" dirty="0" smtClean="0"/>
              <a:t> Punkt: </a:t>
            </a:r>
            <a:r>
              <a:rPr lang="cs-CZ" b="1" dirty="0" smtClean="0"/>
              <a:t>Zugspitze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 algn="ctr">
              <a:buNone/>
            </a:pPr>
            <a:endParaRPr lang="cs-CZ" sz="2800" i="1" dirty="0" smtClean="0"/>
          </a:p>
          <a:p>
            <a:pPr marL="0" indent="0" algn="ctr">
              <a:buNone/>
            </a:pPr>
            <a:endParaRPr lang="cs-CZ" sz="2800" i="1" dirty="0"/>
          </a:p>
          <a:p>
            <a:pPr marL="0" indent="0" algn="ctr">
              <a:buNone/>
            </a:pPr>
            <a:endParaRPr lang="cs-CZ" sz="2800" i="1" dirty="0" smtClean="0"/>
          </a:p>
          <a:p>
            <a:pPr marL="0" indent="0" algn="ctr">
              <a:buNone/>
            </a:pPr>
            <a:endParaRPr lang="cs-CZ" sz="2800" i="1" dirty="0" smtClean="0"/>
          </a:p>
          <a:p>
            <a:pPr marL="0" indent="0" algn="ctr">
              <a:buNone/>
            </a:pPr>
            <a:r>
              <a:rPr lang="cs-CZ" sz="2800" i="1" dirty="0" smtClean="0"/>
              <a:t>2 962 Meter hoch</a:t>
            </a:r>
            <a:endParaRPr lang="cs-CZ" sz="2800" i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604" y="1196752"/>
            <a:ext cx="7128792" cy="475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15024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err="1" smtClean="0"/>
              <a:t>Grenze</a:t>
            </a:r>
            <a:r>
              <a:rPr lang="cs-CZ" i="1" dirty="0" smtClean="0"/>
              <a:t>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u="sng" dirty="0" smtClean="0"/>
              <a:t>Osten</a:t>
            </a:r>
            <a:r>
              <a:rPr lang="cs-CZ" sz="4000" dirty="0" smtClean="0"/>
              <a:t> –  </a:t>
            </a:r>
            <a:r>
              <a:rPr lang="cs-CZ" sz="4000" dirty="0" err="1" smtClean="0"/>
              <a:t>die</a:t>
            </a:r>
            <a:r>
              <a:rPr lang="cs-CZ" sz="4000" dirty="0" smtClean="0"/>
              <a:t> </a:t>
            </a:r>
            <a:r>
              <a:rPr lang="cs-CZ" sz="4000" dirty="0" err="1" smtClean="0"/>
              <a:t>Tschechische</a:t>
            </a:r>
            <a:r>
              <a:rPr lang="cs-CZ" sz="4000" dirty="0" smtClean="0"/>
              <a:t> Republik, Polen</a:t>
            </a:r>
          </a:p>
          <a:p>
            <a:r>
              <a:rPr lang="cs-CZ" sz="4000" u="sng" dirty="0" err="1" smtClean="0"/>
              <a:t>Süden</a:t>
            </a:r>
            <a:r>
              <a:rPr lang="cs-CZ" sz="4000" dirty="0" smtClean="0"/>
              <a:t> – </a:t>
            </a:r>
            <a:r>
              <a:rPr lang="cs-CZ" sz="4000" dirty="0" err="1" smtClean="0"/>
              <a:t>Österreich</a:t>
            </a:r>
            <a:r>
              <a:rPr lang="cs-CZ" sz="4000" dirty="0" smtClean="0"/>
              <a:t>, </a:t>
            </a:r>
            <a:r>
              <a:rPr lang="cs-CZ" sz="4000" dirty="0" err="1" smtClean="0"/>
              <a:t>die</a:t>
            </a:r>
            <a:r>
              <a:rPr lang="cs-CZ" sz="4000" dirty="0" smtClean="0"/>
              <a:t> </a:t>
            </a:r>
            <a:r>
              <a:rPr lang="cs-CZ" sz="4000" dirty="0" err="1" smtClean="0"/>
              <a:t>Schweiz</a:t>
            </a:r>
            <a:endParaRPr lang="cs-CZ" sz="4000" dirty="0" smtClean="0"/>
          </a:p>
          <a:p>
            <a:r>
              <a:rPr lang="cs-CZ" sz="4000" u="sng" dirty="0" err="1" smtClean="0"/>
              <a:t>Westen</a:t>
            </a:r>
            <a:r>
              <a:rPr lang="cs-CZ" sz="4000" dirty="0" smtClean="0"/>
              <a:t> – Luxemburg, </a:t>
            </a:r>
            <a:r>
              <a:rPr lang="cs-CZ" sz="4000" dirty="0" err="1" smtClean="0"/>
              <a:t>Belgien</a:t>
            </a:r>
            <a:r>
              <a:rPr lang="cs-CZ" sz="4000" dirty="0" smtClean="0"/>
              <a:t>, </a:t>
            </a:r>
            <a:r>
              <a:rPr lang="cs-CZ" sz="4000" dirty="0" err="1" smtClean="0"/>
              <a:t>Frankreich</a:t>
            </a:r>
            <a:r>
              <a:rPr lang="cs-CZ" sz="4000" dirty="0" smtClean="0"/>
              <a:t>, </a:t>
            </a:r>
            <a:r>
              <a:rPr lang="cs-CZ" sz="4000" dirty="0" err="1" smtClean="0"/>
              <a:t>die</a:t>
            </a:r>
            <a:r>
              <a:rPr lang="cs-CZ" sz="4000" dirty="0" smtClean="0"/>
              <a:t> </a:t>
            </a:r>
            <a:r>
              <a:rPr lang="cs-CZ" sz="4000" dirty="0" err="1" smtClean="0"/>
              <a:t>Niederlanden</a:t>
            </a:r>
            <a:endParaRPr lang="cs-CZ" sz="4000" dirty="0" smtClean="0"/>
          </a:p>
          <a:p>
            <a:r>
              <a:rPr lang="cs-CZ" sz="4000" u="sng" dirty="0" err="1" smtClean="0"/>
              <a:t>Norden</a:t>
            </a:r>
            <a:r>
              <a:rPr lang="cs-CZ" sz="4000" dirty="0" smtClean="0"/>
              <a:t> - </a:t>
            </a:r>
            <a:r>
              <a:rPr lang="cs-CZ" sz="4000" dirty="0" err="1" smtClean="0"/>
              <a:t>Dänemark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88237703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err="1" smtClean="0"/>
              <a:t>Inseln</a:t>
            </a:r>
            <a:r>
              <a:rPr lang="cs-CZ" i="1" dirty="0" smtClean="0"/>
              <a:t>: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u="sng" dirty="0" err="1" smtClean="0"/>
              <a:t>Ostsee</a:t>
            </a:r>
            <a:r>
              <a:rPr lang="cs-CZ" sz="4400" u="sng" dirty="0" smtClean="0"/>
              <a:t>:</a:t>
            </a:r>
            <a:r>
              <a:rPr lang="cs-CZ" sz="4400" dirty="0" smtClean="0"/>
              <a:t> </a:t>
            </a:r>
            <a:r>
              <a:rPr lang="cs-CZ" sz="4400" dirty="0" err="1" smtClean="0"/>
              <a:t>Rügen</a:t>
            </a:r>
            <a:r>
              <a:rPr lang="cs-CZ" sz="4400" dirty="0" smtClean="0"/>
              <a:t>, </a:t>
            </a:r>
            <a:r>
              <a:rPr lang="cs-CZ" sz="4400" dirty="0" err="1" smtClean="0"/>
              <a:t>Fehmarn</a:t>
            </a:r>
            <a:endParaRPr lang="cs-CZ" sz="4400" dirty="0" smtClean="0"/>
          </a:p>
          <a:p>
            <a:r>
              <a:rPr lang="cs-CZ" sz="4400" u="sng" dirty="0" err="1" smtClean="0"/>
              <a:t>Nordsee</a:t>
            </a:r>
            <a:r>
              <a:rPr lang="cs-CZ" sz="4400" u="sng" dirty="0" smtClean="0"/>
              <a:t>:</a:t>
            </a:r>
            <a:r>
              <a:rPr lang="cs-CZ" sz="4400" dirty="0" smtClean="0"/>
              <a:t> </a:t>
            </a:r>
            <a:r>
              <a:rPr lang="cs-CZ" sz="4400" dirty="0" err="1" smtClean="0"/>
              <a:t>Borkum</a:t>
            </a:r>
            <a:r>
              <a:rPr lang="cs-CZ" sz="4400" dirty="0" smtClean="0"/>
              <a:t>, </a:t>
            </a:r>
            <a:r>
              <a:rPr lang="cs-CZ" sz="4400" dirty="0" err="1" smtClean="0"/>
              <a:t>Sylt</a:t>
            </a:r>
            <a:r>
              <a:rPr lang="cs-CZ" sz="4400" dirty="0" smtClean="0"/>
              <a:t>, </a:t>
            </a:r>
            <a:r>
              <a:rPr lang="cs-CZ" sz="4400" dirty="0" err="1" smtClean="0"/>
              <a:t>Föhr</a:t>
            </a:r>
            <a:r>
              <a:rPr lang="cs-CZ" sz="4400" dirty="0" smtClean="0"/>
              <a:t>,                   </a:t>
            </a:r>
            <a:r>
              <a:rPr lang="cs-CZ" sz="4400" dirty="0" err="1" smtClean="0"/>
              <a:t>Amrum</a:t>
            </a:r>
            <a:r>
              <a:rPr lang="cs-CZ" sz="4400" dirty="0" smtClean="0"/>
              <a:t>, Helgoland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48419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9717"/>
            <a:ext cx="5216612" cy="390334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3501008"/>
            <a:ext cx="6350000" cy="4038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556792"/>
            <a:ext cx="4572001" cy="3241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41466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err="1" smtClean="0"/>
              <a:t>Gewässer</a:t>
            </a:r>
            <a:r>
              <a:rPr lang="cs-CZ" i="1" dirty="0" smtClean="0"/>
              <a:t>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 err="1" smtClean="0"/>
              <a:t>Flüsse</a:t>
            </a:r>
            <a:r>
              <a:rPr lang="cs-CZ" u="sng" dirty="0" smtClean="0"/>
              <a:t>:</a:t>
            </a:r>
            <a:r>
              <a:rPr lang="cs-CZ" dirty="0" smtClean="0"/>
              <a:t> Elbe, </a:t>
            </a:r>
            <a:r>
              <a:rPr lang="cs-CZ" dirty="0" err="1" smtClean="0"/>
              <a:t>Donau</a:t>
            </a:r>
            <a:r>
              <a:rPr lang="cs-CZ" dirty="0" smtClean="0"/>
              <a:t>, </a:t>
            </a:r>
            <a:r>
              <a:rPr lang="cs-CZ" dirty="0" err="1" smtClean="0"/>
              <a:t>Rhein</a:t>
            </a:r>
            <a:r>
              <a:rPr lang="cs-CZ" dirty="0" smtClean="0"/>
              <a:t>, </a:t>
            </a:r>
            <a:r>
              <a:rPr lang="cs-CZ" dirty="0" err="1" smtClean="0"/>
              <a:t>Main</a:t>
            </a:r>
            <a:r>
              <a:rPr lang="cs-CZ" dirty="0" smtClean="0"/>
              <a:t>, </a:t>
            </a:r>
            <a:r>
              <a:rPr lang="cs-CZ" dirty="0" err="1" smtClean="0"/>
              <a:t>Weser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Oder, Ems, Havel, </a:t>
            </a:r>
            <a:r>
              <a:rPr lang="cs-CZ" dirty="0" err="1" smtClean="0"/>
              <a:t>Spree</a:t>
            </a:r>
            <a:r>
              <a:rPr lang="cs-CZ" dirty="0" smtClean="0"/>
              <a:t>…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u="sng" dirty="0" err="1" smtClean="0"/>
              <a:t>Seen</a:t>
            </a:r>
            <a:r>
              <a:rPr lang="cs-CZ" u="sng" dirty="0" smtClean="0"/>
              <a:t>:</a:t>
            </a:r>
            <a:r>
              <a:rPr lang="cs-CZ" dirty="0" smtClean="0"/>
              <a:t>  </a:t>
            </a:r>
            <a:r>
              <a:rPr lang="cs-CZ" dirty="0" err="1" smtClean="0"/>
              <a:t>Süden</a:t>
            </a:r>
            <a:r>
              <a:rPr lang="cs-CZ" dirty="0" smtClean="0"/>
              <a:t> – </a:t>
            </a:r>
            <a:r>
              <a:rPr lang="cs-CZ" dirty="0" err="1" smtClean="0"/>
              <a:t>Bodensee</a:t>
            </a:r>
            <a:r>
              <a:rPr lang="cs-CZ" dirty="0" smtClean="0"/>
              <a:t>, </a:t>
            </a:r>
            <a:r>
              <a:rPr lang="cs-CZ" dirty="0" err="1" smtClean="0"/>
              <a:t>Ammersee</a:t>
            </a:r>
            <a:r>
              <a:rPr lang="cs-CZ" dirty="0" smtClean="0"/>
              <a:t>,   </a:t>
            </a:r>
            <a:r>
              <a:rPr lang="cs-CZ" dirty="0" err="1" smtClean="0"/>
              <a:t>Starnberger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, </a:t>
            </a:r>
            <a:r>
              <a:rPr lang="cs-CZ" dirty="0" err="1" smtClean="0"/>
              <a:t>Chiemsee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  <a:r>
              <a:rPr lang="cs-CZ" dirty="0" err="1" smtClean="0"/>
              <a:t>Norden</a:t>
            </a:r>
            <a:r>
              <a:rPr lang="cs-CZ" dirty="0"/>
              <a:t> </a:t>
            </a:r>
            <a:r>
              <a:rPr lang="cs-CZ" dirty="0" smtClean="0"/>
              <a:t>– </a:t>
            </a:r>
            <a:r>
              <a:rPr lang="cs-CZ" dirty="0" err="1" smtClean="0"/>
              <a:t>Müritzsee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u="sng" dirty="0" err="1" smtClean="0"/>
              <a:t>Meer</a:t>
            </a:r>
            <a:r>
              <a:rPr lang="cs-CZ" u="sng" dirty="0" smtClean="0"/>
              <a:t>:</a:t>
            </a:r>
            <a:r>
              <a:rPr lang="cs-CZ" dirty="0" smtClean="0"/>
              <a:t>  </a:t>
            </a:r>
            <a:r>
              <a:rPr lang="cs-CZ" dirty="0" err="1" smtClean="0"/>
              <a:t>Nordsee</a:t>
            </a:r>
            <a:r>
              <a:rPr lang="cs-CZ" dirty="0" smtClean="0"/>
              <a:t>, </a:t>
            </a:r>
            <a:r>
              <a:rPr lang="cs-CZ" dirty="0" err="1" smtClean="0"/>
              <a:t>Ostsee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966684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116632"/>
            <a:ext cx="8229600" cy="3624560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6553" y="2870324"/>
            <a:ext cx="6184979" cy="3865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78924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err="1" smtClean="0"/>
              <a:t>Bundesländer</a:t>
            </a:r>
            <a:r>
              <a:rPr lang="cs-CZ" i="1" dirty="0" smtClean="0"/>
              <a:t>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sz="4000" dirty="0" err="1" smtClean="0"/>
              <a:t>Deutschland</a:t>
            </a:r>
            <a:r>
              <a:rPr lang="cs-CZ" sz="4000" dirty="0" smtClean="0"/>
              <a:t> </a:t>
            </a:r>
            <a:r>
              <a:rPr lang="cs-CZ" sz="4000" dirty="0" err="1" smtClean="0"/>
              <a:t>hat</a:t>
            </a:r>
            <a:r>
              <a:rPr lang="cs-CZ" sz="4000" dirty="0" smtClean="0"/>
              <a:t> </a:t>
            </a:r>
            <a:r>
              <a:rPr lang="cs-CZ" sz="4000" dirty="0" err="1" smtClean="0"/>
              <a:t>insgesamt</a:t>
            </a:r>
            <a:r>
              <a:rPr lang="cs-CZ" sz="4000" dirty="0" smtClean="0"/>
              <a:t> </a:t>
            </a:r>
            <a:r>
              <a:rPr lang="cs-CZ" sz="4000" dirty="0" err="1" smtClean="0"/>
              <a:t>sechzehn</a:t>
            </a:r>
            <a:r>
              <a:rPr lang="cs-CZ" sz="4000" dirty="0" smtClean="0"/>
              <a:t> </a:t>
            </a:r>
            <a:r>
              <a:rPr lang="cs-CZ" sz="4000" dirty="0" err="1" smtClean="0"/>
              <a:t>Bundesländer</a:t>
            </a:r>
            <a:endParaRPr lang="cs-CZ" sz="4000" dirty="0" smtClean="0"/>
          </a:p>
          <a:p>
            <a:pPr marL="0" indent="0" algn="ctr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4122321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Schleswig</a:t>
            </a:r>
            <a:r>
              <a:rPr lang="cs-CZ" b="1" dirty="0" smtClean="0"/>
              <a:t> – </a:t>
            </a:r>
            <a:r>
              <a:rPr lang="cs-CZ" b="1" dirty="0" err="1" smtClean="0"/>
              <a:t>Holstein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err="1" smtClean="0"/>
              <a:t>Hauptstadt</a:t>
            </a:r>
            <a:r>
              <a:rPr lang="cs-CZ" i="1" dirty="0" smtClean="0"/>
              <a:t> : </a:t>
            </a:r>
            <a:r>
              <a:rPr lang="cs-CZ" b="1" dirty="0" smtClean="0"/>
              <a:t>Kiel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1801" y="1600200"/>
            <a:ext cx="3280398" cy="4525963"/>
          </a:xfrm>
        </p:spPr>
      </p:pic>
    </p:spTree>
    <p:extLst>
      <p:ext uri="{BB962C8B-B14F-4D97-AF65-F5344CB8AC3E}">
        <p14:creationId xmlns:p14="http://schemas.microsoft.com/office/powerpoint/2010/main" val="1643168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Mecklenburg</a:t>
            </a:r>
            <a:r>
              <a:rPr lang="cs-CZ" b="1" dirty="0" smtClean="0"/>
              <a:t> – </a:t>
            </a:r>
            <a:r>
              <a:rPr lang="cs-CZ" b="1" dirty="0" err="1" smtClean="0"/>
              <a:t>Vorpommern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i="1" dirty="0" err="1" smtClean="0"/>
              <a:t>Haupstadt</a:t>
            </a:r>
            <a:r>
              <a:rPr lang="cs-CZ" i="1" dirty="0" smtClean="0"/>
              <a:t>: </a:t>
            </a:r>
            <a:r>
              <a:rPr lang="cs-CZ" b="1" dirty="0" smtClean="0"/>
              <a:t>Schwerin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1622974"/>
            <a:ext cx="3600400" cy="4870014"/>
          </a:xfrm>
        </p:spPr>
      </p:pic>
    </p:spTree>
    <p:extLst>
      <p:ext uri="{BB962C8B-B14F-4D97-AF65-F5344CB8AC3E}">
        <p14:creationId xmlns:p14="http://schemas.microsoft.com/office/powerpoint/2010/main" val="276416267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Brandenburg</a:t>
            </a:r>
            <a:br>
              <a:rPr lang="cs-CZ" b="1" dirty="0" smtClean="0"/>
            </a:br>
            <a:r>
              <a:rPr lang="cs-CZ" i="1" dirty="0" err="1" smtClean="0"/>
              <a:t>Hauptstadt</a:t>
            </a:r>
            <a:r>
              <a:rPr lang="cs-CZ" i="1" dirty="0" smtClean="0"/>
              <a:t>:</a:t>
            </a:r>
            <a:r>
              <a:rPr lang="cs-CZ" b="1" dirty="0" smtClean="0"/>
              <a:t> Potsdam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525574"/>
            <a:ext cx="3528392" cy="4772615"/>
          </a:xfrm>
        </p:spPr>
      </p:pic>
    </p:spTree>
    <p:extLst>
      <p:ext uri="{BB962C8B-B14F-4D97-AF65-F5344CB8AC3E}">
        <p14:creationId xmlns:p14="http://schemas.microsoft.com/office/powerpoint/2010/main" val="67257396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Sachsen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i="1" dirty="0" err="1" smtClean="0"/>
              <a:t>Hauptstadt</a:t>
            </a:r>
            <a:r>
              <a:rPr lang="cs-CZ" i="1" dirty="0" smtClean="0"/>
              <a:t>: </a:t>
            </a:r>
            <a:r>
              <a:rPr lang="cs-CZ" b="1" dirty="0" err="1" smtClean="0"/>
              <a:t>Dresden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4540" y="1600200"/>
            <a:ext cx="3467660" cy="4706112"/>
          </a:xfrm>
        </p:spPr>
      </p:pic>
    </p:spTree>
    <p:extLst>
      <p:ext uri="{BB962C8B-B14F-4D97-AF65-F5344CB8AC3E}">
        <p14:creationId xmlns:p14="http://schemas.microsoft.com/office/powerpoint/2010/main" val="343068637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Sachsen</a:t>
            </a:r>
            <a:r>
              <a:rPr lang="cs-CZ" b="1" dirty="0" smtClean="0"/>
              <a:t> – </a:t>
            </a:r>
            <a:r>
              <a:rPr lang="cs-CZ" b="1" dirty="0" err="1" smtClean="0"/>
              <a:t>Anhalt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i="1" dirty="0" err="1" smtClean="0"/>
              <a:t>Hauptstadt</a:t>
            </a:r>
            <a:r>
              <a:rPr lang="cs-CZ" i="1" dirty="0" smtClean="0"/>
              <a:t>:</a:t>
            </a:r>
            <a:r>
              <a:rPr lang="cs-CZ" b="1" dirty="0" smtClean="0"/>
              <a:t> Magdeburg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525574"/>
            <a:ext cx="3600400" cy="4870015"/>
          </a:xfrm>
        </p:spPr>
      </p:pic>
    </p:spTree>
    <p:extLst>
      <p:ext uri="{BB962C8B-B14F-4D97-AF65-F5344CB8AC3E}">
        <p14:creationId xmlns:p14="http://schemas.microsoft.com/office/powerpoint/2010/main" val="12204179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mtClean="0"/>
              <a:t>Niedersachsen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i="1" dirty="0" err="1" smtClean="0"/>
              <a:t>Hauptstadt</a:t>
            </a:r>
            <a:r>
              <a:rPr lang="cs-CZ" i="1" dirty="0" smtClean="0"/>
              <a:t>:</a:t>
            </a:r>
            <a:r>
              <a:rPr lang="cs-CZ" b="1" dirty="0" smtClean="0"/>
              <a:t> Hannover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1622975"/>
            <a:ext cx="3672408" cy="4967415"/>
          </a:xfrm>
        </p:spPr>
      </p:pic>
    </p:spTree>
    <p:extLst>
      <p:ext uri="{BB962C8B-B14F-4D97-AF65-F5344CB8AC3E}">
        <p14:creationId xmlns:p14="http://schemas.microsoft.com/office/powerpoint/2010/main" val="120730997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Thüringen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i="1" dirty="0" err="1" smtClean="0"/>
              <a:t>Hauptstadt</a:t>
            </a:r>
            <a:r>
              <a:rPr lang="cs-CZ" i="1" dirty="0" smtClean="0"/>
              <a:t>:</a:t>
            </a:r>
            <a:r>
              <a:rPr lang="cs-CZ" b="1" dirty="0" smtClean="0"/>
              <a:t> Erfurt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525574"/>
            <a:ext cx="3600400" cy="4870015"/>
          </a:xfrm>
        </p:spPr>
      </p:pic>
    </p:spTree>
    <p:extLst>
      <p:ext uri="{BB962C8B-B14F-4D97-AF65-F5344CB8AC3E}">
        <p14:creationId xmlns:p14="http://schemas.microsoft.com/office/powerpoint/2010/main" val="159726917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Hessen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i="1" dirty="0" err="1" smtClean="0"/>
              <a:t>Hauptstadt</a:t>
            </a:r>
            <a:r>
              <a:rPr lang="cs-CZ" i="1" dirty="0" smtClean="0"/>
              <a:t>:</a:t>
            </a:r>
            <a:r>
              <a:rPr lang="cs-CZ" b="1" dirty="0" smtClean="0"/>
              <a:t> Wiesbaden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525575"/>
            <a:ext cx="3672408" cy="4967416"/>
          </a:xfrm>
        </p:spPr>
      </p:pic>
    </p:spTree>
    <p:extLst>
      <p:ext uri="{BB962C8B-B14F-4D97-AF65-F5344CB8AC3E}">
        <p14:creationId xmlns:p14="http://schemas.microsoft.com/office/powerpoint/2010/main" val="33797171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Rheinland</a:t>
            </a:r>
            <a:r>
              <a:rPr lang="cs-CZ" b="1" dirty="0" smtClean="0"/>
              <a:t> – </a:t>
            </a:r>
            <a:r>
              <a:rPr lang="cs-CZ" b="1" dirty="0" err="1" smtClean="0"/>
              <a:t>Pfalz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i="1" dirty="0" err="1" smtClean="0"/>
              <a:t>Hauptstadt</a:t>
            </a:r>
            <a:r>
              <a:rPr lang="cs-CZ" i="1" dirty="0" smtClean="0"/>
              <a:t>:</a:t>
            </a:r>
            <a:r>
              <a:rPr lang="cs-CZ" b="1" dirty="0" smtClean="0"/>
              <a:t> </a:t>
            </a:r>
            <a:r>
              <a:rPr lang="cs-CZ" b="1" dirty="0" err="1" smtClean="0"/>
              <a:t>Mainz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525575"/>
            <a:ext cx="3744416" cy="5064816"/>
          </a:xfrm>
        </p:spPr>
      </p:pic>
    </p:spTree>
    <p:extLst>
      <p:ext uri="{BB962C8B-B14F-4D97-AF65-F5344CB8AC3E}">
        <p14:creationId xmlns:p14="http://schemas.microsoft.com/office/powerpoint/2010/main" val="144022386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Nordrhein</a:t>
            </a:r>
            <a:r>
              <a:rPr lang="cs-CZ" b="1" dirty="0" smtClean="0"/>
              <a:t> – </a:t>
            </a:r>
            <a:r>
              <a:rPr lang="cs-CZ" b="1" dirty="0" err="1" smtClean="0"/>
              <a:t>Westfalen</a:t>
            </a:r>
            <a:r>
              <a:rPr lang="cs-CZ" b="1" dirty="0"/>
              <a:t/>
            </a:r>
            <a:br>
              <a:rPr lang="cs-CZ" b="1" dirty="0"/>
            </a:br>
            <a:r>
              <a:rPr lang="cs-CZ" i="1" dirty="0" err="1" smtClean="0"/>
              <a:t>Hauptstadt</a:t>
            </a:r>
            <a:r>
              <a:rPr lang="cs-CZ" i="1" dirty="0" smtClean="0"/>
              <a:t>:</a:t>
            </a:r>
            <a:r>
              <a:rPr lang="cs-CZ" b="1" dirty="0" smtClean="0"/>
              <a:t> Düsseldorf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1622975"/>
            <a:ext cx="3672408" cy="4967415"/>
          </a:xfrm>
        </p:spPr>
      </p:pic>
    </p:spTree>
    <p:extLst>
      <p:ext uri="{BB962C8B-B14F-4D97-AF65-F5344CB8AC3E}">
        <p14:creationId xmlns:p14="http://schemas.microsoft.com/office/powerpoint/2010/main" val="378972265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Saarland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i="1" dirty="0" err="1" smtClean="0"/>
              <a:t>Hauptstadt</a:t>
            </a:r>
            <a:r>
              <a:rPr lang="cs-CZ" i="1" dirty="0" smtClean="0"/>
              <a:t>:</a:t>
            </a:r>
            <a:r>
              <a:rPr lang="cs-CZ" b="1" dirty="0" smtClean="0"/>
              <a:t> </a:t>
            </a:r>
            <a:r>
              <a:rPr lang="cs-CZ" b="1" dirty="0" smtClean="0"/>
              <a:t>Saarbrücken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1622975"/>
            <a:ext cx="3672408" cy="4967415"/>
          </a:xfrm>
        </p:spPr>
      </p:pic>
    </p:spTree>
    <p:extLst>
      <p:ext uri="{BB962C8B-B14F-4D97-AF65-F5344CB8AC3E}">
        <p14:creationId xmlns:p14="http://schemas.microsoft.com/office/powerpoint/2010/main" val="321994947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Bayern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i="1" dirty="0" err="1" smtClean="0"/>
              <a:t>Hauptstadt</a:t>
            </a:r>
            <a:r>
              <a:rPr lang="cs-CZ" i="1" dirty="0" smtClean="0"/>
              <a:t>:</a:t>
            </a:r>
            <a:r>
              <a:rPr lang="cs-CZ" b="1" dirty="0" smtClean="0"/>
              <a:t> </a:t>
            </a:r>
            <a:r>
              <a:rPr lang="cs-CZ" b="1" dirty="0" err="1" smtClean="0"/>
              <a:t>München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0822" y="1600200"/>
            <a:ext cx="3322355" cy="4525963"/>
          </a:xfrm>
        </p:spPr>
      </p:pic>
    </p:spTree>
    <p:extLst>
      <p:ext uri="{BB962C8B-B14F-4D97-AF65-F5344CB8AC3E}">
        <p14:creationId xmlns:p14="http://schemas.microsoft.com/office/powerpoint/2010/main" val="88734257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Baden – </a:t>
            </a:r>
            <a:r>
              <a:rPr lang="cs-CZ" b="1" dirty="0" err="1" smtClean="0"/>
              <a:t>Württemberg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i="1" dirty="0" err="1" smtClean="0"/>
              <a:t>Hauptstadt</a:t>
            </a:r>
            <a:r>
              <a:rPr lang="cs-CZ" i="1" dirty="0" smtClean="0"/>
              <a:t>: </a:t>
            </a:r>
            <a:r>
              <a:rPr lang="cs-CZ" b="1" dirty="0" smtClean="0"/>
              <a:t>Stuttgart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1721812"/>
            <a:ext cx="3600400" cy="4866748"/>
          </a:xfrm>
        </p:spPr>
      </p:pic>
    </p:spTree>
    <p:extLst>
      <p:ext uri="{BB962C8B-B14F-4D97-AF65-F5344CB8AC3E}">
        <p14:creationId xmlns:p14="http://schemas.microsoft.com/office/powerpoint/2010/main" val="231951120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Hamburg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1660" y="1600200"/>
            <a:ext cx="3320679" cy="4525963"/>
          </a:xfrm>
        </p:spPr>
      </p:pic>
    </p:spTree>
    <p:extLst>
      <p:ext uri="{BB962C8B-B14F-4D97-AF65-F5344CB8AC3E}">
        <p14:creationId xmlns:p14="http://schemas.microsoft.com/office/powerpoint/2010/main" val="183854885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Berlin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4698" y="1698102"/>
            <a:ext cx="3174603" cy="4330159"/>
          </a:xfrm>
        </p:spPr>
      </p:pic>
    </p:spTree>
    <p:extLst>
      <p:ext uri="{BB962C8B-B14F-4D97-AF65-F5344CB8AC3E}">
        <p14:creationId xmlns:p14="http://schemas.microsoft.com/office/powerpoint/2010/main" val="357487051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Bremen</a:t>
            </a:r>
            <a:r>
              <a:rPr lang="cs-CZ" b="1" dirty="0" smtClean="0"/>
              <a:t> - </a:t>
            </a:r>
            <a:r>
              <a:rPr lang="cs-CZ" b="1" dirty="0" err="1" smtClean="0"/>
              <a:t>Bremenhaven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3" y="1331687"/>
            <a:ext cx="3734542" cy="5049641"/>
          </a:xfrm>
        </p:spPr>
      </p:pic>
    </p:spTree>
    <p:extLst>
      <p:ext uri="{BB962C8B-B14F-4D97-AF65-F5344CB8AC3E}">
        <p14:creationId xmlns:p14="http://schemas.microsoft.com/office/powerpoint/2010/main" val="15475469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Schrifsteller</a:t>
            </a:r>
            <a:r>
              <a:rPr lang="cs-CZ" dirty="0" smtClean="0"/>
              <a:t>: J. W. Goethe, F. Schiller, J. </a:t>
            </a:r>
            <a:r>
              <a:rPr lang="cs-CZ" dirty="0" err="1" smtClean="0"/>
              <a:t>und</a:t>
            </a:r>
            <a:r>
              <a:rPr lang="cs-CZ" dirty="0" smtClean="0"/>
              <a:t> W. </a:t>
            </a:r>
            <a:r>
              <a:rPr lang="cs-CZ" dirty="0" err="1" smtClean="0"/>
              <a:t>Grimm</a:t>
            </a:r>
            <a:r>
              <a:rPr lang="cs-CZ" dirty="0" smtClean="0"/>
              <a:t>, </a:t>
            </a:r>
            <a:r>
              <a:rPr lang="cs-CZ" dirty="0" err="1" smtClean="0"/>
              <a:t>Brüder</a:t>
            </a:r>
            <a:r>
              <a:rPr lang="cs-CZ" dirty="0" smtClean="0"/>
              <a:t> Mann, G. Grass, H. Hesse, H. </a:t>
            </a:r>
            <a:r>
              <a:rPr lang="cs-CZ" dirty="0" err="1" smtClean="0"/>
              <a:t>Heine</a:t>
            </a:r>
            <a:r>
              <a:rPr lang="cs-CZ" dirty="0" smtClean="0"/>
              <a:t>, ….</a:t>
            </a:r>
            <a:r>
              <a:rPr lang="cs-CZ" dirty="0" err="1" smtClean="0"/>
              <a:t>usw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Kunst: L. </a:t>
            </a:r>
            <a:r>
              <a:rPr lang="cs-CZ" dirty="0" err="1" smtClean="0"/>
              <a:t>Cranach</a:t>
            </a:r>
            <a:r>
              <a:rPr lang="cs-CZ" dirty="0" smtClean="0"/>
              <a:t>, </a:t>
            </a:r>
            <a:r>
              <a:rPr lang="cs-CZ" dirty="0" err="1" smtClean="0"/>
              <a:t>A.Dürer</a:t>
            </a:r>
            <a:r>
              <a:rPr lang="cs-CZ" dirty="0" smtClean="0"/>
              <a:t>, C. D. </a:t>
            </a:r>
            <a:r>
              <a:rPr lang="cs-CZ" dirty="0" err="1" smtClean="0"/>
              <a:t>Friedrich,usw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Musik</a:t>
            </a:r>
            <a:r>
              <a:rPr lang="cs-CZ" dirty="0" smtClean="0"/>
              <a:t>: L. van Beethoven, R. Wagner, ..</a:t>
            </a:r>
            <a:r>
              <a:rPr lang="cs-CZ" dirty="0" err="1" smtClean="0"/>
              <a:t>usw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261061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32656"/>
            <a:ext cx="3865323" cy="518457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556792"/>
            <a:ext cx="3924645" cy="5119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71763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404664"/>
            <a:ext cx="5472608" cy="5875499"/>
          </a:xfrm>
        </p:spPr>
      </p:pic>
    </p:spTree>
    <p:extLst>
      <p:ext uri="{BB962C8B-B14F-4D97-AF65-F5344CB8AC3E}">
        <p14:creationId xmlns:p14="http://schemas.microsoft.com/office/powerpoint/2010/main" val="72229927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3528392" cy="485720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1484784"/>
            <a:ext cx="5567082" cy="5166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991380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576064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 smtClean="0"/>
              <a:t>Zdroje obrázků: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cs-CZ" dirty="0">
              <a:hlinkClick r:id="rId2"/>
            </a:endParaRPr>
          </a:p>
          <a:p>
            <a:r>
              <a:rPr lang="cs-CZ" sz="3400" dirty="0">
                <a:hlinkClick r:id="rId3"/>
              </a:rPr>
              <a:t>http://img.ihned.cz/attachment.php/240/35033240/otv58BCEHJLMNOl6cdfghpqry029ARVn/Nemecko.jpg</a:t>
            </a:r>
            <a:endParaRPr lang="cs-CZ" sz="3400" dirty="0">
              <a:hlinkClick r:id="rId2"/>
            </a:endParaRPr>
          </a:p>
          <a:p>
            <a:r>
              <a:rPr lang="cs-CZ" sz="3400" dirty="0">
                <a:hlinkClick r:id="rId4"/>
              </a:rPr>
              <a:t>http://www.radicestujeme.eu/img/berlin/berlin-noc.jpg</a:t>
            </a:r>
            <a:endParaRPr lang="cs-CZ" sz="3400" dirty="0">
              <a:hlinkClick r:id="rId2"/>
            </a:endParaRPr>
          </a:p>
          <a:p>
            <a:r>
              <a:rPr lang="cs-CZ" sz="3400" dirty="0">
                <a:hlinkClick r:id="rId5"/>
              </a:rPr>
              <a:t>http://www.bundespraesident.de/SharedDocs/Bilder/DE/Termine/Joachim-Gauck/Joachim-Gauck-Portraet-schw.jpg?__blob=poster&amp;v=4</a:t>
            </a:r>
            <a:endParaRPr lang="cs-CZ" sz="3400" dirty="0">
              <a:hlinkClick r:id="rId2"/>
            </a:endParaRPr>
          </a:p>
          <a:p>
            <a:r>
              <a:rPr lang="cs-CZ" sz="3400" dirty="0">
                <a:hlinkClick r:id="rId2"/>
              </a:rPr>
              <a:t>http://data.motor-talk.de/data/galleries/541186/217423/angela-merkel-cdu.jpg</a:t>
            </a:r>
            <a:endParaRPr lang="cs-CZ" sz="3400" dirty="0"/>
          </a:p>
          <a:p>
            <a:r>
              <a:rPr lang="cs-CZ" sz="3400" dirty="0">
                <a:hlinkClick r:id="rId6"/>
              </a:rPr>
              <a:t>http://www.cojeco.cz/attach/image/max/5d/0bfd/5d0bfdc07094b97e81e9df647af907d3.gif</a:t>
            </a:r>
            <a:endParaRPr lang="cs-CZ" sz="3400" dirty="0"/>
          </a:p>
          <a:p>
            <a:r>
              <a:rPr lang="cs-CZ" sz="3400" dirty="0">
                <a:hlinkClick r:id="rId7"/>
              </a:rPr>
              <a:t>http://www.i-translators.eu/</a:t>
            </a:r>
            <a:r>
              <a:rPr lang="cs-CZ" sz="3400" dirty="0" err="1">
                <a:hlinkClick r:id="rId7"/>
              </a:rPr>
              <a:t>wp-content</a:t>
            </a:r>
            <a:r>
              <a:rPr lang="cs-CZ" sz="3400" dirty="0">
                <a:hlinkClick r:id="rId7"/>
              </a:rPr>
              <a:t>/</a:t>
            </a:r>
            <a:r>
              <a:rPr lang="cs-CZ" sz="3400" dirty="0" err="1">
                <a:hlinkClick r:id="rId7"/>
              </a:rPr>
              <a:t>uploads</a:t>
            </a:r>
            <a:r>
              <a:rPr lang="cs-CZ" sz="3400" dirty="0">
                <a:hlinkClick r:id="rId7"/>
              </a:rPr>
              <a:t>/2013/01/St%C3%A1tn%C3%AD-znak-n%C4%9Bmecka..png</a:t>
            </a:r>
            <a:endParaRPr lang="cs-CZ" sz="3400" dirty="0"/>
          </a:p>
          <a:p>
            <a:r>
              <a:rPr lang="cs-CZ" sz="3400" dirty="0">
                <a:hlinkClick r:id="rId8"/>
              </a:rPr>
              <a:t>http://upload.wikimedia.org/wikipedia/commons/7/7e/Zugspitze_2.JPG</a:t>
            </a:r>
            <a:endParaRPr lang="cs-CZ" sz="3400" dirty="0"/>
          </a:p>
          <a:p>
            <a:r>
              <a:rPr lang="cs-CZ" sz="3400" dirty="0">
                <a:hlinkClick r:id="rId9"/>
              </a:rPr>
              <a:t>http://blog.idnes.cz/blog/3830/40283/P6050075.jpg</a:t>
            </a:r>
            <a:endParaRPr lang="cs-CZ" sz="3400" dirty="0"/>
          </a:p>
          <a:p>
            <a:r>
              <a:rPr lang="cs-CZ" sz="3400" dirty="0">
                <a:hlinkClick r:id="rId10"/>
              </a:rPr>
              <a:t>http://www.marinefunker.de/deu/images/helgoland1_g.jpg</a:t>
            </a:r>
            <a:endParaRPr lang="cs-CZ" sz="3400" dirty="0"/>
          </a:p>
          <a:p>
            <a:r>
              <a:rPr lang="cs-CZ" sz="3400" dirty="0">
                <a:hlinkClick r:id="rId11"/>
              </a:rPr>
              <a:t>http://www.imagetours.de/wpblog/wp-content/uploads/2009/Urlaub_Strand/Sylt.jpg</a:t>
            </a:r>
            <a:endParaRPr lang="cs-CZ" sz="3400" dirty="0"/>
          </a:p>
          <a:p>
            <a:r>
              <a:rPr lang="cs-CZ" sz="3400" dirty="0">
                <a:hlinkClick r:id="rId12"/>
              </a:rPr>
              <a:t>http://www.iawd.at/cms/media/DonauKarte.png</a:t>
            </a:r>
            <a:endParaRPr lang="cs-CZ" sz="3400" dirty="0"/>
          </a:p>
          <a:p>
            <a:r>
              <a:rPr lang="cs-CZ" sz="3400" dirty="0">
                <a:hlinkClick r:id="rId13"/>
              </a:rPr>
              <a:t>http://www.elbpro.com/seitetypo3/typo3temp/pics/elbpro-elbe_05_9dc0518a05.jpg</a:t>
            </a:r>
            <a:endParaRPr lang="cs-CZ" sz="3400" dirty="0"/>
          </a:p>
          <a:p>
            <a:r>
              <a:rPr lang="cs-CZ" sz="3400" dirty="0">
                <a:hlinkClick r:id="rId14"/>
              </a:rPr>
              <a:t>http://www.hotel-stift.de/uploads/media/bodensee_07.jpg</a:t>
            </a:r>
            <a:endParaRPr lang="cs-CZ" sz="3400" dirty="0"/>
          </a:p>
          <a:p>
            <a:r>
              <a:rPr lang="cs-CZ" sz="3400" dirty="0">
                <a:hlinkClick r:id="rId15"/>
              </a:rPr>
              <a:t>http://forum.valka.cz/attachments/osobnosti/Mapy/DEU/Schleswig-Holstein_map.jpg</a:t>
            </a:r>
            <a:endParaRPr lang="cs-CZ" sz="3400" dirty="0"/>
          </a:p>
          <a:p>
            <a:pPr marL="0" indent="0">
              <a:buNone/>
            </a:pPr>
            <a:endParaRPr lang="cs-CZ" sz="3400" i="1" dirty="0" smtClean="0">
              <a:hlinkClick r:id="rId2"/>
            </a:endParaRPr>
          </a:p>
          <a:p>
            <a:endParaRPr lang="cs-CZ" sz="1600" b="1" i="1" dirty="0"/>
          </a:p>
        </p:txBody>
      </p:sp>
    </p:spTree>
    <p:extLst>
      <p:ext uri="{BB962C8B-B14F-4D97-AF65-F5344CB8AC3E}">
        <p14:creationId xmlns:p14="http://schemas.microsoft.com/office/powerpoint/2010/main" val="400766489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upload.wikimedia.org/wikipedia/commons/thumb/9/98/Locator_map_Mecklenburg-Vorpommern_in_Germany.svg/190px-Locator_map_Mecklenburg-Vorpommern_in_Germany.svg.png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upload.wikimedia.org/wikipedia/commons/thumb/6/6c/Locator_map_Brandenburg_in_Germany.svg/190px-Locator_map_Brandenburg_in_Germany.svg.png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www.flaggen-server.de/dland3/loc_sachsen.png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upload.wikimedia.org/wikipedia/commons/thumb/b/bd/Locator_map_Saxony-Anhalt_in_Germany.svg/190px-Locator_map_Saxony-Anhalt_in_Germany.svg.png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upload.wikimedia.org/wikipedia/commons/thumb/f/f7/Locator_map_Lower-Saxony_in_Germany.svg/190px-Locator_map_Lower-Saxony_in_Germany.svg.png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upload.wikimedia.org/wikipedia/commons/thumb/d/d5/Locator_map_Thuringia_in_Germany.svg/190px-Locator_map_Thuringia_in_Germany.svg.png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https://</a:t>
            </a:r>
            <a:r>
              <a:rPr lang="cs-CZ" sz="1600" dirty="0" smtClean="0">
                <a:hlinkClick r:id="rId8"/>
              </a:rPr>
              <a:t>upload.wikimedia.org/wikipedia/commons/thumb/7/77/Locator_map_Hesse_in_Germany.svg/190px-Locator_map_Hesse_in_Germany.svg.png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upload.wikimedia.org/wikipedia/commons/thumb/4/48/Locator_map_Rhineland-Palatinate_in_Germany.svg/190px-Locator_map_Rhineland-Palatinate_in_Germany.svg.png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upload.wikimedia.org/wikipedia/commons/thumb/9/9e/Locator_map_North_Rhine-Westphalia_in_Germany.svg/190px-Locator_map_North_Rhine-Westphalia_in_Germany.svg.png</a:t>
            </a:r>
            <a:endParaRPr lang="cs-CZ" sz="1600" dirty="0" smtClean="0"/>
          </a:p>
          <a:p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upload.wikimedia.org/wikipedia/commons/thumb/a/ac/Locator_map_Saarland_in_G</a:t>
            </a:r>
            <a:endParaRPr lang="cs-CZ" sz="1600" dirty="0" smtClean="0"/>
          </a:p>
          <a:p>
            <a:r>
              <a:rPr lang="cs-CZ" sz="1600" dirty="0">
                <a:hlinkClick r:id="rId12"/>
              </a:rPr>
              <a:t>http://upload.wikimedia.org/wikipedia/commons/5/58/Germany_Laender_Bayern.png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56931285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sz="1600" dirty="0">
                <a:hlinkClick r:id="rId2"/>
              </a:rPr>
              <a:t>https://</a:t>
            </a:r>
            <a:r>
              <a:rPr lang="cs-CZ" sz="1600" dirty="0" smtClean="0">
                <a:hlinkClick r:id="rId2"/>
              </a:rPr>
              <a:t>upload.wikimedia.org/wikipedia/commons/thumb/4/44/Locator_map_Baden-W%C3%BCrttemberg_in_Germany.svg/290px-Locator_map_Baden-W%C3%BCrttemberg_in_Germany.svg.png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forum.valka.cz/attachments/osobnosti/270px-Germany_Laender_Hamburg.png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upload.wikimedia.org/wikipedia/commons/thumb/8/8e/Germany_Laender_Berlin.png/250px-Germany_Laender_Berlin.png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cs.wikipedia.org/wiki/Soubor:Locator_map_Bremen_in_Germany.svg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bavarianilluminati.files.wordpress.com/2012/08/johann_wolfgang_von_goethe.jpg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www.zum.de/Faecher/D/BW/gym/Heine/grafik/heine.jpg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www.supermusic.sk/obrazky/56280_beethoven.jpg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www.ibiblio.org/wm/paint/auth/durer/self/self-28.jpg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82.114.195.35:90/ProjektModerniUmeni/Renesance/Mal%C3%AD%C5%99stv%C3%AD/28.Durer%20r%C5%AF%C5%BEencov%C3%A1%20slavnost.bmp</a:t>
            </a:r>
            <a:endParaRPr lang="cs-CZ" sz="1600" dirty="0" smtClean="0"/>
          </a:p>
          <a:p>
            <a:r>
              <a:rPr lang="cs-CZ" sz="1600" dirty="0">
                <a:hlinkClick r:id="rId11"/>
              </a:rPr>
              <a:t>http://uploads1.wikipaintings.org/images/caspar-david-friedrich/abbey-in-eichwald.jpg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28180175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5013825"/>
              </p:ext>
            </p:extLst>
          </p:nvPr>
        </p:nvGraphicFramePr>
        <p:xfrm>
          <a:off x="1369036" y="3233738"/>
          <a:ext cx="6405925" cy="268459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viz výše</a:t>
                      </a:r>
                      <a:endParaRPr lang="cs-CZ" sz="16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  viz výše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. Žák získá základní informace o Německu.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DUM 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5727988"/>
      </p:ext>
    </p:extLst>
  </p:cSld>
  <p:clrMapOvr>
    <a:masterClrMapping/>
  </p:clrMapOvr>
  <p:transition spd="slow">
    <p:fade/>
  </p:transition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483</Words>
  <Application>Microsoft Office PowerPoint</Application>
  <PresentationFormat>Předvádění na obrazovce (4:3)</PresentationFormat>
  <Paragraphs>145</Paragraphs>
  <Slides>37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37</vt:i4>
      </vt:variant>
    </vt:vector>
  </HeadingPairs>
  <TitlesOfParts>
    <vt:vector size="38" baseType="lpstr">
      <vt:lpstr>Motiv systému Office</vt:lpstr>
      <vt:lpstr>Prezentace aplikace PowerPoint</vt:lpstr>
      <vt:lpstr>Prezentace aplikace PowerPoint</vt:lpstr>
      <vt:lpstr>HAUPTSTADT:  BERLIN</vt:lpstr>
      <vt:lpstr>BUNDESPRÄSIDENT: JOACHIM GAUCK BUNDESKANZLERIN: ANGELA MERKEL</vt:lpstr>
      <vt:lpstr> Flagge: schwarz – rot – gold (gelb) Wappen: Adlersweibchen im   goldenen Schild</vt:lpstr>
      <vt:lpstr>Nationalhymne: LIED DER DEUTSCHEN</vt:lpstr>
      <vt:lpstr>Höchste Punkt: Zugspitze</vt:lpstr>
      <vt:lpstr>Grenze:</vt:lpstr>
      <vt:lpstr>Inseln: </vt:lpstr>
      <vt:lpstr>Prezentace aplikace PowerPoint</vt:lpstr>
      <vt:lpstr>Gewässer:</vt:lpstr>
      <vt:lpstr>Prezentace aplikace PowerPoint</vt:lpstr>
      <vt:lpstr>Bundesländer:</vt:lpstr>
      <vt:lpstr>Schleswig – Holstein Hauptstadt : Kiel</vt:lpstr>
      <vt:lpstr>Mecklenburg – Vorpommern Haupstadt: Schwerin</vt:lpstr>
      <vt:lpstr>Brandenburg Hauptstadt: Potsdam</vt:lpstr>
      <vt:lpstr>Sachsen Hauptstadt: Dresden</vt:lpstr>
      <vt:lpstr>Sachsen – Anhalt Hauptstadt: Magdeburg</vt:lpstr>
      <vt:lpstr>Niedersachsen Hauptstadt: Hannover</vt:lpstr>
      <vt:lpstr>Thüringen Hauptstadt: Erfurt</vt:lpstr>
      <vt:lpstr>Hessen Hauptstadt: Wiesbaden</vt:lpstr>
      <vt:lpstr>Rheinland – Pfalz Hauptstadt: Mainz</vt:lpstr>
      <vt:lpstr>Nordrhein – Westfalen Hauptstadt: Düsseldorf</vt:lpstr>
      <vt:lpstr>Saarland Hauptstadt: Saarbrücken</vt:lpstr>
      <vt:lpstr>Bayern Hauptstadt: München</vt:lpstr>
      <vt:lpstr>Baden – Württemberg Hauptstadt: Stuttgart</vt:lpstr>
      <vt:lpstr>Hamburg</vt:lpstr>
      <vt:lpstr>Berlin</vt:lpstr>
      <vt:lpstr>Bremen - Bremenhaven</vt:lpstr>
      <vt:lpstr>Kultur:</vt:lpstr>
      <vt:lpstr>Prezentace aplikace PowerPoint</vt:lpstr>
      <vt:lpstr>Prezentace aplikace PowerPoint</vt:lpstr>
      <vt:lpstr>Prezentace aplikace PowerPoint</vt:lpstr>
      <vt:lpstr>Zdroje obrázků: </vt:lpstr>
      <vt:lpstr>Prezentace aplikace PowerPoint</vt:lpstr>
      <vt:lpstr>Prezentace aplikace PowerPoint</vt:lpstr>
      <vt:lpstr>Prezentace aplikace PowerPoint</vt:lpstr>
    </vt:vector>
  </TitlesOfParts>
  <Company>iris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iris</dc:creator>
  <cp:lastModifiedBy>User</cp:lastModifiedBy>
  <cp:revision>29</cp:revision>
  <dcterms:created xsi:type="dcterms:W3CDTF">2013-06-23T14:32:22Z</dcterms:created>
  <dcterms:modified xsi:type="dcterms:W3CDTF">2013-06-24T18:04:13Z</dcterms:modified>
</cp:coreProperties>
</file>