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96" r:id="rId27"/>
    <p:sldId id="295" r:id="rId28"/>
    <p:sldId id="280" r:id="rId29"/>
    <p:sldId id="298" r:id="rId30"/>
    <p:sldId id="297" r:id="rId31"/>
    <p:sldId id="281" r:id="rId32"/>
    <p:sldId id="300" r:id="rId33"/>
    <p:sldId id="299" r:id="rId34"/>
    <p:sldId id="282" r:id="rId35"/>
    <p:sldId id="302" r:id="rId36"/>
    <p:sldId id="301" r:id="rId37"/>
    <p:sldId id="283" r:id="rId38"/>
    <p:sldId id="304" r:id="rId39"/>
    <p:sldId id="303" r:id="rId40"/>
    <p:sldId id="284" r:id="rId41"/>
    <p:sldId id="305" r:id="rId42"/>
    <p:sldId id="306" r:id="rId43"/>
    <p:sldId id="285" r:id="rId44"/>
    <p:sldId id="307" r:id="rId45"/>
    <p:sldId id="286" r:id="rId46"/>
    <p:sldId id="308" r:id="rId47"/>
    <p:sldId id="287" r:id="rId48"/>
    <p:sldId id="309" r:id="rId49"/>
    <p:sldId id="288" r:id="rId50"/>
    <p:sldId id="289" r:id="rId51"/>
    <p:sldId id="290" r:id="rId52"/>
    <p:sldId id="291" r:id="rId53"/>
    <p:sldId id="294" r:id="rId54"/>
    <p:sldId id="292" r:id="rId5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4FC1A-653D-4914-B7CB-6C03F95EECF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C68D3-6505-4C9B-9128-C40A22BB8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830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6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84">
              <a:srgbClr val="FF0000">
                <a:alpha val="49000"/>
              </a:srgbClr>
            </a:gs>
            <a:gs pos="1000">
              <a:schemeClr val="tx1">
                <a:alpha val="29000"/>
              </a:schemeClr>
            </a:gs>
            <a:gs pos="100000">
              <a:srgbClr val="FFFF00">
                <a:lumMod val="86000"/>
                <a:lumOff val="14000"/>
                <a:alpha val="33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4FC1A-653D-4914-B7CB-6C03F95EECFD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C68D3-6505-4C9B-9128-C40A22BB8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9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gif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gif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jpg"/><Relationship Id="rId4" Type="http://schemas.openxmlformats.org/officeDocument/2006/relationships/image" Target="../media/image47.JP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gif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jp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jp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jp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jpe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://de.wikipedia.org/wiki/Baden-W%C3%BCrttemberg" TargetMode="External"/><Relationship Id="rId3" Type="http://schemas.openxmlformats.org/officeDocument/2006/relationships/hyperlink" Target="http://de.wikipedia.org/wiki/Hessen" TargetMode="External"/><Relationship Id="rId7" Type="http://schemas.openxmlformats.org/officeDocument/2006/relationships/hyperlink" Target="http://de.wikipedia.org/wiki/Bayern" TargetMode="External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de.wikipedia.org/wiki/Saarland" TargetMode="External"/><Relationship Id="rId5" Type="http://schemas.openxmlformats.org/officeDocument/2006/relationships/hyperlink" Target="http://de.wikipedia.org/wiki/Rheinland-Pfalz" TargetMode="External"/><Relationship Id="rId10" Type="http://schemas.openxmlformats.org/officeDocument/2006/relationships/hyperlink" Target="http://de.wikipedia.org/wiki/Bremen" TargetMode="External"/><Relationship Id="rId4" Type="http://schemas.openxmlformats.org/officeDocument/2006/relationships/hyperlink" Target="http://de.wikipedia.org/wiki/Nordrhein-Westfalen" TargetMode="External"/><Relationship Id="rId9" Type="http://schemas.openxmlformats.org/officeDocument/2006/relationships/hyperlink" Target="http://de.wikipedia.org/wiki/Hamburg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1golf.eu/images/regions/nordrhein-westfalen_006044_large.jpg" TargetMode="External"/><Relationship Id="rId13" Type="http://schemas.openxmlformats.org/officeDocument/2006/relationships/hyperlink" Target="http://upload.wikimedia.org/wikipedia/commons/d/d2/Mainz_BlickzumRhein_1890.jpg" TargetMode="External"/><Relationship Id="rId18" Type="http://schemas.openxmlformats.org/officeDocument/2006/relationships/hyperlink" Target="http://skm-mnichov.wbl.sk/kostoly/muenchen_DW_Sport_G_455251g.jpg" TargetMode="External"/><Relationship Id="rId3" Type="http://schemas.openxmlformats.org/officeDocument/2006/relationships/hyperlink" Target="http://s2.germany.travel/media/content/gut_zu_wissen_1/bundeslaender/hessen/header_Hessen_Rheingau_Lorch-am-Rhein-2009.jpg" TargetMode="External"/><Relationship Id="rId21" Type="http://schemas.openxmlformats.org/officeDocument/2006/relationships/hyperlink" Target="http://s2.germany.travel/media/content/gut_zu_wissen_1/bundeslaender/baden_wuerttemberg/header_BaWue_Typisches-Schwarzwaldhaus.jpg" TargetMode="External"/><Relationship Id="rId7" Type="http://schemas.openxmlformats.org/officeDocument/2006/relationships/hyperlink" Target="http://www.reisefuehrer-deutschland.de/bilder/nordrhein-westfalen.jpg" TargetMode="External"/><Relationship Id="rId12" Type="http://schemas.openxmlformats.org/officeDocument/2006/relationships/hyperlink" Target="http://www.nationalflaggen.de/media/flags/flagge-rheinland-pfalz.gif" TargetMode="External"/><Relationship Id="rId17" Type="http://schemas.openxmlformats.org/officeDocument/2006/relationships/hyperlink" Target="http://www.hdt.cz/fotocache/bigorig/83300526.JPG" TargetMode="External"/><Relationship Id="rId2" Type="http://schemas.openxmlformats.org/officeDocument/2006/relationships/hyperlink" Target="http://www.nationalflaggen.de/media/flags/flagge-hessen.gif" TargetMode="External"/><Relationship Id="rId16" Type="http://schemas.openxmlformats.org/officeDocument/2006/relationships/hyperlink" Target="http://www.budejovickybudvar.cz/media/archiv-tiskovych-zprav/2012/mk-bavorsko/bavorsko-rakousko.jpg.jpg" TargetMode="External"/><Relationship Id="rId20" Type="http://schemas.openxmlformats.org/officeDocument/2006/relationships/hyperlink" Target="http://pixdaus.com/files/items/pics/0/24/210024_fd983cc8540331be95e85bf841169837_large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nationalflaggen.de/media/flags/flagge-nordrhein-westfalen.gif" TargetMode="External"/><Relationship Id="rId11" Type="http://schemas.openxmlformats.org/officeDocument/2006/relationships/hyperlink" Target="http://www.urlaub-deutschland-reisen.de/urlaub-rheinland-pfalz/images/porta-nigra.jpg" TargetMode="External"/><Relationship Id="rId5" Type="http://schemas.openxmlformats.org/officeDocument/2006/relationships/hyperlink" Target="http://www.fotos.sc/img2/u/hexe/h/Wiesbaden__Sonne__Wolken__Aussicht__Neroberg_.jpg" TargetMode="External"/><Relationship Id="rId15" Type="http://schemas.openxmlformats.org/officeDocument/2006/relationships/hyperlink" Target="http://www.zamky-hrady.cz/10/img/neuschwanstein.jpg" TargetMode="External"/><Relationship Id="rId10" Type="http://schemas.openxmlformats.org/officeDocument/2006/relationships/hyperlink" Target="http://www.reisefuehrer-deutschland.de/bilder/rheinland-pfalz.jpg" TargetMode="External"/><Relationship Id="rId19" Type="http://schemas.openxmlformats.org/officeDocument/2006/relationships/hyperlink" Target="http://www.bandeiras-nacionais.com/media/flags/flagge-baden-wuerttemberg.gif" TargetMode="External"/><Relationship Id="rId4" Type="http://schemas.openxmlformats.org/officeDocument/2006/relationships/hyperlink" Target="http://s1.germany.travel/media/content/gut_zu_wissen_1/bundeslaender/hessen/header_Hessen_Foto-Karl-Heinz-Walter_Rheingau_Ruedesheim-am-Rhein_Niederwald-Denkmal_2.jpg" TargetMode="External"/><Relationship Id="rId9" Type="http://schemas.openxmlformats.org/officeDocument/2006/relationships/hyperlink" Target="http://upload.wikimedia.org/wikipedia/commons/d/da/D%C3%BCsseldorf,_Marina_D%C3%BCsseldorf.JPG" TargetMode="External"/><Relationship Id="rId14" Type="http://schemas.openxmlformats.org/officeDocument/2006/relationships/hyperlink" Target="http://c0.wall-art.de/img/Wandaufkleber_Bayern_Muenchen_Logo_einzel.jpg" TargetMode="Externa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3/%C3%9Cber_den_D%C3%A4chern_von_Berlin.jpg" TargetMode="External"/><Relationship Id="rId13" Type="http://schemas.openxmlformats.org/officeDocument/2006/relationships/hyperlink" Target="http://www.inst.uno.edu/exchange/Germany/Images/Bremen%202.jpg" TargetMode="External"/><Relationship Id="rId3" Type="http://schemas.openxmlformats.org/officeDocument/2006/relationships/hyperlink" Target="http://1.bp.blogspot.com/-6L1cLa81xpE/TgBGh66SgVI/AAAAAAAAJC8/YHnvGSMaCCQ/s1600/SAARLAND+%26+RHEINLAND+JULY+2004+091.jpg" TargetMode="External"/><Relationship Id="rId7" Type="http://schemas.openxmlformats.org/officeDocument/2006/relationships/hyperlink" Target="http://www.cebus.cz/wp-content/uploads/berlin-2.jpg" TargetMode="External"/><Relationship Id="rId12" Type="http://schemas.openxmlformats.org/officeDocument/2006/relationships/hyperlink" Target="http://www.vagobond.com/wp-content/uploads/2012/10/Bremen-Town-Musicians.jpg" TargetMode="External"/><Relationship Id="rId2" Type="http://schemas.openxmlformats.org/officeDocument/2006/relationships/hyperlink" Target="http://media.intercityhotel.com/media/img/dyn/4cabb13cad0f42f7a67a044324b0be0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j.cz/images/berlin.jpg" TargetMode="External"/><Relationship Id="rId11" Type="http://schemas.openxmlformats.org/officeDocument/2006/relationships/hyperlink" Target="http://i.dailymail.co.uk/i/pix/2011/11/23/article-2065153-0EE3912A00000578-235_634x429.jpg" TargetMode="External"/><Relationship Id="rId5" Type="http://schemas.openxmlformats.org/officeDocument/2006/relationships/hyperlink" Target="http://www.designladen.com/saarbruecken-2/source/image/saarbruecken.9344.jpg" TargetMode="External"/><Relationship Id="rId10" Type="http://schemas.openxmlformats.org/officeDocument/2006/relationships/hyperlink" Target="http://larahase95.files.wordpress.com/2012/11/fahrtgebiete_hamburg_alster_gross.jpg" TargetMode="External"/><Relationship Id="rId4" Type="http://schemas.openxmlformats.org/officeDocument/2006/relationships/hyperlink" Target="http://www.nationalflaggen.de/media/flags/flagge-saarland.gif" TargetMode="External"/><Relationship Id="rId9" Type="http://schemas.openxmlformats.org/officeDocument/2006/relationships/hyperlink" Target="http://s2.germany.travel/media/content/gut_zu_wissen_1/bundeslaender/hamburg/header_Hamburg_MAW_01_002.jpg" TargetMode="External"/><Relationship Id="rId14" Type="http://schemas.openxmlformats.org/officeDocument/2006/relationships/hyperlink" Target="http://s1.germany.travel/media/content/gut_zu_wissen_1/bundeslaender/bremen/header_BTZ_10_Marktplatz_Bremen_-_Hanseatenkreuz_.jpg" TargetMode="Externa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1832288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VY_32_INOVACE_8AB_1_Deutschland2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13.5.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0919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smtClean="0"/>
              <a:t>Deutschland</a:t>
            </a:r>
            <a:endParaRPr lang="cs-CZ" b="1"/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1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52084">
                <a:srgbClr val="FF0000">
                  <a:alpha val="49000"/>
                </a:srgbClr>
              </a:gs>
              <a:gs pos="1000">
                <a:schemeClr val="tx1">
                  <a:alpha val="29000"/>
                </a:schemeClr>
              </a:gs>
              <a:gs pos="100000">
                <a:srgbClr val="FFFF00">
                  <a:lumMod val="86000"/>
                  <a:lumOff val="14000"/>
                  <a:alpha val="33000"/>
                </a:srgbClr>
              </a:gs>
            </a:gsLst>
            <a:lin ang="5400000" scaled="1"/>
          </a:gradFill>
        </p:spPr>
      </p:pic>
    </p:spTree>
    <p:extLst>
      <p:ext uri="{BB962C8B-B14F-4D97-AF65-F5344CB8AC3E}">
        <p14:creationId xmlns:p14="http://schemas.microsoft.com/office/powerpoint/2010/main" val="2131911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smtClean="0"/>
              <a:t>Schleswig - Holstein</a:t>
            </a:r>
            <a:endParaRPr lang="cs-CZ" b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8871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656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898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513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i="1" smtClean="0"/>
              <a:t>Kiel:</a:t>
            </a:r>
            <a:endParaRPr lang="cs-CZ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75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smtClean="0"/>
              <a:t>Mecklenburg - Vorpommern</a:t>
            </a:r>
            <a:endParaRPr lang="cs-CZ" b="1"/>
          </a:p>
        </p:txBody>
      </p:sp>
      <p:pic>
        <p:nvPicPr>
          <p:cNvPr id="3" name="Obrázek 2"/>
          <p:cNvPicPr/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146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884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i="1" smtClean="0"/>
              <a:t>Schwerin:</a:t>
            </a:r>
            <a:endParaRPr lang="cs-CZ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27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smtClean="0"/>
              <a:t>Brandenburg</a:t>
            </a:r>
            <a:endParaRPr lang="cs-CZ" b="1"/>
          </a:p>
        </p:txBody>
      </p:sp>
      <p:pic>
        <p:nvPicPr>
          <p:cNvPr id="3" name="Obrázek 2"/>
          <p:cNvPicPr/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490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278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i="1" smtClean="0"/>
              <a:t>Potsdam:</a:t>
            </a:r>
            <a:endParaRPr lang="cs-CZ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617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smtClean="0"/>
              <a:t>Sachsen</a:t>
            </a:r>
            <a:endParaRPr lang="cs-CZ" b="1"/>
          </a:p>
        </p:txBody>
      </p:sp>
      <p:pic>
        <p:nvPicPr>
          <p:cNvPr id="3" name="Obrázek 2"/>
          <p:cNvPicPr/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0" y="44624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939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330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i="1" smtClean="0"/>
              <a:t>Dresden:</a:t>
            </a:r>
            <a:endParaRPr lang="cs-CZ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048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smtClean="0"/>
              <a:t>Sachsen - Anhalt</a:t>
            </a:r>
            <a:endParaRPr lang="cs-CZ" b="1"/>
          </a:p>
        </p:txBody>
      </p:sp>
      <p:pic>
        <p:nvPicPr>
          <p:cNvPr id="3" name="Obrázek 2"/>
          <p:cNvPicPr/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013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684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i="1" smtClean="0"/>
              <a:t>Magdeburg:</a:t>
            </a:r>
            <a:endParaRPr lang="cs-CZ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387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smtClean="0"/>
              <a:t>Niedersachsen</a:t>
            </a:r>
            <a:endParaRPr lang="cs-CZ" b="1"/>
          </a:p>
        </p:txBody>
      </p:sp>
      <p:pic>
        <p:nvPicPr>
          <p:cNvPr id="3" name="Obrázek 2"/>
          <p:cNvPicPr/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19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58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i="1" smtClean="0"/>
              <a:t>Hannover:</a:t>
            </a:r>
            <a:endParaRPr lang="cs-CZ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556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smtClean="0"/>
              <a:t>Thüringen</a:t>
            </a:r>
            <a:endParaRPr lang="cs-CZ" b="1"/>
          </a:p>
        </p:txBody>
      </p:sp>
      <p:pic>
        <p:nvPicPr>
          <p:cNvPr id="3" name="Obrázek 2"/>
          <p:cNvPicPr/>
          <p:nvPr/>
        </p:nvPicPr>
        <p:blipFill>
          <a:blip r:embed="rId2">
            <a:biLevel thresh="7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571" y="18864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147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778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i="1" smtClean="0"/>
              <a:t>Erfurt:</a:t>
            </a:r>
            <a:endParaRPr lang="cs-CZ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16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mtClean="0"/>
              <a:t>Hessen</a:t>
            </a:r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1340768"/>
            <a:ext cx="84249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de-DE" sz="2800" dirty="0"/>
              <a:t>Das heutige Land Hessen wurde am 19. September 1945 unter dem Namen </a:t>
            </a:r>
            <a:r>
              <a:rPr lang="cs-CZ" sz="2800" dirty="0" err="1" smtClean="0">
                <a:latin typeface="+mj-lt"/>
              </a:rPr>
              <a:t>Groß</a:t>
            </a:r>
            <a:r>
              <a:rPr lang="cs-CZ" sz="2800" dirty="0" smtClean="0">
                <a:latin typeface="+mj-lt"/>
              </a:rPr>
              <a:t> - </a:t>
            </a:r>
            <a:r>
              <a:rPr lang="cs-CZ" sz="2800" dirty="0" err="1" smtClean="0">
                <a:latin typeface="+mj-lt"/>
              </a:rPr>
              <a:t>Hessen</a:t>
            </a:r>
            <a:r>
              <a:rPr lang="de-DE" sz="2800" dirty="0"/>
              <a:t> gegründet </a:t>
            </a:r>
            <a:endParaRPr lang="cs-CZ" sz="2800" dirty="0" smtClean="0"/>
          </a:p>
          <a:p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de-DE" sz="2800" dirty="0"/>
              <a:t>Es gehört vor allem mit seinem südlichen Landesteil, dem </a:t>
            </a:r>
            <a:r>
              <a:rPr lang="cs-CZ" sz="2800" dirty="0" err="1" smtClean="0"/>
              <a:t>Regierungsbezirk</a:t>
            </a:r>
            <a:r>
              <a:rPr lang="cs-CZ" sz="2800" dirty="0" smtClean="0"/>
              <a:t> Darmstadt</a:t>
            </a:r>
            <a:r>
              <a:rPr lang="de-DE" sz="2800" dirty="0" smtClean="0"/>
              <a:t>, </a:t>
            </a:r>
            <a:r>
              <a:rPr lang="de-DE" sz="2800" dirty="0"/>
              <a:t>zu den am dichtesten besiedelten und wirtschaftsstärksten Regionen Deutschlands</a:t>
            </a:r>
            <a:r>
              <a:rPr lang="de-DE" sz="2800" dirty="0" smtClean="0"/>
              <a:t>.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800" dirty="0"/>
          </a:p>
          <a:p>
            <a:pPr marL="285750" indent="-285750">
              <a:buFont typeface="Arial" pitchFamily="34" charset="0"/>
              <a:buChar char="•"/>
            </a:pPr>
            <a:r>
              <a:rPr lang="de-DE" sz="2800" dirty="0"/>
              <a:t>Hessen verfügt über eine Fläche von 21.114,94 km².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33169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8726420" cy="405725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861048"/>
            <a:ext cx="4762500" cy="284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461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87408" y="476672"/>
            <a:ext cx="21691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i="1" dirty="0" smtClean="0"/>
              <a:t>Wiesbaden:</a:t>
            </a:r>
            <a:endParaRPr lang="cs-CZ" sz="3200" i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40768"/>
            <a:ext cx="9144000" cy="5077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42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mtClean="0"/>
              <a:t>Nordrhein - Westfallen</a:t>
            </a:r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1484784"/>
            <a:ext cx="80648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de-DE" sz="2800" dirty="0"/>
              <a:t>Das Land wurde 1946 von der </a:t>
            </a:r>
            <a:r>
              <a:rPr lang="cs-CZ" sz="2800" dirty="0" err="1" smtClean="0"/>
              <a:t>britischen</a:t>
            </a:r>
            <a:r>
              <a:rPr lang="cs-CZ" sz="2800" dirty="0" smtClean="0"/>
              <a:t> </a:t>
            </a:r>
            <a:r>
              <a:rPr lang="cs-CZ" sz="2800" dirty="0" err="1" smtClean="0"/>
              <a:t>Besatzungsmacht</a:t>
            </a:r>
            <a:r>
              <a:rPr lang="de-DE" sz="2800" dirty="0"/>
              <a:t> aus der </a:t>
            </a:r>
            <a:r>
              <a:rPr lang="cs-CZ" sz="2800" dirty="0" err="1" smtClean="0"/>
              <a:t>preußischen</a:t>
            </a:r>
            <a:r>
              <a:rPr lang="cs-CZ" sz="2800" dirty="0" smtClean="0"/>
              <a:t> </a:t>
            </a:r>
            <a:r>
              <a:rPr lang="cs-CZ" sz="2800" dirty="0" err="1" smtClean="0"/>
              <a:t>Provinz</a:t>
            </a:r>
            <a:r>
              <a:rPr lang="cs-CZ" sz="2800" dirty="0" smtClean="0"/>
              <a:t> </a:t>
            </a:r>
            <a:r>
              <a:rPr lang="cs-CZ" sz="2800" dirty="0" err="1" smtClean="0"/>
              <a:t>Westfalen</a:t>
            </a:r>
            <a:r>
              <a:rPr lang="de-DE" sz="2800" dirty="0"/>
              <a:t> und dem Nordteil der ebenfalls preußischen </a:t>
            </a:r>
            <a:r>
              <a:rPr lang="cs-CZ" sz="2800" dirty="0" err="1" smtClean="0"/>
              <a:t>Rheinprovinz</a:t>
            </a:r>
            <a:r>
              <a:rPr lang="cs-CZ" sz="2800" dirty="0" smtClean="0"/>
              <a:t> </a:t>
            </a:r>
            <a:r>
              <a:rPr lang="de-DE" sz="2800" dirty="0" smtClean="0"/>
              <a:t>errichtet </a:t>
            </a:r>
            <a:r>
              <a:rPr lang="de-DE" sz="2800" dirty="0"/>
              <a:t>und 1947 um das Land </a:t>
            </a:r>
            <a:r>
              <a:rPr lang="cs-CZ" sz="2800" dirty="0" err="1" smtClean="0"/>
              <a:t>Lippe</a:t>
            </a:r>
            <a:r>
              <a:rPr lang="cs-CZ" sz="2800" dirty="0" smtClean="0"/>
              <a:t> </a:t>
            </a:r>
            <a:r>
              <a:rPr lang="de-DE" sz="2800" dirty="0" smtClean="0"/>
              <a:t>erweitert.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de-DE" sz="2800" dirty="0"/>
              <a:t>Den nördlichen Teil des Ballungsraums Rhein-Ruhr bildet das </a:t>
            </a:r>
            <a:r>
              <a:rPr lang="cs-CZ" sz="2800" dirty="0" err="1" smtClean="0"/>
              <a:t>Ruhrugebiet</a:t>
            </a:r>
            <a:r>
              <a:rPr lang="de-DE" sz="2800" dirty="0" smtClean="0"/>
              <a:t>, </a:t>
            </a:r>
            <a:r>
              <a:rPr lang="de-DE" sz="2800" dirty="0"/>
              <a:t>dessen wirtschaftlicher Aufstieg auf </a:t>
            </a:r>
            <a:r>
              <a:rPr lang="de-DE" sz="2800" dirty="0" smtClean="0"/>
              <a:t>den</a:t>
            </a:r>
            <a:r>
              <a:rPr lang="cs-CZ" sz="2800" dirty="0" smtClean="0"/>
              <a:t> </a:t>
            </a:r>
            <a:r>
              <a:rPr lang="cs-CZ" sz="2800" dirty="0" err="1" smtClean="0"/>
              <a:t>Kohlebergbau</a:t>
            </a:r>
            <a:r>
              <a:rPr lang="cs-CZ" sz="2800" dirty="0" smtClean="0"/>
              <a:t> </a:t>
            </a:r>
            <a:r>
              <a:rPr lang="cs-CZ" sz="2800" dirty="0" smtClean="0"/>
              <a:t>u</a:t>
            </a:r>
            <a:r>
              <a:rPr lang="de-DE" sz="2800" dirty="0" err="1" smtClean="0"/>
              <a:t>nd</a:t>
            </a:r>
            <a:r>
              <a:rPr lang="de-DE" sz="2800" dirty="0" smtClean="0"/>
              <a:t> die</a:t>
            </a:r>
            <a:r>
              <a:rPr lang="cs-CZ" sz="2800" dirty="0" smtClean="0"/>
              <a:t> </a:t>
            </a:r>
            <a:r>
              <a:rPr lang="cs-CZ" sz="2800" dirty="0" err="1" smtClean="0"/>
              <a:t>Montanindustrie</a:t>
            </a:r>
            <a:r>
              <a:rPr lang="de-DE" sz="2800" dirty="0"/>
              <a:t> </a:t>
            </a:r>
            <a:r>
              <a:rPr lang="de-DE" sz="2800" dirty="0" smtClean="0"/>
              <a:t>zurückgeht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58650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573016"/>
            <a:ext cx="4762500" cy="28479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04664"/>
            <a:ext cx="5080000" cy="381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85725"/>
            <a:ext cx="4457700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265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27884" y="404664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Düsseldorf:</a:t>
            </a:r>
            <a:endParaRPr lang="cs-CZ" sz="3200" i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864" y="1484784"/>
            <a:ext cx="7020272" cy="5265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948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mtClean="0"/>
              <a:t>Rheinland - Pfalz</a:t>
            </a:r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1484784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err="1"/>
              <a:t>R</a:t>
            </a:r>
            <a:r>
              <a:rPr lang="de-DE" sz="3200" dirty="0" err="1" smtClean="0"/>
              <a:t>einland</a:t>
            </a:r>
            <a:r>
              <a:rPr lang="de-DE" sz="3200" dirty="0" smtClean="0"/>
              <a:t>-Pfalz </a:t>
            </a:r>
            <a:r>
              <a:rPr lang="de-DE" sz="3200" dirty="0"/>
              <a:t>gehört zu den waldreichsten Ländern in Deutschland, da die Wälder hier rund 42 Prozent der Landesfläche bedecken</a:t>
            </a:r>
            <a:r>
              <a:rPr lang="de-DE" sz="3200" dirty="0" smtClean="0"/>
              <a:t>.</a:t>
            </a: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  <a:p>
            <a:pPr marL="457200" indent="-457200">
              <a:buFont typeface="Arial" pitchFamily="34" charset="0"/>
              <a:buChar char="•"/>
            </a:pPr>
            <a:r>
              <a:rPr lang="de-DE" sz="3200" dirty="0"/>
              <a:t>Rheinland-Pfalz wurde nach dem Zweiten </a:t>
            </a:r>
            <a:r>
              <a:rPr lang="de-DE" sz="3200" dirty="0" smtClean="0"/>
              <a:t>Weltkrieg</a:t>
            </a:r>
            <a:r>
              <a:rPr lang="cs-CZ" sz="3200" dirty="0" smtClean="0"/>
              <a:t> </a:t>
            </a:r>
            <a:r>
              <a:rPr lang="de-DE" sz="3200" dirty="0" smtClean="0"/>
              <a:t>am </a:t>
            </a:r>
            <a:r>
              <a:rPr lang="de-DE" sz="3200" dirty="0"/>
              <a:t>30. August 1946 gebildet. Hervorgegangen ist es hauptsächlich aus dem südlichen Teil der </a:t>
            </a:r>
            <a:r>
              <a:rPr lang="de-DE" sz="3200" dirty="0" smtClean="0"/>
              <a:t>preußischen</a:t>
            </a:r>
            <a:r>
              <a:rPr lang="cs-CZ" sz="3200" u="sng" dirty="0"/>
              <a:t> </a:t>
            </a:r>
            <a:r>
              <a:rPr lang="cs-CZ" sz="3200" dirty="0" err="1" smtClean="0"/>
              <a:t>Rheinprovinz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11898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44624" y="2060848"/>
            <a:ext cx="7620000" cy="53086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550" y="-603448"/>
            <a:ext cx="5151549" cy="3580327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6174" y="2852936"/>
            <a:ext cx="4762500" cy="317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311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33918" y="260648"/>
            <a:ext cx="14761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i="1" dirty="0" err="1" smtClean="0"/>
              <a:t>Mainz</a:t>
            </a:r>
            <a:r>
              <a:rPr lang="cs-CZ" sz="3200" i="1" dirty="0" smtClean="0"/>
              <a:t>:</a:t>
            </a:r>
            <a:endParaRPr lang="cs-CZ" sz="3200" i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16" y="1002421"/>
            <a:ext cx="7884368" cy="5775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896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mtClean="0"/>
              <a:t>Saarland</a:t>
            </a:r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1124744"/>
            <a:ext cx="79208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err="1" smtClean="0"/>
              <a:t>Zu</a:t>
            </a:r>
            <a:r>
              <a:rPr lang="de-DE" sz="2800" dirty="0" err="1" smtClean="0"/>
              <a:t>sammen</a:t>
            </a:r>
            <a:r>
              <a:rPr lang="de-DE" sz="2800" dirty="0" smtClean="0"/>
              <a:t> </a:t>
            </a:r>
            <a:r>
              <a:rPr lang="de-DE" sz="2800" dirty="0"/>
              <a:t>mit Lothringen, dem Großherzogtum Luxemburg, dem deutschen Land Rheinland-Pfalz und der belgischen Region Wallonien bildet das Saarland die Großregion Saar-</a:t>
            </a:r>
            <a:r>
              <a:rPr lang="de-DE" sz="2800" dirty="0" err="1"/>
              <a:t>Lor</a:t>
            </a:r>
            <a:r>
              <a:rPr lang="de-DE" sz="2800" dirty="0"/>
              <a:t>-Lux</a:t>
            </a:r>
            <a:r>
              <a:rPr lang="de-DE" sz="2800" dirty="0" smtClean="0"/>
              <a:t>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</a:t>
            </a:r>
            <a:r>
              <a:rPr lang="de-DE" sz="2800" dirty="0" smtClean="0"/>
              <a:t>ach </a:t>
            </a:r>
            <a:r>
              <a:rPr lang="de-DE" sz="2800" dirty="0"/>
              <a:t>dem Zweiten Weltkrieg gehörte das Gebiet des heutigen Saarlandes bis 1947 zur französischen Besatzungszone. Im Jahre 1947 wurde das Saarland, </a:t>
            </a:r>
            <a:r>
              <a:rPr lang="de-DE" sz="2800" dirty="0"/>
              <a:t>größtenteils in den heute noch gültigen </a:t>
            </a:r>
            <a:r>
              <a:rPr lang="de-DE" sz="2800" dirty="0" smtClean="0"/>
              <a:t>Grenzen</a:t>
            </a:r>
            <a:r>
              <a:rPr lang="cs-CZ" sz="2800" dirty="0" smtClean="0"/>
              <a:t>, </a:t>
            </a:r>
            <a:r>
              <a:rPr lang="de-DE" sz="2800" dirty="0" smtClean="0"/>
              <a:t>zu </a:t>
            </a:r>
            <a:r>
              <a:rPr lang="de-DE" sz="2800" dirty="0" smtClean="0"/>
              <a:t>einem(teil)autonomen </a:t>
            </a:r>
            <a:r>
              <a:rPr lang="de-DE" sz="2800" dirty="0"/>
              <a:t>Land, </a:t>
            </a:r>
            <a:r>
              <a:rPr lang="de-DE" sz="2800" dirty="0"/>
              <a:t>das eine Art Protektorat der Franzosen und wirtschaftlich an Frankreich </a:t>
            </a:r>
            <a:r>
              <a:rPr lang="de-DE" sz="2800" dirty="0" smtClean="0"/>
              <a:t>angeschlossen </a:t>
            </a:r>
            <a:r>
              <a:rPr lang="de-DE" sz="2800" dirty="0"/>
              <a:t>war. 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755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188640"/>
            <a:ext cx="7151524" cy="525658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9746" y="4437112"/>
            <a:ext cx="4762500" cy="284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448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83868" y="188640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Saarbrücken:</a:t>
            </a:r>
            <a:endParaRPr lang="cs-CZ" sz="3200" i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0728"/>
            <a:ext cx="9144000" cy="6072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991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mtClean="0"/>
              <a:t>Bayern</a:t>
            </a:r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95536" y="1196752"/>
            <a:ext cx="84249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de-DE" sz="2800" dirty="0"/>
              <a:t>Die Bezeichnung </a:t>
            </a:r>
            <a:r>
              <a:rPr lang="de-DE" sz="2800" i="1" dirty="0"/>
              <a:t>Freistaat</a:t>
            </a:r>
            <a:r>
              <a:rPr lang="de-DE" sz="2800" dirty="0"/>
              <a:t> trägt Bayern seit seiner Ausrufung im November 1918 als ein </a:t>
            </a:r>
            <a:r>
              <a:rPr lang="de-DE" sz="2800" dirty="0" err="1"/>
              <a:t>monarchiefreier</a:t>
            </a:r>
            <a:r>
              <a:rPr lang="de-DE" sz="2800" dirty="0"/>
              <a:t> Staat</a:t>
            </a:r>
            <a:r>
              <a:rPr lang="de-DE" sz="2800" dirty="0" smtClean="0"/>
              <a:t>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B</a:t>
            </a:r>
            <a:r>
              <a:rPr lang="de-DE" sz="2800" dirty="0" err="1" smtClean="0"/>
              <a:t>ayern</a:t>
            </a:r>
            <a:r>
              <a:rPr lang="de-DE" sz="2800" dirty="0" smtClean="0"/>
              <a:t> </a:t>
            </a:r>
            <a:r>
              <a:rPr lang="de-DE" sz="2800" dirty="0"/>
              <a:t>liegt im oberdeutschen Sprachraum. Traditionell gliedert es sich in die drei Landesteile </a:t>
            </a:r>
            <a:r>
              <a:rPr lang="de-DE" sz="2800" dirty="0" smtClean="0"/>
              <a:t>Franken,</a:t>
            </a:r>
            <a:r>
              <a:rPr lang="de-DE" sz="2800" dirty="0"/>
              <a:t> </a:t>
            </a:r>
            <a:r>
              <a:rPr lang="de-DE" sz="2800" dirty="0" smtClean="0"/>
              <a:t>Schwaben </a:t>
            </a:r>
            <a:r>
              <a:rPr lang="de-DE" sz="2800" dirty="0"/>
              <a:t>und </a:t>
            </a:r>
            <a:r>
              <a:rPr lang="de-DE" sz="2800" dirty="0" smtClean="0"/>
              <a:t>Altbayern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de-DE" sz="2800" dirty="0"/>
              <a:t>Die bayerische Polizei ist der zweitgrößte Polizeiverband der Bundesrepublik.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16089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-231751"/>
            <a:ext cx="7683500" cy="511810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967037"/>
            <a:ext cx="4572000" cy="38576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3088" y="980728"/>
            <a:ext cx="3667107" cy="22589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002112"/>
            <a:ext cx="3488077" cy="2421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448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332656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/>
              <a:t>München</a:t>
            </a:r>
            <a:r>
              <a:rPr lang="cs-CZ" sz="3200" i="1" dirty="0" smtClean="0"/>
              <a:t>:</a:t>
            </a:r>
            <a:endParaRPr lang="cs-CZ" sz="3200" i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762" y="1276350"/>
            <a:ext cx="8372475" cy="558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154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mtClean="0"/>
              <a:t>Baden - Württemberg</a:t>
            </a:r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1412776"/>
            <a:ext cx="77048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E</a:t>
            </a:r>
            <a:r>
              <a:rPr lang="de-DE" sz="2800" dirty="0" err="1" smtClean="0"/>
              <a:t>ine</a:t>
            </a:r>
            <a:r>
              <a:rPr lang="de-DE" sz="2800" dirty="0"/>
              <a:t> parlamentarische Republik und ein Land im Südwesten </a:t>
            </a:r>
            <a:r>
              <a:rPr lang="de-DE" sz="2800" dirty="0" smtClean="0"/>
              <a:t>der</a:t>
            </a:r>
            <a:r>
              <a:rPr lang="cs-CZ" sz="2800" dirty="0" smtClean="0"/>
              <a:t> </a:t>
            </a:r>
            <a:r>
              <a:rPr lang="de-DE" sz="2800" dirty="0" smtClean="0"/>
              <a:t>Bundesrepublik </a:t>
            </a:r>
            <a:r>
              <a:rPr lang="de-DE" sz="2800" dirty="0"/>
              <a:t>Deutschland. Es wurde 1952 durch die Fusion der Länder Württemberg-Baden, Baden </a:t>
            </a:r>
            <a:r>
              <a:rPr lang="de-DE" sz="2800" dirty="0" smtClean="0"/>
              <a:t>und</a:t>
            </a:r>
            <a:r>
              <a:rPr lang="cs-CZ" sz="2800" dirty="0" smtClean="0"/>
              <a:t> </a:t>
            </a:r>
            <a:r>
              <a:rPr lang="de-DE" sz="2800" dirty="0" smtClean="0"/>
              <a:t>Württemberg-Hohenzollern</a:t>
            </a:r>
            <a:r>
              <a:rPr lang="de-DE" sz="2800" dirty="0"/>
              <a:t> gegründet</a:t>
            </a:r>
            <a:r>
              <a:rPr lang="de-DE" sz="2800" dirty="0" smtClean="0"/>
              <a:t>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de-DE" sz="2800" dirty="0"/>
              <a:t>Nach Einwohnerzahl und Fläche steht Baden-Württemberg im Größenvergleich an dritter Stelle der deutschen Länder.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69188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6552" y="-243408"/>
            <a:ext cx="51435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1676" y="609624"/>
            <a:ext cx="4762500" cy="28479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3718099"/>
            <a:ext cx="6248400" cy="2905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90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71900" y="33265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Stuttgart:</a:t>
            </a:r>
            <a:endParaRPr lang="cs-CZ" sz="3200" i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4443" y="1096347"/>
            <a:ext cx="9652885" cy="4924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00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mtClean="0"/>
              <a:t>Berlin</a:t>
            </a:r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1196752"/>
            <a:ext cx="82809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de-DE" sz="2800" dirty="0"/>
              <a:t>Hauptstadt und Regierungssitz der Bundesrepublik Deutschland</a:t>
            </a:r>
            <a:r>
              <a:rPr lang="de-DE" sz="2800" dirty="0" smtClean="0"/>
              <a:t>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de-DE" sz="2800" dirty="0"/>
              <a:t>Erstmals 1237 urkundlich erwähnt, war Berlin im Verlauf der Geschichte und in verschiedenen Staatsformen Residenz- und Hauptstadt Brandenburgs, </a:t>
            </a:r>
            <a:r>
              <a:rPr lang="de-DE" sz="2800" dirty="0" smtClean="0"/>
              <a:t>Preußens</a:t>
            </a:r>
            <a:r>
              <a:rPr lang="cs-CZ" sz="2800" dirty="0"/>
              <a:t> </a:t>
            </a:r>
            <a:r>
              <a:rPr lang="de-DE" sz="2800" dirty="0" smtClean="0"/>
              <a:t>und </a:t>
            </a:r>
            <a:r>
              <a:rPr lang="de-DE" sz="2800" dirty="0"/>
              <a:t>des Deutschen Reichs</a:t>
            </a:r>
            <a:r>
              <a:rPr lang="de-DE" sz="2800" dirty="0" smtClean="0"/>
              <a:t>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de-DE" sz="2800" dirty="0"/>
              <a:t>Berlin gilt als Weltstadt der Kultur, Politik, Medien und Wissenschaften.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7086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548680"/>
            <a:ext cx="6876256" cy="5157192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340866"/>
            <a:ext cx="3267075" cy="31051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149080"/>
            <a:ext cx="6215160" cy="3540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815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mtClean="0"/>
              <a:t>Hamburg</a:t>
            </a:r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1196752"/>
            <a:ext cx="79208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de-DE" sz="2800" dirty="0"/>
              <a:t>Hamburg ist mit über 1,7 Millionen Einwohnern </a:t>
            </a:r>
            <a:r>
              <a:rPr lang="de-DE" sz="2800" dirty="0" smtClean="0"/>
              <a:t>die</a:t>
            </a:r>
            <a:r>
              <a:rPr lang="cs-CZ" sz="2800" dirty="0" smtClean="0"/>
              <a:t> </a:t>
            </a:r>
            <a:r>
              <a:rPr lang="de-DE" sz="2800" dirty="0" smtClean="0"/>
              <a:t>zweitgrößte</a:t>
            </a:r>
            <a:r>
              <a:rPr lang="de-DE" sz="2800" dirty="0"/>
              <a:t> Stadt Deutschlands, achtgrößte der </a:t>
            </a:r>
            <a:r>
              <a:rPr lang="de-DE" sz="2800" dirty="0" smtClean="0"/>
              <a:t>Europäische</a:t>
            </a:r>
            <a:r>
              <a:rPr lang="cs-CZ" sz="2800" dirty="0" smtClean="0"/>
              <a:t>n</a:t>
            </a:r>
            <a:r>
              <a:rPr lang="de-DE" sz="2800" dirty="0" smtClean="0"/>
              <a:t> </a:t>
            </a:r>
            <a:r>
              <a:rPr lang="de-DE" sz="2800" dirty="0"/>
              <a:t>Union sowie größte Stadt, die </a:t>
            </a:r>
            <a:r>
              <a:rPr lang="de-DE" sz="2800" dirty="0" smtClean="0"/>
              <a:t>nicht</a:t>
            </a:r>
            <a:r>
              <a:rPr lang="cs-CZ" sz="2800" dirty="0" smtClean="0"/>
              <a:t> </a:t>
            </a:r>
            <a:r>
              <a:rPr lang="de-DE" sz="2800" dirty="0" smtClean="0"/>
              <a:t>Hauptstadt</a:t>
            </a:r>
            <a:r>
              <a:rPr lang="de-DE" sz="2800" dirty="0"/>
              <a:t> eines ihrer Mitgliedsstaaten ist</a:t>
            </a:r>
            <a:r>
              <a:rPr lang="de-DE" sz="2800" dirty="0" smtClean="0"/>
              <a:t>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de-DE" sz="2800" dirty="0"/>
              <a:t>Der Hamburger Hafen ist der größte Seehafen Deutschlands und unter den zwanzig größten Containerhäfen weltweit</a:t>
            </a:r>
            <a:r>
              <a:rPr lang="de-DE" sz="2800" dirty="0" smtClean="0"/>
              <a:t>.</a:t>
            </a:r>
            <a:r>
              <a:rPr lang="de-DE" sz="2800" dirty="0"/>
              <a:t> Zudem ist Hamburg seit 1982 Sitz des Internationalen Seegerichtshofs.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15125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4596" y="1262143"/>
            <a:ext cx="6430271" cy="2740903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6552" y="188640"/>
            <a:ext cx="6012160" cy="406816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5460" y="4077072"/>
            <a:ext cx="6248400" cy="2905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361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mtClean="0"/>
              <a:t>Bremen - Bremenhafen</a:t>
            </a:r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1412776"/>
            <a:ext cx="79208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de-DE" sz="2800" dirty="0"/>
              <a:t>Zu </a:t>
            </a:r>
            <a:r>
              <a:rPr lang="de-DE" sz="2800" dirty="0" smtClean="0"/>
              <a:t>diesem</a:t>
            </a:r>
            <a:r>
              <a:rPr lang="cs-CZ" sz="2800" dirty="0" smtClean="0"/>
              <a:t> </a:t>
            </a:r>
            <a:r>
              <a:rPr lang="de-DE" sz="2800" dirty="0" smtClean="0"/>
              <a:t>Zwei-Städte-Staat</a:t>
            </a:r>
            <a:r>
              <a:rPr lang="de-DE" sz="2800" dirty="0"/>
              <a:t> gehört neben der Stadtgemeinde Bremen noch die 60 Kilometer nördlich gelegene </a:t>
            </a:r>
            <a:r>
              <a:rPr lang="de-DE" sz="2800" dirty="0" smtClean="0"/>
              <a:t>Stadtgemeinde</a:t>
            </a:r>
            <a:r>
              <a:rPr lang="cs-CZ" sz="2800" dirty="0" smtClean="0"/>
              <a:t> </a:t>
            </a:r>
            <a:r>
              <a:rPr lang="de-DE" sz="2800" dirty="0" smtClean="0"/>
              <a:t>Bremerhaven</a:t>
            </a:r>
            <a:r>
              <a:rPr lang="de-DE" sz="2800" dirty="0" smtClean="0"/>
              <a:t>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de-DE" sz="2800" dirty="0"/>
              <a:t>Das Stadtbremische Überseehafengebiet Bremerhaven ist eine Exklave der Stadt Bremen innerhalb von Bremerhaven</a:t>
            </a:r>
            <a:r>
              <a:rPr lang="de-DE" sz="2800" dirty="0" smtClean="0"/>
              <a:t>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9021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36712" y="-963488"/>
            <a:ext cx="8166100" cy="56134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704908"/>
            <a:ext cx="7416421" cy="344818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5098" y="2760111"/>
            <a:ext cx="2966994" cy="483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562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3212976"/>
            <a:ext cx="828092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de.wikipedia.org/wiki/Hessen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de.wikipedia.org/wiki/Nordrhein-Westfalen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de.wikipedia.org/wiki/Rheinland-Pfalz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6"/>
              </a:rPr>
              <a:t>http://de.wikipedia.org/wiki/Saarland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7"/>
              </a:rPr>
              <a:t>http://de.wikipedia.org/wiki/Bayern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8"/>
              </a:rPr>
              <a:t>http://de.wikipedia.org/wiki/Baden-W%C3%BCrttemberg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de.wikipedia.org/wiki/Hamburg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0"/>
              </a:rPr>
              <a:t>http://de.wikipedia.org/wiki/Bremen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53979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 rotWithShape="1">
          <a:blip r:embed="rId2"/>
          <a:srcRect r="1599" b="31814"/>
          <a:stretch/>
        </p:blipFill>
        <p:spPr>
          <a:xfrm>
            <a:off x="-34280" y="-1107504"/>
            <a:ext cx="9358808" cy="4676204"/>
          </a:xfrm>
          <a:prstGeom prst="rect">
            <a:avLst/>
          </a:prstGeom>
        </p:spPr>
      </p:pic>
      <p:pic>
        <p:nvPicPr>
          <p:cNvPr id="4" name="Obrázek 3"/>
          <p:cNvPicPr/>
          <p:nvPr/>
        </p:nvPicPr>
        <p:blipFill rotWithShape="1">
          <a:blip r:embed="rId3"/>
          <a:srcRect t="5055"/>
          <a:stretch/>
        </p:blipFill>
        <p:spPr>
          <a:xfrm>
            <a:off x="-35496" y="3429000"/>
            <a:ext cx="9144000" cy="6511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892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930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60648"/>
            <a:ext cx="842493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www.nationalflaggen.de/media/flags/flagge-hessen.gif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s2.germany.travel/media/content/gut_zu_wissen_1/bundeslaender/hessen/header_Hessen_Rheingau_Lorch-am-Rhein-2009.jpg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s1.germany.travel/media/content/gut_zu_wissen_1/bundeslaender/hessen/header_Hessen_Foto-Karl-Heinz-Walter_Rheingau_Ruedesheim-am-Rhein_Niederwald-Denkmal_2.jpg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5"/>
              </a:rPr>
              <a:t>http://www.fotos.sc/img2/u/hexe/h/Wiesbaden__Sonne__Wolken__Aussicht__Neroberg_.</a:t>
            </a:r>
            <a:r>
              <a:rPr lang="cs-CZ" sz="1600" dirty="0" smtClean="0">
                <a:hlinkClick r:id="rId5"/>
              </a:rPr>
              <a:t>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www.nationalflaggen.de/media/flags/flagge-nordrhein-westfalen.gif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www.reisefuehrer-deutschland.de/bilder/nordrhein-westfalen.jpg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www.1golf.eu/images/regions/nordrhein-westfalen_006044_large.jpg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9"/>
              </a:rPr>
              <a:t>http://upload.wikimedia.org/wikipedia/commons/d/da/D%C3%BCsseldorf,_</a:t>
            </a:r>
            <a:r>
              <a:rPr lang="cs-CZ" sz="1600" dirty="0" smtClean="0">
                <a:hlinkClick r:id="rId9"/>
              </a:rPr>
              <a:t>Marina_D%C3%BCsseldorf.JPG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www.reisefuehrer-deutschland.de/bilder/rheinland-pfalz.jpg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www.urlaub-deutschland-reisen.de/urlaub-rheinland-pfalz/images/porta-nigra.jpg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www.nationalflaggen.de/media/flags/flagge-rheinland-pfalz.gif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upload.wikimedia.org/wikipedia/commons/d/d2/Mainz_BlickzumRhein_1890.jpg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c0.wall-art.de/img/Wandaufkleber_Bayern_Muenchen_Logo_einzel.jpg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5"/>
              </a:rPr>
              <a:t>http://</a:t>
            </a:r>
            <a:r>
              <a:rPr lang="cs-CZ" sz="1600" dirty="0" smtClean="0">
                <a:hlinkClick r:id="rId15"/>
              </a:rPr>
              <a:t>www.zamky-hrady.cz/10/img/neuschwanstein.jpg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6"/>
              </a:rPr>
              <a:t>http://</a:t>
            </a:r>
            <a:r>
              <a:rPr lang="cs-CZ" sz="1600" dirty="0" smtClean="0">
                <a:hlinkClick r:id="rId16"/>
              </a:rPr>
              <a:t>www.budejovickybudvar.cz/media/archiv-tiskovych-zprav/2012/mk-bavorsko/bavorsko-rakousko.jpg.jpg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7"/>
              </a:rPr>
              <a:t>http://</a:t>
            </a:r>
            <a:r>
              <a:rPr lang="cs-CZ" sz="1600" dirty="0" smtClean="0">
                <a:hlinkClick r:id="rId17"/>
              </a:rPr>
              <a:t>www.hdt.cz/fotocache/bigorig/83300526.JPG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8"/>
              </a:rPr>
              <a:t>http://</a:t>
            </a:r>
            <a:r>
              <a:rPr lang="cs-CZ" sz="1600" dirty="0" smtClean="0">
                <a:hlinkClick r:id="rId18"/>
              </a:rPr>
              <a:t>skm-mnichov.wbl.sk/kostoly/muenchen_DW_Sport_G_455251g.jpg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9"/>
              </a:rPr>
              <a:t>http://</a:t>
            </a:r>
            <a:r>
              <a:rPr lang="cs-CZ" sz="1600" dirty="0" smtClean="0">
                <a:hlinkClick r:id="rId19"/>
              </a:rPr>
              <a:t>www.bandeiras-nacionais.com/media/flags/flagge-baden-wuerttemberg.gif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20"/>
              </a:rPr>
              <a:t>http://</a:t>
            </a:r>
            <a:r>
              <a:rPr lang="cs-CZ" sz="1600" dirty="0" smtClean="0">
                <a:hlinkClick r:id="rId20"/>
              </a:rPr>
              <a:t>pixdaus.com/files/items/pics/0/24/210024_fd983cc8540331be95e85bf841169837_large.jpg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21"/>
              </a:rPr>
              <a:t>http://s2.germany.travel/media/content/gut_zu_wissen_1/bundeslaender/baden_wuerttemberg/header_BaWue_Typisches-Schwarzwaldhaus.jpg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10146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20891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media.intercityhotel.com/media/img/dyn/4cabb13cad0f42f7a67a044324b0be0c.jpg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3"/>
              </a:rPr>
              <a:t>http://1.bp.blogspot.com/-6L1cLa81xpE/TgBGh66SgVI/AAAAAAAAJC8/YHnvGSMaCCQ/s1600/SAARLAND+%</a:t>
            </a:r>
            <a:r>
              <a:rPr lang="cs-CZ" sz="1600" dirty="0" smtClean="0">
                <a:hlinkClick r:id="rId3"/>
              </a:rPr>
              <a:t>2526+RHEINLAND+JULY+2004+091.jpg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www.nationalflaggen.de/media/flags/flagge-saarland.gif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www.designladen.com/saarbruecken-2/source/image/saarbruecken.9344.jpg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www.nj.cz/images/berlin.jpg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www.cebus.cz/wp-content/uploads/berlin-2.jpg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8"/>
              </a:rPr>
              <a:t>http://upload.wikimedia.org/wikipedia/commons/5/53/%</a:t>
            </a:r>
            <a:r>
              <a:rPr lang="cs-CZ" sz="1600" dirty="0" smtClean="0">
                <a:hlinkClick r:id="rId8"/>
              </a:rPr>
              <a:t>C3%9Cber_den_D%C3%A4chern_von_Berlin.jpg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s2.germany.travel/media/content/gut_zu_wissen_1/bundeslaender/hamburg/header_Hamburg_MAW_01_002.jpg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larahase95.files.wordpress.com/2012/11/fahrtgebiete_hamburg_alster_gross.jpg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i.dailymail.co.uk/i/pix/2011/11/23/article-2065153-0EE3912A00000578-235_634x429.jpg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www.vagobond.com/wp-content/uploads/2012/10/Bremen-Town-Musicians.jpg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www.inst.uno.edu/exchange/Germany/Images/Bremen%202.jpg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14"/>
              </a:rPr>
              <a:t>http://s1.germany.travel/media/content/gut_zu_wissen_1/bundeslaender/bremen/header_BTZ_10_Marktplatz_Bremen_-_Hanseatenkreuz_.jpg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96040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2677257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1878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allery dir="l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381</Words>
  <Application>Microsoft Office PowerPoint</Application>
  <PresentationFormat>Předvádění na obrazovce (4:3)</PresentationFormat>
  <Paragraphs>144</Paragraphs>
  <Slides>54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54</vt:i4>
      </vt:variant>
    </vt:vector>
  </HeadingPairs>
  <TitlesOfParts>
    <vt:vector size="55" baseType="lpstr">
      <vt:lpstr>Motiv systému Office</vt:lpstr>
      <vt:lpstr>Prezentace aplikace PowerPoint</vt:lpstr>
      <vt:lpstr>Deutschland</vt:lpstr>
      <vt:lpstr>Schleswig - Holstein</vt:lpstr>
      <vt:lpstr>Prezentace aplikace PowerPoint</vt:lpstr>
      <vt:lpstr>Prezentace aplikace PowerPoint</vt:lpstr>
      <vt:lpstr>Kiel:</vt:lpstr>
      <vt:lpstr>Mecklenburg - Vorpommern</vt:lpstr>
      <vt:lpstr>Prezentace aplikace PowerPoint</vt:lpstr>
      <vt:lpstr>Schwerin:</vt:lpstr>
      <vt:lpstr>Brandenburg</vt:lpstr>
      <vt:lpstr>Prezentace aplikace PowerPoint</vt:lpstr>
      <vt:lpstr>Potsdam:</vt:lpstr>
      <vt:lpstr>Sachsen</vt:lpstr>
      <vt:lpstr>Prezentace aplikace PowerPoint</vt:lpstr>
      <vt:lpstr>Dresden:</vt:lpstr>
      <vt:lpstr>Sachsen - Anhalt</vt:lpstr>
      <vt:lpstr>Prezentace aplikace PowerPoint</vt:lpstr>
      <vt:lpstr>Magdeburg:</vt:lpstr>
      <vt:lpstr>Niedersachsen</vt:lpstr>
      <vt:lpstr>Prezentace aplikace PowerPoint</vt:lpstr>
      <vt:lpstr>Hannover:</vt:lpstr>
      <vt:lpstr>Thüringen</vt:lpstr>
      <vt:lpstr>Prezentace aplikace PowerPoint</vt:lpstr>
      <vt:lpstr>Erfurt:</vt:lpstr>
      <vt:lpstr>Hessen</vt:lpstr>
      <vt:lpstr>Prezentace aplikace PowerPoint</vt:lpstr>
      <vt:lpstr>Prezentace aplikace PowerPoint</vt:lpstr>
      <vt:lpstr>Nordrhein - Westfallen</vt:lpstr>
      <vt:lpstr>Prezentace aplikace PowerPoint</vt:lpstr>
      <vt:lpstr>Prezentace aplikace PowerPoint</vt:lpstr>
      <vt:lpstr>Rheinland - Pfalz</vt:lpstr>
      <vt:lpstr>Prezentace aplikace PowerPoint</vt:lpstr>
      <vt:lpstr>Prezentace aplikace PowerPoint</vt:lpstr>
      <vt:lpstr>Saarland</vt:lpstr>
      <vt:lpstr>Prezentace aplikace PowerPoint</vt:lpstr>
      <vt:lpstr>Prezentace aplikace PowerPoint</vt:lpstr>
      <vt:lpstr>Bayern</vt:lpstr>
      <vt:lpstr>Prezentace aplikace PowerPoint</vt:lpstr>
      <vt:lpstr>Prezentace aplikace PowerPoint</vt:lpstr>
      <vt:lpstr>Baden - Württemberg</vt:lpstr>
      <vt:lpstr>Prezentace aplikace PowerPoint</vt:lpstr>
      <vt:lpstr>Prezentace aplikace PowerPoint</vt:lpstr>
      <vt:lpstr>Berlin</vt:lpstr>
      <vt:lpstr>Prezentace aplikace PowerPoint</vt:lpstr>
      <vt:lpstr>Hamburg</vt:lpstr>
      <vt:lpstr>Prezentace aplikace PowerPoint</vt:lpstr>
      <vt:lpstr>Bremen - Bremenhafen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Deutschland</dc:title>
  <dc:creator>iris</dc:creator>
  <cp:lastModifiedBy>User</cp:lastModifiedBy>
  <cp:revision>21</cp:revision>
  <dcterms:created xsi:type="dcterms:W3CDTF">2013-06-24T12:15:29Z</dcterms:created>
  <dcterms:modified xsi:type="dcterms:W3CDTF">2013-06-24T19:01:06Z</dcterms:modified>
</cp:coreProperties>
</file>