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81" r:id="rId3"/>
    <p:sldId id="275" r:id="rId4"/>
    <p:sldId id="276" r:id="rId5"/>
    <p:sldId id="277" r:id="rId6"/>
    <p:sldId id="278" r:id="rId7"/>
    <p:sldId id="279" r:id="rId8"/>
    <p:sldId id="280" r:id="rId9"/>
    <p:sldId id="27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2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VY_32_INOVACE_08_14_Světové velmoci na konci 19. st.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111" y="0"/>
          <a:ext cx="686304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111" y="0"/>
        <a:ext cx="6863047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86304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863047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863047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VY_32_INOVACE_08_14_Světové velmoci na konci 19. st.</a:t>
          </a:r>
          <a:endParaRPr lang="cs-CZ" sz="2000" kern="1200" dirty="0"/>
        </a:p>
      </dsp:txBody>
      <dsp:txXfrm>
        <a:off x="1273857" y="815268"/>
        <a:ext cx="6863047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86304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863047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86304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86304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3BC3ED6-22A9-4D42-9C95-0501C565A2E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296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5635866"/>
              </p:ext>
            </p:extLst>
          </p:nvPr>
        </p:nvGraphicFramePr>
        <p:xfrm>
          <a:off x="539552" y="908720"/>
          <a:ext cx="813690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postavení světových velmocí – Velké Británie a Francie na konci 19. století. Řada obrázků není v učebnici k dispozici nebo jen ve špatné kvalitě. Učitel tyto obrázky může využít i k podněcování diskuze se žáky. Mapa má anglické popisky a dochází tak k propojování znalostí z angličtiny, zeměpisu a dějepisu. Zápis si žáci píší průběžně. Na závěr si žáci ověří svoje znalosti spojováním jmen britských politiků s názvy jejich politických stran.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jména </a:t>
            </a:r>
            <a:r>
              <a:rPr lang="cs-CZ" sz="2200" dirty="0"/>
              <a:t>britských politiků s názvy jejich politických stran 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Velká Británie, Francie, královna  Viktorie, </a:t>
            </a:r>
            <a:r>
              <a:rPr lang="cs-CZ" sz="2200" dirty="0" err="1" smtClean="0"/>
              <a:t>Disraeli</a:t>
            </a:r>
            <a:r>
              <a:rPr lang="cs-CZ" sz="2200" dirty="0" smtClean="0"/>
              <a:t>, </a:t>
            </a:r>
            <a:r>
              <a:rPr lang="cs-CZ" sz="2200" dirty="0" err="1" smtClean="0"/>
              <a:t>Gladstone</a:t>
            </a:r>
            <a:r>
              <a:rPr lang="cs-CZ" sz="2200" dirty="0" smtClean="0"/>
              <a:t>, </a:t>
            </a:r>
            <a:r>
              <a:rPr lang="cs-CZ" sz="2200" dirty="0" err="1" smtClean="0"/>
              <a:t>Hardy</a:t>
            </a:r>
            <a:r>
              <a:rPr lang="cs-CZ" sz="2200" dirty="0" smtClean="0"/>
              <a:t>, třetí republika, </a:t>
            </a:r>
            <a:r>
              <a:rPr lang="cs-CZ" sz="2200" dirty="0" err="1" smtClean="0"/>
              <a:t>dreyfusiáda</a:t>
            </a:r>
            <a:r>
              <a:rPr lang="cs-CZ" sz="2200" dirty="0" smtClean="0"/>
              <a:t>, 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83159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676400"/>
          </a:xfrm>
        </p:spPr>
        <p:txBody>
          <a:bodyPr/>
          <a:lstStyle/>
          <a:p>
            <a:r>
              <a:rPr lang="cs-CZ"/>
              <a:t>SVĚTOVÉ VELMOCI </a:t>
            </a:r>
            <a:br>
              <a:rPr lang="cs-CZ"/>
            </a:br>
            <a:r>
              <a:rPr lang="cs-CZ"/>
              <a:t>NA KONCI 19. STOLETÍ</a:t>
            </a:r>
          </a:p>
        </p:txBody>
      </p:sp>
      <p:pic>
        <p:nvPicPr>
          <p:cNvPr id="6146" name="Picture 2" descr="Soubor:Colonisation 191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35" y="2276872"/>
            <a:ext cx="762000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44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9144000" cy="1981200"/>
          </a:xfrm>
        </p:spPr>
        <p:txBody>
          <a:bodyPr>
            <a:normAutofit fontScale="90000"/>
          </a:bodyPr>
          <a:lstStyle/>
          <a:p>
            <a:pPr algn="l">
              <a:tabLst>
                <a:tab pos="1255713" algn="l"/>
                <a:tab pos="2951163" algn="l"/>
              </a:tabLst>
            </a:pPr>
            <a:r>
              <a:rPr lang="cs-CZ" sz="3200" b="1" u="sng" dirty="0"/>
              <a:t>Velká Británie</a:t>
            </a:r>
            <a:r>
              <a:rPr lang="cs-CZ" sz="3200" dirty="0"/>
              <a:t> – vláda královny Viktorie</a:t>
            </a:r>
            <a:br>
              <a:rPr lang="cs-CZ" sz="3200" dirty="0"/>
            </a:br>
            <a:r>
              <a:rPr lang="cs-CZ" sz="3200" dirty="0"/>
              <a:t>- konstituční monarchie, ve vládě se střídaly dvě politické strany – konzervativní (</a:t>
            </a:r>
            <a:r>
              <a:rPr lang="cs-CZ" sz="3200" dirty="0" err="1"/>
              <a:t>Disraeli</a:t>
            </a:r>
            <a:r>
              <a:rPr lang="cs-CZ" sz="3200" dirty="0"/>
              <a:t>)</a:t>
            </a:r>
            <a:br>
              <a:rPr lang="cs-CZ" sz="3200" dirty="0"/>
            </a:br>
            <a:r>
              <a:rPr lang="cs-CZ" sz="3200" dirty="0" smtClean="0"/>
              <a:t>	liberální </a:t>
            </a:r>
            <a:r>
              <a:rPr lang="cs-CZ" sz="3200" dirty="0"/>
              <a:t>(</a:t>
            </a:r>
            <a:r>
              <a:rPr lang="cs-CZ" sz="3200" dirty="0" err="1"/>
              <a:t>Gladstone</a:t>
            </a:r>
            <a:r>
              <a:rPr lang="cs-CZ" sz="3200" dirty="0"/>
              <a:t>)</a:t>
            </a:r>
            <a:endParaRPr lang="cs-CZ" sz="3200" u="sng" dirty="0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3733800" y="6096000"/>
            <a:ext cx="1676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/>
              <a:t>Viktorie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381000" y="5562600"/>
            <a:ext cx="2057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/>
              <a:t>Benjamin </a:t>
            </a:r>
            <a:r>
              <a:rPr lang="cs-CZ" sz="3200" dirty="0" err="1"/>
              <a:t>Disraeli</a:t>
            </a:r>
            <a:endParaRPr lang="cs-CZ" sz="3200" dirty="0"/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6324600" y="5638800"/>
            <a:ext cx="2819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 smtClean="0"/>
              <a:t>William </a:t>
            </a:r>
            <a:r>
              <a:rPr lang="cs-CZ" sz="3200" dirty="0" err="1"/>
              <a:t>Eward</a:t>
            </a:r>
            <a:r>
              <a:rPr lang="cs-CZ" sz="3200" dirty="0"/>
              <a:t> </a:t>
            </a:r>
            <a:r>
              <a:rPr lang="cs-CZ" sz="3200" dirty="0" err="1"/>
              <a:t>Gladstone</a:t>
            </a:r>
            <a:endParaRPr lang="cs-CZ" sz="3200" dirty="0"/>
          </a:p>
        </p:txBody>
      </p:sp>
      <p:pic>
        <p:nvPicPr>
          <p:cNvPr id="5122" name="Picture 2" descr="Soubor:Disrael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93" y="2144034"/>
            <a:ext cx="2311862" cy="343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Queen Victoria by Bassan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44034"/>
            <a:ext cx="2715765" cy="3834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William Gladston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377" y="2454289"/>
            <a:ext cx="2065846" cy="280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70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autoUpdateAnimBg="0"/>
      <p:bldP spid="36870" grpId="0" autoUpdateAnimBg="0"/>
      <p:bldP spid="36873" grpId="0" autoUpdateAnimBg="0"/>
      <p:bldP spid="3687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8610600" cy="2209800"/>
          </a:xfrm>
        </p:spPr>
        <p:txBody>
          <a:bodyPr/>
          <a:lstStyle/>
          <a:p>
            <a:pPr algn="l"/>
            <a:r>
              <a:rPr lang="cs-CZ"/>
              <a:t>rozšíření volebního práva vedlo ke vzniku další politické strany – Labour Party (dělnická strana)</a:t>
            </a: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5791200" y="56388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/>
              <a:t>James </a:t>
            </a:r>
            <a:r>
              <a:rPr lang="cs-CZ" sz="3200" dirty="0" err="1"/>
              <a:t>Keir</a:t>
            </a:r>
            <a:r>
              <a:rPr lang="cs-CZ" sz="3200" dirty="0"/>
              <a:t> </a:t>
            </a:r>
            <a:r>
              <a:rPr lang="cs-CZ" sz="3200" dirty="0" err="1"/>
              <a:t>Hardie</a:t>
            </a:r>
            <a:endParaRPr lang="cs-CZ" sz="3200" dirty="0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1295400" y="5715000"/>
            <a:ext cx="3124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/>
              <a:t>dělníci</a:t>
            </a:r>
          </a:p>
        </p:txBody>
      </p:sp>
      <p:pic>
        <p:nvPicPr>
          <p:cNvPr id="4097" name="Picture 1" descr="C:\Users\pepe\AppData\Local\Microsoft\Windows\Temporary Internet Files\Content.IE5\T7AJYRP7\MC9002831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3" y="3036888"/>
            <a:ext cx="1649412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epe\AppData\Local\Microsoft\Windows\Temporary Internet Files\Content.IE5\T7AJYRP7\MC9002291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95817"/>
            <a:ext cx="1827213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290" y="1772816"/>
            <a:ext cx="2188419" cy="3766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244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 autoUpdateAnimBg="0"/>
      <p:bldP spid="38916" grpId="0" autoUpdateAnimBg="0"/>
      <p:bldP spid="38918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0"/>
            <a:ext cx="8991600" cy="2819400"/>
          </a:xfrm>
        </p:spPr>
        <p:txBody>
          <a:bodyPr/>
          <a:lstStyle/>
          <a:p>
            <a:pPr algn="l">
              <a:tabLst>
                <a:tab pos="2287588" algn="l"/>
              </a:tabLst>
            </a:pPr>
            <a:r>
              <a:rPr lang="cs-CZ" u="sng"/>
              <a:t>kolonie</a:t>
            </a:r>
            <a:r>
              <a:rPr lang="cs-CZ"/>
              <a:t> – </a:t>
            </a:r>
            <a:r>
              <a:rPr lang="cs-CZ" b="1"/>
              <a:t>dominia</a:t>
            </a:r>
            <a:r>
              <a:rPr lang="cs-CZ"/>
              <a:t> – větší samospráva</a:t>
            </a:r>
            <a:br>
              <a:rPr lang="cs-CZ"/>
            </a:br>
            <a:r>
              <a:rPr lang="cs-CZ"/>
              <a:t>	</a:t>
            </a:r>
            <a:r>
              <a:rPr lang="cs-CZ" sz="3200"/>
              <a:t>(Kanada, Austrálie, Nový Zéland, JAR)</a:t>
            </a:r>
            <a:r>
              <a:rPr lang="cs-CZ" sz="3600"/>
              <a:t/>
            </a:r>
            <a:br>
              <a:rPr lang="cs-CZ" sz="3600"/>
            </a:br>
            <a:r>
              <a:rPr lang="cs-CZ" sz="3600"/>
              <a:t>	</a:t>
            </a:r>
            <a:r>
              <a:rPr lang="cs-CZ" b="1"/>
              <a:t>korunní kolonie</a:t>
            </a:r>
            <a:r>
              <a:rPr lang="cs-CZ"/>
              <a:t> (barevné)</a:t>
            </a:r>
            <a:br>
              <a:rPr lang="cs-CZ"/>
            </a:br>
            <a:r>
              <a:rPr lang="cs-CZ"/>
              <a:t>	</a:t>
            </a:r>
            <a:r>
              <a:rPr lang="cs-CZ" b="1"/>
              <a:t>Indické císařství</a:t>
            </a:r>
            <a:r>
              <a:rPr lang="cs-CZ" sz="3600"/>
              <a:t>	</a:t>
            </a:r>
            <a:r>
              <a:rPr lang="cs-CZ"/>
              <a:t>	</a:t>
            </a:r>
            <a:endParaRPr lang="cs-CZ" sz="3600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5257800" y="5486400"/>
            <a:ext cx="38862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/>
              <a:t>Disraeli nabízí královně císařský titul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228600" y="5791200"/>
            <a:ext cx="4800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/>
              <a:t>diskriminace jiných ras</a:t>
            </a:r>
          </a:p>
        </p:txBody>
      </p:sp>
      <p:pic>
        <p:nvPicPr>
          <p:cNvPr id="3074" name="Picture 2" descr="C:\Users\pepe\AppData\Local\Microsoft\Windows\Temporary Internet Files\Content.IE5\L405KGYZ\MC900435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57" y="2971800"/>
            <a:ext cx="1841500" cy="196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pe\AppData\Local\Microsoft\Windows\Temporary Internet Files\Content.IE5\96RW5IGV\MC90028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25" y="3396418"/>
            <a:ext cx="1819275" cy="177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ile:Victoria Disraeli carto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494" y="2571870"/>
            <a:ext cx="2232248" cy="291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7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 autoUpdateAnimBg="0"/>
      <p:bldP spid="39940" grpId="0" autoUpdateAnimBg="0"/>
      <p:bldP spid="3994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609600"/>
            <a:ext cx="87630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/>
              <a:t>- hospodářsky je Británie doháněna USA a Německem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5791200" y="3048000"/>
            <a:ext cx="2743200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/>
              <a:t>hospodářsky</a:t>
            </a:r>
          </a:p>
          <a:p>
            <a:pPr algn="ctr">
              <a:spcBef>
                <a:spcPct val="50000"/>
              </a:spcBef>
            </a:pPr>
            <a:r>
              <a:rPr lang="cs-CZ" sz="3200" dirty="0"/>
              <a:t>nejvyspělejší</a:t>
            </a:r>
          </a:p>
          <a:p>
            <a:pPr algn="ctr">
              <a:spcBef>
                <a:spcPct val="50000"/>
              </a:spcBef>
            </a:pPr>
            <a:r>
              <a:rPr lang="cs-CZ" sz="3200" dirty="0"/>
              <a:t>země</a:t>
            </a:r>
          </a:p>
        </p:txBody>
      </p:sp>
      <p:pic>
        <p:nvPicPr>
          <p:cNvPr id="2049" name="Picture 1" descr="C:\Users\pepe\AppData\Local\Microsoft\Windows\Temporary Internet Files\Content.IE5\96RW5IGV\MP9003628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380" y="3717032"/>
            <a:ext cx="187873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pe\AppData\Local\Microsoft\Windows\Temporary Internet Files\Content.IE5\1BN16AK7\MP900362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487" y="4974340"/>
            <a:ext cx="1878731" cy="1124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merican,flags,Old Glory,Stars and Stripes,United States,U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600" y="1844824"/>
            <a:ext cx="1690507" cy="169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24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utoUpdateAnimBg="0"/>
      <p:bldP spid="4096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419600"/>
          </a:xfrm>
        </p:spPr>
        <p:txBody>
          <a:bodyPr/>
          <a:lstStyle/>
          <a:p>
            <a:pPr algn="l"/>
            <a:r>
              <a:rPr lang="cs-CZ" sz="4000" b="1" u="sng" dirty="0"/>
              <a:t>Francie</a:t>
            </a:r>
            <a:r>
              <a:rPr lang="cs-CZ" sz="4000" dirty="0"/>
              <a:t> – po porážce Napoleona III. vznikla tzv. </a:t>
            </a:r>
            <a:r>
              <a:rPr lang="cs-CZ" sz="4000" u="sng" dirty="0"/>
              <a:t>třetí republika</a:t>
            </a:r>
            <a:r>
              <a:rPr lang="cs-CZ" sz="4000" dirty="0"/>
              <a:t> (1870-1940)</a:t>
            </a:r>
            <a:br>
              <a:rPr lang="cs-CZ" sz="4000" dirty="0"/>
            </a:br>
            <a:r>
              <a:rPr lang="cs-CZ" sz="4000" dirty="0"/>
              <a:t>- v důsledku porážky </a:t>
            </a:r>
            <a:r>
              <a:rPr lang="cs-CZ" sz="4000" u="sng" dirty="0" err="1"/>
              <a:t>hosp</a:t>
            </a:r>
            <a:r>
              <a:rPr lang="cs-CZ" sz="4000" u="sng" dirty="0"/>
              <a:t>. problémy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aféry – </a:t>
            </a:r>
            <a:r>
              <a:rPr lang="cs-CZ" sz="4000" u="sng" dirty="0" err="1"/>
              <a:t>dreyfusiáda</a:t>
            </a:r>
            <a:r>
              <a:rPr lang="cs-CZ" sz="4000" dirty="0"/>
              <a:t> – projev antisemitismu – odsouzen nevinný Žid A. Dreyfus</a:t>
            </a:r>
            <a:br>
              <a:rPr lang="cs-CZ" sz="4000" dirty="0"/>
            </a:br>
            <a:r>
              <a:rPr lang="cs-CZ" sz="4000" u="sng" dirty="0"/>
              <a:t>kolonie</a:t>
            </a:r>
            <a:r>
              <a:rPr lang="cs-CZ" sz="4000" dirty="0"/>
              <a:t> – hlavně v Africe</a:t>
            </a:r>
            <a:br>
              <a:rPr lang="cs-CZ" sz="4000" dirty="0"/>
            </a:br>
            <a:r>
              <a:rPr lang="cs-CZ" sz="4000" u="sng" dirty="0"/>
              <a:t>kulturním</a:t>
            </a:r>
            <a:r>
              <a:rPr lang="cs-CZ" sz="4000" dirty="0"/>
              <a:t> centrem Evropy</a:t>
            </a:r>
          </a:p>
        </p:txBody>
      </p:sp>
      <p:pic>
        <p:nvPicPr>
          <p:cNvPr id="1026" name="Picture 2" descr="Soubor:Judenstern JM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57376"/>
            <a:ext cx="2031760" cy="1835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epe\AppData\Local\Microsoft\Windows\Temporary Internet Files\Content.IE5\96RW5IGV\MC900281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85398"/>
            <a:ext cx="1819275" cy="177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Tour Eiffel Wikimedia Common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547" y="3140968"/>
            <a:ext cx="1812776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0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dělnická strana</a:t>
            </a:r>
            <a:endParaRPr lang="cs-CZ" sz="2400" dirty="0"/>
          </a:p>
        </p:txBody>
      </p:sp>
      <p:cxnSp>
        <p:nvCxnSpPr>
          <p:cNvPr id="12" name="Přímá spojnice 11"/>
          <p:cNvCxnSpPr>
            <a:endCxn id="21" idx="3"/>
          </p:cNvCxnSpPr>
          <p:nvPr/>
        </p:nvCxnSpPr>
        <p:spPr>
          <a:xfrm flipV="1">
            <a:off x="3779912" y="1084459"/>
            <a:ext cx="1306934" cy="394637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59832" y="1268760"/>
            <a:ext cx="2664296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4296768" y="3068960"/>
            <a:ext cx="489654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konzervativní strana</a:t>
            </a:r>
            <a:endParaRPr lang="cs-CZ" sz="2400" dirty="0"/>
          </a:p>
        </p:txBody>
      </p:sp>
      <p:sp>
        <p:nvSpPr>
          <p:cNvPr id="18" name="Rectangle 2"/>
          <p:cNvSpPr txBox="1">
            <a:spLocks noChangeArrowheads="1"/>
          </p:cNvSpPr>
          <p:nvPr/>
        </p:nvSpPr>
        <p:spPr>
          <a:xfrm>
            <a:off x="5018473" y="4797152"/>
            <a:ext cx="38740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liberální strana</a:t>
            </a:r>
            <a:endParaRPr lang="cs-CZ" sz="2400" dirty="0"/>
          </a:p>
        </p:txBody>
      </p:sp>
      <p:sp>
        <p:nvSpPr>
          <p:cNvPr id="19" name="Rectangle 2"/>
          <p:cNvSpPr txBox="1">
            <a:spLocks noChangeArrowheads="1"/>
          </p:cNvSpPr>
          <p:nvPr/>
        </p:nvSpPr>
        <p:spPr>
          <a:xfrm>
            <a:off x="73064" y="4653136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ct val="50000"/>
              </a:spcBef>
            </a:pPr>
            <a:r>
              <a:rPr lang="cs-CZ" sz="2400" dirty="0"/>
              <a:t>James </a:t>
            </a:r>
            <a:r>
              <a:rPr lang="cs-CZ" sz="2400" dirty="0" err="1"/>
              <a:t>Keir</a:t>
            </a:r>
            <a:r>
              <a:rPr lang="cs-CZ" sz="2400" dirty="0"/>
              <a:t> </a:t>
            </a:r>
            <a:r>
              <a:rPr lang="cs-CZ" sz="2400" dirty="0" err="1"/>
              <a:t>Hardie</a:t>
            </a:r>
            <a:endParaRPr lang="cs-CZ" sz="2400" dirty="0"/>
          </a:p>
        </p:txBody>
      </p:sp>
      <p:sp>
        <p:nvSpPr>
          <p:cNvPr id="20" name="Rectangle 2"/>
          <p:cNvSpPr txBox="1">
            <a:spLocks noChangeArrowheads="1"/>
          </p:cNvSpPr>
          <p:nvPr/>
        </p:nvSpPr>
        <p:spPr>
          <a:xfrm>
            <a:off x="-52634" y="3033650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ct val="50000"/>
              </a:spcBef>
            </a:pPr>
            <a:r>
              <a:rPr lang="cs-CZ" sz="2400" dirty="0"/>
              <a:t>William </a:t>
            </a:r>
            <a:r>
              <a:rPr lang="cs-CZ" sz="2400" dirty="0" err="1"/>
              <a:t>Eward</a:t>
            </a:r>
            <a:r>
              <a:rPr lang="cs-CZ" sz="2400" dirty="0"/>
              <a:t> </a:t>
            </a:r>
            <a:r>
              <a:rPr lang="cs-CZ" sz="2400" dirty="0" err="1"/>
              <a:t>Gladstone</a:t>
            </a:r>
            <a:endParaRPr lang="cs-CZ" sz="2400" dirty="0"/>
          </a:p>
        </p:txBody>
      </p:sp>
      <p:sp>
        <p:nvSpPr>
          <p:cNvPr id="21" name="Rectangle 2"/>
          <p:cNvSpPr txBox="1">
            <a:spLocks noChangeArrowheads="1"/>
          </p:cNvSpPr>
          <p:nvPr/>
        </p:nvSpPr>
        <p:spPr>
          <a:xfrm>
            <a:off x="15739" y="706764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ct val="50000"/>
              </a:spcBef>
            </a:pPr>
            <a:r>
              <a:rPr lang="cs-CZ" sz="2400" dirty="0"/>
              <a:t>Benjamin </a:t>
            </a:r>
            <a:r>
              <a:rPr lang="cs-CZ" sz="2400" dirty="0" err="1"/>
              <a:t>Disraeli</a:t>
            </a:r>
            <a:endParaRPr lang="cs-CZ" sz="24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4433379" y="3789040"/>
            <a:ext cx="1722797" cy="100811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616624"/>
          </a:xfrm>
        </p:spPr>
        <p:txBody>
          <a:bodyPr>
            <a:normAutofit/>
          </a:bodyPr>
          <a:lstStyle/>
          <a:p>
            <a:r>
              <a:rPr lang="cs-CZ" sz="1200" dirty="0"/>
              <a:t>ANDREI NACU.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11.5.2013</a:t>
            </a:r>
            <a:r>
              <a:rPr lang="cs-CZ" sz="1200" dirty="0"/>
              <a:t>]. Dostupný na WWW: http://upload.wikimedia.org/wikipedia/commons/thumb/e/e2/Colonisation_1914.png/800px-Colonisation_1914.png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11.5.2013]. Dostupný na WWW: http://upload.wikimedia.org/wikipedia/commons/f/fc/Disraeli.jpg </a:t>
            </a:r>
            <a:endParaRPr lang="cs-CZ" sz="1200" dirty="0" smtClean="0"/>
          </a:p>
          <a:p>
            <a:r>
              <a:rPr lang="cs-CZ" sz="1200" dirty="0"/>
              <a:t>ALEXANDER BASSANO.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11.5.2013]. Dostupný na WWW: http://upload.wikimedia.org/wikipedia/commons/thumb/e/e3/Queen_Victoria_by_Bassano.jpg/425px-Queen_Victoria_by_Bassano.jpg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11.5.2013]. Dostupný na WWW: http://upload.wikimedia.org/wikipedia/commons/5/54/Gladstone.jpg </a:t>
            </a:r>
            <a:endParaRPr lang="cs-CZ" sz="1200" dirty="0" smtClean="0"/>
          </a:p>
          <a:p>
            <a:r>
              <a:rPr lang="cs-CZ" sz="1200" dirty="0" smtClean="0"/>
              <a:t>Kliparty </a:t>
            </a:r>
            <a:r>
              <a:rPr lang="cs-CZ" sz="1200" dirty="0"/>
              <a:t>Office </a:t>
            </a:r>
            <a:r>
              <a:rPr lang="cs-CZ" sz="1200" dirty="0" smtClean="0">
                <a:hlinkClick r:id="rId2"/>
              </a:rPr>
              <a:t>www.office.microsoft.com</a:t>
            </a:r>
            <a:endParaRPr lang="cs-CZ" sz="1200" dirty="0" smtClean="0"/>
          </a:p>
          <a:p>
            <a:r>
              <a:rPr lang="cs-CZ" sz="1200" dirty="0"/>
              <a:t>JOHN TENNIEL.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11.5.2013]. Dostupný na WWW: http://upload.wikimedia.org/wikipedia/commons/f/f2/Victoria_Disraeli_cartoon.jpg </a:t>
            </a:r>
            <a:endParaRPr lang="cs-CZ" sz="1200" dirty="0" smtClean="0"/>
          </a:p>
          <a:p>
            <a:r>
              <a:rPr lang="cs-CZ" sz="1200" dirty="0"/>
              <a:t>DANIEL ULLRICH, THREEDOTS.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11.5.2013]. Dostupný na WWW: http://upload.wikimedia.org/wikipedia/commons/thumb/c/c9/Judenstern_JMW.jpg/663px-Judenstern_JMW.jpg </a:t>
            </a:r>
            <a:endParaRPr lang="cs-CZ" sz="1200" dirty="0" smtClean="0"/>
          </a:p>
          <a:p>
            <a:r>
              <a:rPr lang="cs-CZ" sz="1200" dirty="0"/>
              <a:t>BENH LIEU SONG.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11.5.2013]. Dostupný na WWW: http://upload.wikimedia.org/wikipedia/commons/thumb/a/a8/Tour_Eiffel_Wikimedia_Commons.jpg/324px-Tour_Eiffel_Wikimedia_Commons.jpg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854</TotalTime>
  <Words>458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SVĚTOVÉ VELMOCI  NA KONCI 19. STOLETÍ</vt:lpstr>
      <vt:lpstr>Velká Británie – vláda královny Viktorie - konstituční monarchie, ve vládě se střídaly dvě politické strany – konzervativní (Disraeli)  liberální (Gladstone)</vt:lpstr>
      <vt:lpstr>rozšíření volebního práva vedlo ke vzniku další politické strany – Labour Party (dělnická strana)</vt:lpstr>
      <vt:lpstr>kolonie – dominia – větší samospráva  (Kanada, Austrálie, Nový Zéland, JAR)  korunní kolonie (barevné)  Indické císařství  </vt:lpstr>
      <vt:lpstr>- hospodářsky je Británie doháněna USA a Německem</vt:lpstr>
      <vt:lpstr>Francie – po porážce Napoleona III. vznikla tzv. třetí republika (1870-1940) - v důsledku porážky hosp. problémy aféry – dreyfusiáda – projev antisemitismu – odsouzen nevinný Žid A. Dreyfus kolonie – hlavně v Africe kulturním centrem Evropy</vt:lpstr>
      <vt:lpstr>dělnická strana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78</cp:revision>
  <dcterms:created xsi:type="dcterms:W3CDTF">2011-06-20T10:40:08Z</dcterms:created>
  <dcterms:modified xsi:type="dcterms:W3CDTF">2013-06-24T17:50:18Z</dcterms:modified>
</cp:coreProperties>
</file>