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62" r:id="rId5"/>
    <p:sldId id="261" r:id="rId6"/>
    <p:sldId id="260" r:id="rId7"/>
    <p:sldId id="268" r:id="rId8"/>
    <p:sldId id="267" r:id="rId9"/>
    <p:sldId id="266" r:id="rId10"/>
    <p:sldId id="265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48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974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79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35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91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75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9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79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699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60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03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92D050"/>
          </a:fgClr>
          <a:bgClr>
            <a:srgbClr val="00B05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FA808-CA70-4F51-9AD1-B38BBF2ADD2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91E0E-6EBB-451C-92E7-E3A24A642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546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emcina-gramatika-maturita.studentske.cz/2009/04/19-rozkazovaci-zpusob.html" TargetMode="External"/><Relationship Id="rId2" Type="http://schemas.openxmlformats.org/officeDocument/2006/relationships/hyperlink" Target="http://www.nemecky.net/gramatika/rozkazovaci_zpusob_v_nemcin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iles.mscck-trmice.webnode.cz/20000029722250231ed/vyk%C5%99i%C4%8Dn%C3%ADk.png" TargetMode="External"/><Relationship Id="rId4" Type="http://schemas.openxmlformats.org/officeDocument/2006/relationships/hyperlink" Target="http://www.nemcina-zdarma.cz/article/2012041301-imperativ-rozkazovaci-zpusob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6543696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VY_32_INOVACE_8AB_1_Befehle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20.5.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770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94421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BEFEHLE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Imperativ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Imperativem se vyjadřuje příkaz nebo rozkaz. Rozkazovacím způsobem osobně oslovujeme jednu nebo více osob. 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Tvoří </a:t>
            </a:r>
            <a:r>
              <a:rPr lang="cs-CZ" dirty="0"/>
              <a:t>se </a:t>
            </a:r>
            <a:r>
              <a:rPr lang="cs-CZ" dirty="0" smtClean="0"/>
              <a:t> </a:t>
            </a:r>
            <a:r>
              <a:rPr lang="cs-CZ" dirty="0"/>
              <a:t>pro 2. osobu jednotného čísla (</a:t>
            </a:r>
            <a:r>
              <a:rPr lang="cs-CZ" dirty="0" err="1"/>
              <a:t>du</a:t>
            </a:r>
            <a:r>
              <a:rPr lang="cs-CZ" dirty="0"/>
              <a:t>), 2. osobu množného čísla (</a:t>
            </a:r>
            <a:r>
              <a:rPr lang="cs-CZ" dirty="0" err="1"/>
              <a:t>ihr</a:t>
            </a:r>
            <a:r>
              <a:rPr lang="cs-CZ" dirty="0"/>
              <a:t>) a při vykání pro 3. osobu množného čísla (</a:t>
            </a:r>
            <a:r>
              <a:rPr lang="cs-CZ" dirty="0" err="1"/>
              <a:t>Sie</a:t>
            </a:r>
            <a:r>
              <a:rPr lang="cs-CZ" dirty="0" smtClean="0"/>
              <a:t>) a pro 1. osobu množného čísla (</a:t>
            </a:r>
            <a:r>
              <a:rPr lang="cs-CZ" dirty="0" err="1" smtClean="0"/>
              <a:t>wir</a:t>
            </a:r>
            <a:r>
              <a:rPr lang="cs-CZ" dirty="0" smtClean="0"/>
              <a:t>) .</a:t>
            </a:r>
          </a:p>
          <a:p>
            <a:pPr marL="0" indent="0" algn="ctr">
              <a:buNone/>
            </a:pPr>
            <a:r>
              <a:rPr lang="de-DE" b="1" dirty="0">
                <a:solidFill>
                  <a:srgbClr val="FF0000"/>
                </a:solidFill>
              </a:rPr>
              <a:t>du, wir, </a:t>
            </a:r>
            <a:r>
              <a:rPr lang="de-DE" b="1" dirty="0" smtClean="0">
                <a:solidFill>
                  <a:srgbClr val="FF0000"/>
                </a:solidFill>
              </a:rPr>
              <a:t>ihr</a:t>
            </a:r>
            <a:r>
              <a:rPr lang="cs-CZ" b="1" dirty="0" smtClean="0">
                <a:solidFill>
                  <a:srgbClr val="FF0000"/>
                </a:solidFill>
              </a:rPr>
              <a:t>,</a:t>
            </a:r>
            <a:r>
              <a:rPr lang="de-DE" b="1" dirty="0" smtClean="0">
                <a:solidFill>
                  <a:srgbClr val="FF0000"/>
                </a:solidFill>
              </a:rPr>
              <a:t> </a:t>
            </a:r>
            <a:r>
              <a:rPr lang="de-DE" b="1" dirty="0">
                <a:solidFill>
                  <a:srgbClr val="FF0000"/>
                </a:solidFill>
              </a:rPr>
              <a:t>Sie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40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2. Osoba jednotného čísla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Tvoří </a:t>
            </a:r>
            <a:r>
              <a:rPr lang="cs-CZ" dirty="0"/>
              <a:t>rozkazovací způsob připojením koncového </a:t>
            </a:r>
            <a:r>
              <a:rPr lang="cs-CZ" b="1" dirty="0">
                <a:solidFill>
                  <a:srgbClr val="FF0000"/>
                </a:solidFill>
              </a:rPr>
              <a:t>-e</a:t>
            </a:r>
            <a:r>
              <a:rPr lang="cs-CZ" dirty="0"/>
              <a:t> ke kmeni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(such -</a:t>
            </a:r>
            <a:r>
              <a:rPr lang="cs-CZ" dirty="0" err="1"/>
              <a:t>Suche</a:t>
            </a:r>
            <a:r>
              <a:rPr lang="cs-CZ" dirty="0"/>
              <a:t>!), častější je však tvar bez koncovky (Such!)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Koncovka </a:t>
            </a:r>
            <a:r>
              <a:rPr lang="cs-CZ" b="1" dirty="0" smtClean="0">
                <a:solidFill>
                  <a:srgbClr val="FF0000"/>
                </a:solidFill>
              </a:rPr>
              <a:t>- e </a:t>
            </a:r>
            <a:r>
              <a:rPr lang="cs-CZ" dirty="0"/>
              <a:t>se používá při obtížné výslovnosti - např. </a:t>
            </a:r>
            <a:r>
              <a:rPr lang="cs-CZ" b="1" dirty="0" err="1"/>
              <a:t>Arbeite</a:t>
            </a:r>
            <a:r>
              <a:rPr lang="cs-CZ" b="1" dirty="0"/>
              <a:t>! </a:t>
            </a:r>
            <a:r>
              <a:rPr lang="cs-CZ" b="1" dirty="0" err="1"/>
              <a:t>Rede</a:t>
            </a:r>
            <a:r>
              <a:rPr lang="cs-CZ" b="1" dirty="0"/>
              <a:t>! </a:t>
            </a:r>
            <a:r>
              <a:rPr lang="cs-CZ" b="1" dirty="0" err="1"/>
              <a:t>Atme</a:t>
            </a:r>
            <a:r>
              <a:rPr lang="cs-CZ" b="1" dirty="0"/>
              <a:t>! </a:t>
            </a:r>
            <a:r>
              <a:rPr lang="cs-CZ" b="1" dirty="0" err="1"/>
              <a:t>Entschuldige</a:t>
            </a:r>
            <a:r>
              <a:rPr lang="cs-CZ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000519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Zvláštnosti: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Změna slovesného kmenu z 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r>
              <a:rPr lang="cs-CZ" sz="2800" dirty="0"/>
              <a:t> na </a:t>
            </a:r>
            <a:r>
              <a:rPr lang="cs-CZ" sz="2800" b="1" dirty="0">
                <a:solidFill>
                  <a:srgbClr val="FF0000"/>
                </a:solidFill>
              </a:rPr>
              <a:t>i/</a:t>
            </a:r>
            <a:r>
              <a:rPr lang="cs-CZ" sz="2800" b="1" dirty="0" err="1">
                <a:solidFill>
                  <a:srgbClr val="FF0000"/>
                </a:solidFill>
              </a:rPr>
              <a:t>ie</a:t>
            </a:r>
            <a:r>
              <a:rPr lang="cs-CZ" sz="2800" dirty="0">
                <a:solidFill>
                  <a:srgbClr val="FF0000"/>
                </a:solidFill>
              </a:rPr>
              <a:t> </a:t>
            </a:r>
            <a:r>
              <a:rPr lang="cs-CZ" sz="2800" dirty="0"/>
              <a:t>platí i pro imperativ.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>U změny slovesného kmene se nikdy nepřipojuje koncovka 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.</a:t>
            </a:r>
          </a:p>
          <a:p>
            <a:pPr>
              <a:buFontTx/>
              <a:buChar char="-"/>
            </a:pPr>
            <a:r>
              <a:rPr lang="fr-FR" sz="2800" b="1" dirty="0" smtClean="0"/>
              <a:t>L</a:t>
            </a:r>
            <a:r>
              <a:rPr lang="fr-FR" sz="2800" b="1" dirty="0" smtClean="0">
                <a:solidFill>
                  <a:srgbClr val="FF0000"/>
                </a:solidFill>
              </a:rPr>
              <a:t>ie</a:t>
            </a:r>
            <a:r>
              <a:rPr lang="fr-FR" sz="2800" b="1" dirty="0" smtClean="0"/>
              <a:t>s</a:t>
            </a:r>
            <a:r>
              <a:rPr lang="fr-FR" sz="2800" b="1" dirty="0"/>
              <a:t>! (lesen - ich lese, du liest</a:t>
            </a:r>
            <a:r>
              <a:rPr lang="fr-FR" sz="2800" b="1" dirty="0" smtClean="0"/>
              <a:t>)</a:t>
            </a:r>
            <a:r>
              <a:rPr lang="cs-CZ" sz="2800" b="1" dirty="0"/>
              <a:t> </a:t>
            </a:r>
            <a:r>
              <a:rPr lang="fr-FR" sz="2800" b="1" dirty="0" smtClean="0"/>
              <a:t>(</a:t>
            </a:r>
            <a:r>
              <a:rPr lang="fr-FR" sz="2800" b="1" i="1" dirty="0"/>
              <a:t>ne</a:t>
            </a:r>
            <a:r>
              <a:rPr lang="fr-FR" sz="2800" b="1" dirty="0"/>
              <a:t>: Liese! nebo Les</a:t>
            </a:r>
            <a:r>
              <a:rPr lang="fr-FR" sz="2800" b="1" dirty="0" smtClean="0"/>
              <a:t>!)</a:t>
            </a: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dirty="0"/>
              <a:t>U sloves s kmenem končícím na </a:t>
            </a:r>
            <a:r>
              <a:rPr lang="cs-CZ" sz="2800" b="1" dirty="0"/>
              <a:t>-t</a:t>
            </a:r>
            <a:r>
              <a:rPr lang="cs-CZ" sz="2800" dirty="0"/>
              <a:t> nebo </a:t>
            </a:r>
            <a:r>
              <a:rPr lang="cs-CZ" sz="2800" b="1" dirty="0"/>
              <a:t>-d</a:t>
            </a:r>
            <a:r>
              <a:rPr lang="cs-CZ" sz="2800" dirty="0"/>
              <a:t> se přidává koncovka </a:t>
            </a:r>
            <a:r>
              <a:rPr lang="cs-CZ" sz="2800" b="1" dirty="0" smtClean="0">
                <a:solidFill>
                  <a:srgbClr val="FF0000"/>
                </a:solidFill>
              </a:rPr>
              <a:t>-e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b="1" dirty="0" smtClean="0"/>
              <a:t>-   </a:t>
            </a:r>
            <a:r>
              <a:rPr lang="cs-CZ" sz="2800" dirty="0" err="1" smtClean="0"/>
              <a:t>Spend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dirty="0"/>
              <a:t>! (</a:t>
            </a:r>
            <a:r>
              <a:rPr lang="cs-CZ" sz="2800" i="1" dirty="0"/>
              <a:t>ne</a:t>
            </a:r>
            <a:r>
              <a:rPr lang="cs-CZ" sz="2800" dirty="0"/>
              <a:t>: </a:t>
            </a:r>
            <a:r>
              <a:rPr lang="cs-CZ" sz="2800" dirty="0" err="1"/>
              <a:t>Spend</a:t>
            </a:r>
            <a:r>
              <a:rPr lang="cs-CZ" sz="2800" dirty="0"/>
              <a:t>!)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6422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/>
              <a:t>U sloves s kmenem končícím na </a:t>
            </a:r>
            <a:r>
              <a:rPr lang="cs-CZ" sz="2800" b="1" dirty="0"/>
              <a:t>souhlásku</a:t>
            </a:r>
            <a:r>
              <a:rPr lang="cs-CZ" sz="2800" dirty="0"/>
              <a:t> +</a:t>
            </a:r>
            <a:r>
              <a:rPr lang="cs-CZ" sz="2800" b="1" dirty="0"/>
              <a:t>m/n</a:t>
            </a:r>
            <a:r>
              <a:rPr lang="cs-CZ" sz="2800" dirty="0"/>
              <a:t> se přidává koncovka</a:t>
            </a:r>
            <a:r>
              <a:rPr lang="cs-CZ" sz="2800" dirty="0">
                <a:solidFill>
                  <a:srgbClr val="FF0000"/>
                </a:solidFill>
              </a:rPr>
              <a:t> </a:t>
            </a:r>
            <a:r>
              <a:rPr lang="cs-CZ" sz="2800" b="1" dirty="0">
                <a:solidFill>
                  <a:srgbClr val="FF0000"/>
                </a:solidFill>
              </a:rPr>
              <a:t>-e</a:t>
            </a:r>
            <a:r>
              <a:rPr lang="cs-CZ" sz="2800" dirty="0"/>
              <a:t>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>To však neplatí, pokud je souhláskou m, n, l, r nebo h (ale ne ch</a:t>
            </a:r>
            <a:r>
              <a:rPr lang="cs-CZ" sz="2800" dirty="0" smtClean="0"/>
              <a:t>).</a:t>
            </a:r>
          </a:p>
          <a:p>
            <a:pPr>
              <a:buFontTx/>
              <a:buChar char="-"/>
            </a:pPr>
            <a:r>
              <a:rPr lang="de-DE" sz="2800" dirty="0" smtClean="0"/>
              <a:t>Atm</a:t>
            </a:r>
            <a:r>
              <a:rPr lang="de-DE" sz="2800" b="1" dirty="0" smtClean="0">
                <a:solidFill>
                  <a:srgbClr val="FF0000"/>
                </a:solidFill>
              </a:rPr>
              <a:t>e</a:t>
            </a:r>
            <a:r>
              <a:rPr lang="de-DE" sz="2800" dirty="0"/>
              <a:t>! / </a:t>
            </a:r>
            <a:r>
              <a:rPr lang="de-DE" sz="2800" dirty="0" smtClean="0"/>
              <a:t>Zeichn</a:t>
            </a:r>
            <a:r>
              <a:rPr lang="de-DE" sz="2800" b="1" dirty="0" smtClean="0">
                <a:solidFill>
                  <a:srgbClr val="FF0000"/>
                </a:solidFill>
              </a:rPr>
              <a:t>e</a:t>
            </a:r>
            <a:r>
              <a:rPr lang="de-DE" sz="2800" dirty="0" smtClean="0"/>
              <a:t>!</a:t>
            </a: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de-DE" sz="2800" dirty="0" err="1" smtClean="0"/>
              <a:t>ale</a:t>
            </a:r>
            <a:r>
              <a:rPr lang="de-DE" sz="2800" dirty="0"/>
              <a:t>: Schwimm!, Lern</a:t>
            </a:r>
            <a:r>
              <a:rPr lang="de-DE" sz="2800" dirty="0" smtClean="0"/>
              <a:t>!</a:t>
            </a: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Pokud končí sloveso na </a:t>
            </a:r>
            <a:r>
              <a:rPr lang="cs-CZ" sz="2800" b="1" dirty="0" err="1"/>
              <a:t>ein</a:t>
            </a:r>
            <a:r>
              <a:rPr lang="cs-CZ" sz="2800" b="1" dirty="0"/>
              <a:t>/</a:t>
            </a:r>
            <a:r>
              <a:rPr lang="cs-CZ" sz="2800" b="1" dirty="0" err="1"/>
              <a:t>ern</a:t>
            </a:r>
            <a:r>
              <a:rPr lang="cs-CZ" sz="2800" dirty="0"/>
              <a:t>, přidává se koncovka </a:t>
            </a:r>
            <a:r>
              <a:rPr lang="cs-CZ" sz="2800" b="1" dirty="0"/>
              <a:t>-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.</a:t>
            </a:r>
          </a:p>
          <a:p>
            <a:pPr>
              <a:buFontTx/>
              <a:buChar char="-"/>
            </a:pPr>
            <a:r>
              <a:rPr lang="cs-CZ" sz="2800" dirty="0" err="1" smtClean="0"/>
              <a:t>Feier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!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Rozkazovací </a:t>
            </a:r>
            <a:r>
              <a:rPr lang="cs-CZ" sz="2800" dirty="0"/>
              <a:t>způsob 2. osoby č. j. tvoří slovesa se změnou a-ä, </a:t>
            </a:r>
            <a:r>
              <a:rPr lang="cs-CZ" sz="2800" dirty="0" smtClean="0"/>
              <a:t>au-</a:t>
            </a:r>
            <a:r>
              <a:rPr lang="cs-CZ" sz="2800" dirty="0" err="1" smtClean="0"/>
              <a:t>äu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-  </a:t>
            </a:r>
            <a:r>
              <a:rPr lang="cs-CZ" sz="2800" dirty="0" err="1"/>
              <a:t>fahren</a:t>
            </a:r>
            <a:r>
              <a:rPr lang="cs-CZ" sz="2800" dirty="0"/>
              <a:t> - </a:t>
            </a:r>
            <a:r>
              <a:rPr lang="cs-CZ" sz="2800" dirty="0" err="1"/>
              <a:t>du</a:t>
            </a:r>
            <a:r>
              <a:rPr lang="cs-CZ" sz="2800" dirty="0"/>
              <a:t> </a:t>
            </a:r>
            <a:r>
              <a:rPr lang="cs-CZ" sz="2800" dirty="0" err="1"/>
              <a:t>fährst</a:t>
            </a:r>
            <a:r>
              <a:rPr lang="cs-CZ" sz="2800" dirty="0"/>
              <a:t> - </a:t>
            </a:r>
            <a:r>
              <a:rPr lang="cs-CZ" sz="2800" dirty="0" err="1">
                <a:solidFill>
                  <a:srgbClr val="FF0000"/>
                </a:solidFill>
              </a:rPr>
              <a:t>Fahr</a:t>
            </a:r>
            <a:r>
              <a:rPr lang="cs-CZ" sz="2800" dirty="0">
                <a:solidFill>
                  <a:srgbClr val="FF0000"/>
                </a:solidFill>
              </a:rPr>
              <a:t>(e)!</a:t>
            </a:r>
          </a:p>
        </p:txBody>
      </p:sp>
    </p:spTree>
    <p:extLst>
      <p:ext uri="{BB962C8B-B14F-4D97-AF65-F5344CB8AC3E}">
        <p14:creationId xmlns:p14="http://schemas.microsoft.com/office/powerpoint/2010/main" val="352236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2. Osoba množného čísla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Tento </a:t>
            </a:r>
            <a:r>
              <a:rPr lang="cs-CZ" dirty="0"/>
              <a:t>tvar je shodný s tvarem téže osoby v přítomném čase oznamovacího způsobu, tvoří se připojením koncovky </a:t>
            </a:r>
            <a:r>
              <a:rPr lang="cs-CZ" b="1" dirty="0">
                <a:solidFill>
                  <a:srgbClr val="FF0000"/>
                </a:solidFill>
              </a:rPr>
              <a:t>-(e)t </a:t>
            </a:r>
            <a:r>
              <a:rPr lang="cs-CZ" dirty="0"/>
              <a:t>ke slovesnému kmeni </a:t>
            </a:r>
            <a:r>
              <a:rPr lang="cs-CZ" b="1" dirty="0"/>
              <a:t>(such - </a:t>
            </a:r>
            <a:r>
              <a:rPr lang="cs-CZ" b="1" dirty="0" err="1"/>
              <a:t>Sucht</a:t>
            </a:r>
            <a:r>
              <a:rPr lang="cs-CZ" b="1" dirty="0" smtClean="0"/>
              <a:t>!)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/>
              <a:t>Osobní zájmeno se přitom vynechává.</a:t>
            </a:r>
          </a:p>
        </p:txBody>
      </p:sp>
    </p:spTree>
    <p:extLst>
      <p:ext uri="{BB962C8B-B14F-4D97-AF65-F5344CB8AC3E}">
        <p14:creationId xmlns:p14="http://schemas.microsoft.com/office/powerpoint/2010/main" val="258300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1. a 3. osoba množného čísla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Tvoříme </a:t>
            </a:r>
            <a:r>
              <a:rPr lang="cs-CZ" dirty="0"/>
              <a:t>připojením </a:t>
            </a:r>
            <a:r>
              <a:rPr lang="cs-CZ" dirty="0" err="1"/>
              <a:t>koncoky</a:t>
            </a:r>
            <a:r>
              <a:rPr lang="cs-CZ" dirty="0"/>
              <a:t> </a:t>
            </a:r>
            <a:r>
              <a:rPr lang="cs-CZ" b="1" dirty="0">
                <a:solidFill>
                  <a:srgbClr val="FF0000"/>
                </a:solidFill>
              </a:rPr>
              <a:t>-en </a:t>
            </a:r>
            <a:r>
              <a:rPr lang="cs-CZ" dirty="0"/>
              <a:t>ke slovesnému kmeni </a:t>
            </a:r>
            <a:r>
              <a:rPr lang="cs-CZ" b="1" dirty="0"/>
              <a:t>(such - </a:t>
            </a:r>
            <a:r>
              <a:rPr lang="cs-CZ" b="1" dirty="0" err="1"/>
              <a:t>Suchen</a:t>
            </a:r>
            <a:r>
              <a:rPr lang="cs-CZ" b="1" dirty="0"/>
              <a:t> </a:t>
            </a:r>
            <a:r>
              <a:rPr lang="cs-CZ" b="1" dirty="0" err="1"/>
              <a:t>wir</a:t>
            </a:r>
            <a:r>
              <a:rPr lang="cs-CZ" b="1" dirty="0"/>
              <a:t>! </a:t>
            </a:r>
            <a:r>
              <a:rPr lang="cs-CZ" b="1" dirty="0" err="1"/>
              <a:t>Suchen</a:t>
            </a:r>
            <a:r>
              <a:rPr lang="cs-CZ" b="1" dirty="0"/>
              <a:t> </a:t>
            </a:r>
            <a:r>
              <a:rPr lang="cs-CZ" b="1" dirty="0" err="1"/>
              <a:t>Sie</a:t>
            </a:r>
            <a:r>
              <a:rPr lang="cs-CZ" b="1" dirty="0"/>
              <a:t>!)</a:t>
            </a:r>
            <a:r>
              <a:rPr lang="cs-CZ" dirty="0"/>
              <a:t>, nesmíme zapomenout přidat osobní zájmeno </a:t>
            </a:r>
            <a:r>
              <a:rPr lang="cs-CZ" dirty="0" err="1"/>
              <a:t>wir</a:t>
            </a:r>
            <a:r>
              <a:rPr lang="cs-CZ" dirty="0"/>
              <a:t> a </a:t>
            </a:r>
            <a:r>
              <a:rPr lang="cs-CZ" dirty="0" err="1"/>
              <a:t>Sie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55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Sloveso „SEIN“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sz="6000" b="1" dirty="0" smtClean="0">
                <a:solidFill>
                  <a:srgbClr val="FF0000"/>
                </a:solidFill>
              </a:rPr>
              <a:t>SEI!</a:t>
            </a:r>
          </a:p>
          <a:p>
            <a:pPr marL="0" indent="0">
              <a:buNone/>
            </a:pPr>
            <a:r>
              <a:rPr lang="cs-CZ" sz="6000" b="1" dirty="0">
                <a:solidFill>
                  <a:srgbClr val="FF0000"/>
                </a:solidFill>
              </a:rPr>
              <a:t>	</a:t>
            </a:r>
            <a:r>
              <a:rPr lang="cs-CZ" sz="6000" b="1" dirty="0" smtClean="0">
                <a:solidFill>
                  <a:srgbClr val="FF0000"/>
                </a:solidFill>
              </a:rPr>
              <a:t>SEID!</a:t>
            </a:r>
          </a:p>
          <a:p>
            <a:pPr marL="0" indent="0">
              <a:buNone/>
            </a:pPr>
            <a:r>
              <a:rPr lang="cs-CZ" sz="6000" b="1" dirty="0">
                <a:solidFill>
                  <a:srgbClr val="FF0000"/>
                </a:solidFill>
              </a:rPr>
              <a:t>	</a:t>
            </a:r>
            <a:r>
              <a:rPr lang="cs-CZ" sz="6000" b="1" dirty="0" smtClean="0">
                <a:solidFill>
                  <a:srgbClr val="FF0000"/>
                </a:solidFill>
              </a:rPr>
              <a:t>SEIEN SIE!</a:t>
            </a:r>
          </a:p>
          <a:p>
            <a:pPr marL="0" indent="0">
              <a:buNone/>
            </a:pPr>
            <a:r>
              <a:rPr lang="cs-CZ" sz="6000" b="1" dirty="0">
                <a:solidFill>
                  <a:srgbClr val="FF0000"/>
                </a:solidFill>
              </a:rPr>
              <a:t>	</a:t>
            </a:r>
            <a:r>
              <a:rPr lang="cs-CZ" sz="6000" b="1" dirty="0" smtClean="0">
                <a:solidFill>
                  <a:srgbClr val="FF0000"/>
                </a:solidFill>
              </a:rPr>
              <a:t>SEINE WIR!</a:t>
            </a:r>
          </a:p>
        </p:txBody>
      </p:sp>
    </p:spTree>
    <p:extLst>
      <p:ext uri="{BB962C8B-B14F-4D97-AF65-F5344CB8AC3E}">
        <p14:creationId xmlns:p14="http://schemas.microsoft.com/office/powerpoint/2010/main" val="285274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i="1" dirty="0"/>
              <a:t>Další způsoby vyjádření </a:t>
            </a:r>
            <a:r>
              <a:rPr lang="cs-CZ" sz="3600" i="1" dirty="0" smtClean="0"/>
              <a:t>rozkazu: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Infinitiv</a:t>
            </a:r>
            <a:r>
              <a:rPr lang="cs-CZ" dirty="0"/>
              <a:t>: </a:t>
            </a:r>
            <a:r>
              <a:rPr lang="cs-CZ" dirty="0" err="1"/>
              <a:t>Türen</a:t>
            </a:r>
            <a:r>
              <a:rPr lang="cs-CZ" dirty="0"/>
              <a:t> </a:t>
            </a:r>
            <a:r>
              <a:rPr lang="cs-CZ" dirty="0" err="1"/>
              <a:t>schließen</a:t>
            </a:r>
            <a:r>
              <a:rPr lang="cs-CZ" dirty="0"/>
              <a:t>!</a:t>
            </a:r>
          </a:p>
          <a:p>
            <a:r>
              <a:rPr lang="cs-CZ" b="1" dirty="0" err="1"/>
              <a:t>Particip</a:t>
            </a:r>
            <a:r>
              <a:rPr lang="cs-CZ" b="1" dirty="0"/>
              <a:t> II</a:t>
            </a:r>
            <a:r>
              <a:rPr lang="cs-CZ" dirty="0"/>
              <a:t>: </a:t>
            </a:r>
            <a:r>
              <a:rPr lang="cs-CZ" dirty="0" err="1"/>
              <a:t>Betreten</a:t>
            </a:r>
            <a:r>
              <a:rPr lang="cs-CZ" dirty="0"/>
              <a:t> </a:t>
            </a:r>
            <a:r>
              <a:rPr lang="cs-CZ" dirty="0" err="1"/>
              <a:t>verboten</a:t>
            </a:r>
            <a:r>
              <a:rPr lang="cs-CZ" dirty="0"/>
              <a:t>!</a:t>
            </a:r>
          </a:p>
          <a:p>
            <a:r>
              <a:rPr lang="cs-CZ" b="1" dirty="0"/>
              <a:t>2. osoba jednotného/množného čísla:</a:t>
            </a:r>
            <a:r>
              <a:rPr lang="cs-CZ" dirty="0"/>
              <a:t>: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bist</a:t>
            </a:r>
            <a:r>
              <a:rPr lang="cs-CZ" dirty="0"/>
              <a:t> </a:t>
            </a:r>
            <a:r>
              <a:rPr lang="cs-CZ" dirty="0" err="1"/>
              <a:t>jetzt</a:t>
            </a:r>
            <a:r>
              <a:rPr lang="cs-CZ" dirty="0"/>
              <a:t> </a:t>
            </a:r>
            <a:r>
              <a:rPr lang="cs-CZ" dirty="0" err="1"/>
              <a:t>ruhig</a:t>
            </a:r>
            <a:r>
              <a:rPr lang="cs-CZ" dirty="0"/>
              <a:t>! </a:t>
            </a:r>
            <a:r>
              <a:rPr lang="cs-CZ" dirty="0" err="1"/>
              <a:t>Ihr</a:t>
            </a:r>
            <a:r>
              <a:rPr lang="cs-CZ" dirty="0"/>
              <a:t> </a:t>
            </a:r>
            <a:r>
              <a:rPr lang="cs-CZ" dirty="0" err="1"/>
              <a:t>kommt</a:t>
            </a:r>
            <a:r>
              <a:rPr lang="cs-CZ" dirty="0"/>
              <a:t> </a:t>
            </a:r>
            <a:r>
              <a:rPr lang="cs-CZ" dirty="0" err="1"/>
              <a:t>mir</a:t>
            </a:r>
            <a:r>
              <a:rPr lang="cs-CZ" dirty="0"/>
              <a:t>!</a:t>
            </a:r>
          </a:p>
          <a:p>
            <a:r>
              <a:rPr lang="cs-CZ" b="1" dirty="0"/>
              <a:t>Podstatné slovo</a:t>
            </a:r>
            <a:r>
              <a:rPr lang="cs-CZ" dirty="0"/>
              <a:t>: </a:t>
            </a:r>
            <a:r>
              <a:rPr lang="cs-CZ" dirty="0" err="1"/>
              <a:t>Ruhe</a:t>
            </a:r>
            <a:r>
              <a:rPr lang="cs-CZ" dirty="0"/>
              <a:t>! </a:t>
            </a:r>
            <a:r>
              <a:rPr lang="cs-CZ" dirty="0" err="1"/>
              <a:t>Hilfe</a:t>
            </a:r>
            <a:r>
              <a:rPr lang="cs-CZ" dirty="0"/>
              <a:t>!</a:t>
            </a:r>
          </a:p>
          <a:p>
            <a:r>
              <a:rPr lang="cs-CZ" b="1" dirty="0"/>
              <a:t>Věta v trpném rodě bez podmětu</a:t>
            </a:r>
            <a:r>
              <a:rPr lang="cs-CZ" dirty="0"/>
              <a:t>: </a:t>
            </a:r>
            <a:r>
              <a:rPr lang="cs-CZ" dirty="0" err="1"/>
              <a:t>Jetzt</a:t>
            </a:r>
            <a:r>
              <a:rPr lang="cs-CZ" dirty="0"/>
              <a:t> </a:t>
            </a:r>
            <a:r>
              <a:rPr lang="cs-CZ" dirty="0" err="1"/>
              <a:t>wird</a:t>
            </a:r>
            <a:r>
              <a:rPr lang="cs-CZ" dirty="0"/>
              <a:t> </a:t>
            </a:r>
            <a:r>
              <a:rPr lang="cs-CZ" dirty="0" err="1"/>
              <a:t>geschlafen</a:t>
            </a:r>
            <a:r>
              <a:rPr lang="cs-CZ" dirty="0"/>
              <a:t>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91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 smtClean="0">
                <a:hlinkClick r:id="rId2"/>
              </a:rPr>
              <a:t>http://www.nemecky.net/gramatika/rozkazovaci_zpusob_v_nemcine/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http://nemcina-gramatika-maturita.studentske.cz/2009/04/19-rozkazovaci-zpusob.html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http://www.nemcina-zdarma.cz/article/2012041301-imperativ-rozkazovaci-zpusob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 smtClean="0">
                <a:hlinkClick r:id="rId5"/>
              </a:rPr>
              <a:t>http://files.msccktrmice.webnode.cz/20000029722250231ed/vyk%C5%99i%C4%8Dn%C3%ADk.png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2810612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7706098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153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296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BEFEHLE</vt:lpstr>
      <vt:lpstr>Imperativ</vt:lpstr>
      <vt:lpstr>2. Osoba jednotného čísla</vt:lpstr>
      <vt:lpstr>Zvláštnosti:</vt:lpstr>
      <vt:lpstr>Prezentace aplikace PowerPoint</vt:lpstr>
      <vt:lpstr>2. Osoba množného čísla</vt:lpstr>
      <vt:lpstr>1. a 3. osoba množného čísla</vt:lpstr>
      <vt:lpstr>Sloveso „SEIN“</vt:lpstr>
      <vt:lpstr>Další způsoby vyjádření rozkazu: 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iris</cp:lastModifiedBy>
  <cp:revision>7</cp:revision>
  <dcterms:created xsi:type="dcterms:W3CDTF">2013-06-24T17:09:19Z</dcterms:created>
  <dcterms:modified xsi:type="dcterms:W3CDTF">2013-06-24T17:48:08Z</dcterms:modified>
</cp:coreProperties>
</file>