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74" r:id="rId4"/>
    <p:sldId id="261" r:id="rId5"/>
    <p:sldId id="260" r:id="rId6"/>
    <p:sldId id="262" r:id="rId7"/>
    <p:sldId id="267" r:id="rId8"/>
    <p:sldId id="266" r:id="rId9"/>
    <p:sldId id="265" r:id="rId10"/>
    <p:sldId id="264" r:id="rId11"/>
    <p:sldId id="263" r:id="rId12"/>
    <p:sldId id="259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  <a:srgbClr val="FF9933"/>
    <a:srgbClr val="777777"/>
    <a:srgbClr val="CC0000"/>
    <a:srgbClr val="CC0099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2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335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9684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205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533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422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8500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4260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255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628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8507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065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ltHorz">
          <a:fgClr>
            <a:srgbClr val="FFCC99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C9E1EA-A71C-4C6B-8E77-9ABB485A8F4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8F715-1131-4A5E-A33C-50F7EDC8BC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0982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agannews.com/images/frigga.jpg" TargetMode="External"/><Relationship Id="rId3" Type="http://schemas.openxmlformats.org/officeDocument/2006/relationships/hyperlink" Target="http://www.northernpaganism.org/assets/images/House%20of%20Mundilfari/SunnaThorskegga.jpg" TargetMode="External"/><Relationship Id="rId7" Type="http://schemas.openxmlformats.org/officeDocument/2006/relationships/hyperlink" Target="http://th00.deviantart.net/fs71/PRE/i/2012/169/b/0/classic_mythology_thor_by_idirt-d53y400.jpg" TargetMode="External"/><Relationship Id="rId2" Type="http://schemas.openxmlformats.org/officeDocument/2006/relationships/hyperlink" Target="http://www.kinder-hd-uni.de/forum1/wochentag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2.bp.blogspot.com/-oZl5fyCzQDc/T3dG8HaKu6I/AAAAAAAAEb0/xVkC8fNUSOA/s1600/wotan.png" TargetMode="External"/><Relationship Id="rId11" Type="http://schemas.openxmlformats.org/officeDocument/2006/relationships/hyperlink" Target="http://www.silberpapier.de/navigation/wochentage.jpg" TargetMode="External"/><Relationship Id="rId5" Type="http://schemas.openxmlformats.org/officeDocument/2006/relationships/hyperlink" Target="http://atlara.files.wordpress.com/2012/05/tyr-tisk.jpg?w=225&amp;h=300" TargetMode="External"/><Relationship Id="rId10" Type="http://schemas.openxmlformats.org/officeDocument/2006/relationships/hyperlink" Target="http://img.onlineomalovanky.cz/b%C5%AFh-saturn-v-%C5%99%C3%ADmsk%C3%A9-mytol_4d8c6d39e39ed-p.gif" TargetMode="External"/><Relationship Id="rId4" Type="http://schemas.openxmlformats.org/officeDocument/2006/relationships/hyperlink" Target="http://nd01.jxs.cz/197/105/d152e820d2_10162932_o2.jpg" TargetMode="External"/><Relationship Id="rId9" Type="http://schemas.openxmlformats.org/officeDocument/2006/relationships/hyperlink" Target="http://upload.wikimedia.org/wikipedia/commons/b/b1/Gheyn_Sabbat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189515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Streckerová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Monika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VY_32_INOVACE_8AB_1_Wochentage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8AB_VNJ.roč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8.4.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6032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err="1" smtClean="0"/>
              <a:t>Wochentage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724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358" y="620688"/>
            <a:ext cx="7831284" cy="5760640"/>
          </a:xfrm>
        </p:spPr>
      </p:pic>
    </p:spTree>
    <p:extLst>
      <p:ext uri="{BB962C8B-B14F-4D97-AF65-F5344CB8AC3E}">
        <p14:creationId xmlns:p14="http://schemas.microsoft.com/office/powerpoint/2010/main" val="851956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de-DE" b="1" i="1" dirty="0"/>
              <a:t>Woher stammen die Namen der Wochentage?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i="1" dirty="0" err="1" smtClean="0"/>
              <a:t>Montag</a:t>
            </a:r>
            <a:r>
              <a:rPr lang="cs-CZ" i="1" dirty="0" smtClean="0"/>
              <a:t>:</a:t>
            </a:r>
          </a:p>
          <a:p>
            <a:pPr marL="0" indent="0">
              <a:buNone/>
            </a:pPr>
            <a:r>
              <a:rPr lang="de-DE" sz="2400" dirty="0"/>
              <a:t>Mani, der germanische Mondgott ist der Bruder der Sonne. Er überwacht den Lauf des Mondes, der von Wölfen gehetzt seine Bahnen zieht.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9852" y="3212976"/>
            <a:ext cx="2664296" cy="3911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243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Dienstag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dirty="0"/>
              <a:t>Der Schwert- und Kriegsgott (</a:t>
            </a:r>
            <a:r>
              <a:rPr lang="de-DE" sz="2400" dirty="0" smtClean="0"/>
              <a:t>T</a:t>
            </a:r>
            <a:r>
              <a:rPr lang="cs-CZ" sz="2400" dirty="0" err="1" smtClean="0"/>
              <a:t>yr</a:t>
            </a:r>
            <a:r>
              <a:rPr lang="de-DE" sz="2400" dirty="0" smtClean="0"/>
              <a:t>) </a:t>
            </a:r>
            <a:r>
              <a:rPr lang="de-DE" sz="2400" dirty="0"/>
              <a:t>hat diesem Tag seinen Namen gegeben. Auch hier hilft Dir die englische Bezeichnung des Wochentages (</a:t>
            </a:r>
            <a:r>
              <a:rPr lang="de-DE" sz="2400" dirty="0" err="1"/>
              <a:t>Tuesday</a:t>
            </a:r>
            <a:r>
              <a:rPr lang="de-DE" sz="2400" dirty="0"/>
              <a:t>).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3828" y="2852935"/>
            <a:ext cx="3096344" cy="4128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4564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Mittwoch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In </a:t>
            </a:r>
            <a:r>
              <a:rPr lang="cs-CZ" sz="2400" dirty="0" err="1" smtClean="0"/>
              <a:t>Deutschland</a:t>
            </a:r>
            <a:r>
              <a:rPr lang="cs-CZ" sz="2400" dirty="0" smtClean="0"/>
              <a:t> </a:t>
            </a:r>
            <a:r>
              <a:rPr lang="de-DE" sz="2400" dirty="0" smtClean="0"/>
              <a:t>die </a:t>
            </a:r>
            <a:r>
              <a:rPr lang="de-DE" sz="2400" dirty="0"/>
              <a:t>Wochenmitte im englischen ein Tag zu Ehren des Göttervaters Wotan (</a:t>
            </a:r>
            <a:r>
              <a:rPr lang="de-DE" sz="2400" dirty="0" err="1"/>
              <a:t>Wednesday</a:t>
            </a:r>
            <a:r>
              <a:rPr lang="de-DE" sz="2400" dirty="0"/>
              <a:t>).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5852" y="2480091"/>
            <a:ext cx="3772297" cy="4377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228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Donnerstag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dirty="0"/>
              <a:t>Der Gott Donar lässt mit seinem Grollen Himmel und Erde erbeben. Die englische Bezeichnung des Tages verweist darauf, wie dieser Gott auch genannt wurde (</a:t>
            </a:r>
            <a:r>
              <a:rPr lang="de-DE" sz="2400" dirty="0" err="1"/>
              <a:t>Thursday</a:t>
            </a:r>
            <a:r>
              <a:rPr lang="de-DE" sz="2400" dirty="0"/>
              <a:t> = </a:t>
            </a:r>
            <a:r>
              <a:rPr lang="de-DE" sz="2400" dirty="0" err="1"/>
              <a:t>Thorstag</a:t>
            </a:r>
            <a:r>
              <a:rPr lang="de-DE" sz="2400" dirty="0"/>
              <a:t>).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1678" y="2348879"/>
            <a:ext cx="3340644" cy="4676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4036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Feitag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dirty="0"/>
              <a:t>Freia (Frigg), die Göttin des Frühlings, der Schönheit und Liebe ist Namensgeberin für diesen Wochentag.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2000" y="2492896"/>
            <a:ext cx="4560000" cy="553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2628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Samstag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dirty="0"/>
              <a:t>Abgeleitet vom jüdischen Sabbat, im Englischen (</a:t>
            </a:r>
            <a:r>
              <a:rPr lang="de-DE" sz="2400" dirty="0" err="1"/>
              <a:t>Saturday</a:t>
            </a:r>
            <a:r>
              <a:rPr lang="de-DE" sz="2400" dirty="0"/>
              <a:t>) dem römischen Gott Saturn geweiht.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660" y="2852936"/>
            <a:ext cx="5497196" cy="36004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1140" y="2276872"/>
            <a:ext cx="3277536" cy="4533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721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err="1" smtClean="0"/>
              <a:t>Sonntag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de-DE" sz="2400" dirty="0"/>
              <a:t>Sunna, die Sonnengöttin führt die Pferde, die den Sonnenwagen ziehen.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0028" y="2276872"/>
            <a:ext cx="4083944" cy="5041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1233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Wochentage</a:t>
            </a:r>
            <a:r>
              <a:rPr lang="cs-CZ" i="1" dirty="0" smtClean="0"/>
              <a:t>: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(der) </a:t>
            </a:r>
            <a:r>
              <a:rPr lang="cs-CZ" b="1" dirty="0" err="1" smtClean="0">
                <a:solidFill>
                  <a:srgbClr val="92D050"/>
                </a:solidFill>
              </a:rPr>
              <a:t>Montag</a:t>
            </a:r>
            <a:endParaRPr lang="cs-CZ" b="1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err="1" smtClean="0">
                <a:solidFill>
                  <a:srgbClr val="FFC000"/>
                </a:solidFill>
              </a:rPr>
              <a:t>Dienstag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err="1" smtClean="0">
                <a:solidFill>
                  <a:srgbClr val="FF3399"/>
                </a:solidFill>
              </a:rPr>
              <a:t>Mittwoch</a:t>
            </a:r>
            <a:endParaRPr lang="cs-CZ" b="1" dirty="0" smtClean="0">
              <a:solidFill>
                <a:srgbClr val="FF3399"/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err="1" smtClean="0">
                <a:solidFill>
                  <a:srgbClr val="CC0099"/>
                </a:solidFill>
              </a:rPr>
              <a:t>Donnerstag</a:t>
            </a:r>
            <a:endParaRPr lang="cs-CZ" b="1" dirty="0" smtClean="0">
              <a:solidFill>
                <a:srgbClr val="CC0099"/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err="1" smtClean="0">
                <a:solidFill>
                  <a:srgbClr val="00B0F0"/>
                </a:solidFill>
              </a:rPr>
              <a:t>Freitag</a:t>
            </a:r>
            <a:endParaRPr lang="cs-CZ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err="1" smtClean="0">
                <a:solidFill>
                  <a:srgbClr val="CC0000"/>
                </a:solidFill>
              </a:rPr>
              <a:t>Samstag</a:t>
            </a:r>
            <a:r>
              <a:rPr lang="cs-CZ" b="1" dirty="0" smtClean="0">
                <a:solidFill>
                  <a:srgbClr val="CC0000"/>
                </a:solidFill>
              </a:rPr>
              <a:t> (</a:t>
            </a:r>
            <a:r>
              <a:rPr lang="cs-CZ" b="1" dirty="0" err="1" smtClean="0">
                <a:solidFill>
                  <a:srgbClr val="CC0000"/>
                </a:solidFill>
              </a:rPr>
              <a:t>Sonnabend</a:t>
            </a:r>
            <a:r>
              <a:rPr lang="cs-CZ" b="1" dirty="0" smtClean="0">
                <a:solidFill>
                  <a:srgbClr val="CC0000"/>
                </a:solidFill>
              </a:rPr>
              <a:t>)     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b="1" dirty="0" err="1" smtClean="0">
                <a:solidFill>
                  <a:srgbClr val="777777"/>
                </a:solidFill>
              </a:rPr>
              <a:t>Sonntag</a:t>
            </a:r>
            <a:r>
              <a:rPr lang="cs-CZ" dirty="0" smtClean="0"/>
              <a:t>                               </a:t>
            </a:r>
            <a:r>
              <a:rPr lang="cs-CZ" b="1" dirty="0" err="1" smtClean="0"/>
              <a:t>Wochenende</a:t>
            </a:r>
            <a:endParaRPr lang="cs-CZ" b="1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5148064" y="4797152"/>
            <a:ext cx="281103" cy="864096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8104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Zdroje: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www.kinder-hd-uni.de/forum1/wochentage.html</a:t>
            </a:r>
            <a:endParaRPr lang="cs-CZ" sz="1600" dirty="0" smtClean="0"/>
          </a:p>
          <a:p>
            <a:endParaRPr lang="cs-CZ" sz="1600" b="1" dirty="0" smtClean="0"/>
          </a:p>
          <a:p>
            <a:pPr marL="0" indent="0">
              <a:buNone/>
            </a:pPr>
            <a:r>
              <a:rPr lang="cs-CZ" sz="2800" b="1" dirty="0" smtClean="0"/>
              <a:t>Zdroje </a:t>
            </a:r>
            <a:r>
              <a:rPr lang="cs-CZ" sz="2800" b="1" dirty="0" smtClean="0"/>
              <a:t>obrázků:</a:t>
            </a: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www.northernpaganism.org/assets/images/House%20of%20Mundilfari/SunnaThorskegga.jpg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nd01.jxs.cz/197/105/d152e820d2_10162932_o2.jpg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atlara.files.wordpress.com/2012/05/tyr-tisk.jpg?w=225&amp;h=300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http://2.bp.blogspot.com/-</a:t>
            </a:r>
            <a:r>
              <a:rPr lang="cs-CZ" sz="1600" dirty="0" smtClean="0">
                <a:hlinkClick r:id="rId6"/>
              </a:rPr>
              <a:t>oZl5fyCzQDc/T3dG8HaKu6I/AAAAAAAAEb0/xVkC8fNUSOA/s1600/wotan.png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th00.deviantart.net/fs71/PRE/i/2012/169/b/0/classic_mythology_thor_by_idirt-d53y400.jpg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www.pagannews.com/images/frigga.jpg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upload.wikimedia.org/wikipedia/commons/b/b1/Gheyn_Sabbat.JPG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http://img.onlineomalovanky.cz/b%C5%AFh-saturn-v-%</a:t>
            </a:r>
            <a:r>
              <a:rPr lang="cs-CZ" sz="1600" dirty="0" smtClean="0">
                <a:hlinkClick r:id="rId10"/>
              </a:rPr>
              <a:t>C5%99%C3%ADmsk%C3%A9-mytol_4d8c6d39e39ed-p.gif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www.silberpapier.de/navigation/wochentage.jpg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http://www.silberpapier.de/navigation/wochentage.jpg</a:t>
            </a:r>
            <a:endParaRPr lang="cs-CZ" sz="1600" dirty="0"/>
          </a:p>
          <a:p>
            <a:endParaRPr lang="cs-CZ" sz="1600" dirty="0" smtClean="0"/>
          </a:p>
          <a:p>
            <a:endParaRPr lang="cs-CZ" sz="1600" b="1" dirty="0"/>
          </a:p>
        </p:txBody>
      </p:sp>
    </p:spTree>
    <p:extLst>
      <p:ext uri="{BB962C8B-B14F-4D97-AF65-F5344CB8AC3E}">
        <p14:creationId xmlns:p14="http://schemas.microsoft.com/office/powerpoint/2010/main" val="1959971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3873756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viz výše</a:t>
                      </a:r>
                      <a:endParaRPr lang="cs-CZ" sz="16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   viz výše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+mj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400" dirty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výkladu učiva. Zaujímá celou šíři počátečního vstupu do dějin pravěku. DUM slouží jako podklad k výkladu, který je brán z učebnice: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Deutsch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mit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Calibri" pitchFamily="34" charset="0"/>
                        </a:rPr>
                        <a:t> Max; Němčina pro základní školy a víceletá gymnázia A1; nakl. Fraus 2006; ISBN 80-7238-531-3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5161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300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Wochentage</vt:lpstr>
      <vt:lpstr>Prezentace aplikace PowerPoint</vt:lpstr>
      <vt:lpstr>Woher stammen die Namen der Wochentage?</vt:lpstr>
      <vt:lpstr>Dienstag:</vt:lpstr>
      <vt:lpstr>Mittwoch:</vt:lpstr>
      <vt:lpstr>Donnerstag:</vt:lpstr>
      <vt:lpstr>Feitag:</vt:lpstr>
      <vt:lpstr>Samstag:</vt:lpstr>
      <vt:lpstr>Sonntag:</vt:lpstr>
      <vt:lpstr>Wochentage:</vt:lpstr>
      <vt:lpstr>Prezentace aplikace PowerPoint</vt:lpstr>
      <vt:lpstr>Prezentace aplikace PowerPoint</vt:lpstr>
    </vt:vector>
  </TitlesOfParts>
  <Company>iris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iris</dc:creator>
  <cp:lastModifiedBy>iris</cp:lastModifiedBy>
  <cp:revision>11</cp:revision>
  <dcterms:created xsi:type="dcterms:W3CDTF">2013-06-24T13:40:11Z</dcterms:created>
  <dcterms:modified xsi:type="dcterms:W3CDTF">2013-06-24T14:24:51Z</dcterms:modified>
</cp:coreProperties>
</file>