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91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7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pl-PL" sz="2000" baseline="0" dirty="0" smtClean="0"/>
            <a:t>VY_32_INOVACE_08_12_Masaryk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pl-PL" sz="2000" kern="1200" baseline="0" dirty="0" smtClean="0"/>
            <a:t>VY_32_INOVACE_08_12_Masaryk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6686831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T. G. Masarykovi a jeho životě před 1. světovou válkou. Některé obrázky nejsou v učebnici k dispozici nebo jen ve špatné kvalitě. Učitel tyto obrázky může využít i k podněcování diskuze se žáky. </a:t>
            </a:r>
            <a:r>
              <a:rPr lang="cs-CZ" sz="2200" dirty="0" smtClean="0"/>
              <a:t>Zápis si žáci píší průběžně. Na závěr  </a:t>
            </a:r>
            <a:r>
              <a:rPr lang="cs-CZ" sz="2200" dirty="0" smtClean="0"/>
              <a:t>si žáci ověří svoje znalosti spojováním pojmů  s jejich výkladem a jmen s postavením osob v Masarykově rodině.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pojmy  </a:t>
            </a:r>
            <a:r>
              <a:rPr lang="cs-CZ" sz="2200" dirty="0"/>
              <a:t>s jejich výkladem a </a:t>
            </a:r>
            <a:r>
              <a:rPr lang="cs-CZ" sz="2200" dirty="0" smtClean="0"/>
              <a:t>jména </a:t>
            </a:r>
            <a:r>
              <a:rPr lang="cs-CZ" sz="2200" dirty="0"/>
              <a:t>s postavením osob v Masarykově rodině. 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T. G. Masaryk, antisemitismus, realismus, sebevražda,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05843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76400"/>
          </a:xfrm>
        </p:spPr>
        <p:txBody>
          <a:bodyPr/>
          <a:lstStyle/>
          <a:p>
            <a:r>
              <a:rPr lang="cs-CZ"/>
              <a:t>Tomáš Garrigue Masaryk (1850-1937)</a:t>
            </a:r>
            <a:br>
              <a:rPr lang="cs-CZ"/>
            </a:br>
            <a:r>
              <a:rPr lang="cs-CZ"/>
              <a:t>- před vznikem ČSR</a:t>
            </a:r>
          </a:p>
        </p:txBody>
      </p:sp>
      <p:pic>
        <p:nvPicPr>
          <p:cNvPr id="7170" name="Picture 2" descr="Soubor:Masaryk kulat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56792"/>
            <a:ext cx="518457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04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05000"/>
          </a:xfrm>
        </p:spPr>
        <p:txBody>
          <a:bodyPr>
            <a:normAutofit fontScale="90000"/>
          </a:bodyPr>
          <a:lstStyle/>
          <a:p>
            <a:pPr algn="l"/>
            <a:r>
              <a:rPr lang="cs-CZ"/>
              <a:t>- narodil se 7.3. v Hodoníně</a:t>
            </a:r>
            <a:br>
              <a:rPr lang="cs-CZ"/>
            </a:br>
            <a:r>
              <a:rPr lang="cs-CZ"/>
              <a:t>- učil se kovářem, pak gymnázium v Brně a univerzita ve Vídni</a:t>
            </a: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611560" y="5683578"/>
            <a:ext cx="4267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/>
              <a:t>matka – Terezie Masaryková</a:t>
            </a:r>
            <a:endParaRPr lang="cs-CZ" sz="2800" dirty="0"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5715000" y="4572000"/>
            <a:ext cx="2895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Masaryk se měl původně stát kovářem</a:t>
            </a:r>
          </a:p>
        </p:txBody>
      </p:sp>
      <p:pic>
        <p:nvPicPr>
          <p:cNvPr id="6146" name="Picture 2" descr="File:Blacksmith wor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532" y="1981200"/>
            <a:ext cx="3476535" cy="231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Terezie Masaryková-Kropá&amp;ccaron;ková od Schwaige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650" y="2267744"/>
            <a:ext cx="28575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283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l"/>
            <a:r>
              <a:rPr lang="cs-CZ"/>
              <a:t>- filozof a sociolog – široký rozhled</a:t>
            </a: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990600" y="5486400"/>
            <a:ext cx="2286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filozof </a:t>
            </a: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4529696" y="5433989"/>
            <a:ext cx="4267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dirty="0"/>
              <a:t>tématem jeho disertace byla sebevražda</a:t>
            </a:r>
          </a:p>
        </p:txBody>
      </p:sp>
      <p:pic>
        <p:nvPicPr>
          <p:cNvPr id="5121" name="Picture 1" descr="C:\Users\pepe\AppData\Local\Microsoft\Windows\Temporary Internet Files\Content.IE5\L405KGYZ\MC900379067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09"/>
          <a:stretch/>
        </p:blipFill>
        <p:spPr bwMode="auto">
          <a:xfrm>
            <a:off x="1187623" y="1633248"/>
            <a:ext cx="2857967" cy="325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oubor:Edouard Manet 0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992" y="1052736"/>
            <a:ext cx="4656608" cy="403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55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autoUpdateAnimBg="0"/>
      <p:bldP spid="3277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9144000" cy="1600200"/>
          </a:xfrm>
        </p:spPr>
        <p:txBody>
          <a:bodyPr/>
          <a:lstStyle/>
          <a:p>
            <a:pPr algn="l"/>
            <a:r>
              <a:rPr lang="cs-CZ"/>
              <a:t>- manželka – Charlotta Garrigue (Američanka)</a:t>
            </a: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3581400" y="3276600"/>
            <a:ext cx="525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2612" y="2636912"/>
            <a:ext cx="4953000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dirty="0"/>
              <a:t>se svou budoucí manželkou se seznámil na studiích v </a:t>
            </a:r>
            <a:r>
              <a:rPr lang="cs-CZ" sz="2800" dirty="0" smtClean="0"/>
              <a:t>Lipsku</a:t>
            </a:r>
          </a:p>
          <a:p>
            <a:pPr algn="ctr">
              <a:spcBef>
                <a:spcPct val="50000"/>
              </a:spcBef>
            </a:pPr>
            <a:r>
              <a:rPr lang="cs-CZ" sz="2800" dirty="0" smtClean="0"/>
              <a:t>vzali </a:t>
            </a:r>
            <a:r>
              <a:rPr lang="cs-CZ" sz="2800" dirty="0"/>
              <a:t>se v USA</a:t>
            </a:r>
          </a:p>
        </p:txBody>
      </p:sp>
      <p:pic>
        <p:nvPicPr>
          <p:cNvPr id="4098" name="Picture 2" descr="Soubor:Charlotta Garrigu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64729"/>
            <a:ext cx="4007022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13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7526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/>
              <a:t>1882 – učí na české univerzitě v Praze</a:t>
            </a:r>
            <a:br>
              <a:rPr lang="cs-CZ" sz="4000"/>
            </a:br>
            <a:r>
              <a:rPr lang="cs-CZ" sz="4000"/>
              <a:t>odmítá lhaní pro slávu vlasti:</a:t>
            </a:r>
            <a:br>
              <a:rPr lang="cs-CZ" sz="4000"/>
            </a:br>
            <a:r>
              <a:rPr lang="cs-CZ" sz="4000" u="sng"/>
              <a:t>Boj o Rukopisy</a:t>
            </a:r>
            <a:r>
              <a:rPr lang="cs-CZ" sz="4000"/>
              <a:t> – popírá jejich pravost</a:t>
            </a: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4495800" y="1981200"/>
            <a:ext cx="4267200" cy="469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falešná díla objevená 1817 V. Hankou měly být dokladem vyspělosti českého národa v raném a vrcholném středověku</a:t>
            </a:r>
          </a:p>
          <a:p>
            <a:pPr>
              <a:spcBef>
                <a:spcPct val="50000"/>
              </a:spcBef>
            </a:pPr>
            <a:endParaRPr lang="cs-CZ" sz="2800"/>
          </a:p>
          <a:p>
            <a:pPr>
              <a:spcBef>
                <a:spcPct val="50000"/>
              </a:spcBef>
            </a:pPr>
            <a:r>
              <a:rPr lang="cs-CZ" sz="2800"/>
              <a:t>Rukopis Královédvorský</a:t>
            </a:r>
          </a:p>
          <a:p>
            <a:pPr>
              <a:spcBef>
                <a:spcPct val="50000"/>
              </a:spcBef>
            </a:pPr>
            <a:r>
              <a:rPr lang="cs-CZ" sz="2800"/>
              <a:t>Rukopis Zelenohorský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3074" name="Picture 2" descr="Soubor:Rk14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1200"/>
            <a:ext cx="3558397" cy="429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78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pPr algn="l"/>
            <a:r>
              <a:rPr lang="cs-CZ"/>
              <a:t>Hilsneriáda-bojoval proti antisemitismu</a:t>
            </a: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0" y="4191000"/>
            <a:ext cx="51054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600"/>
              <a:t>antisemitismus – nenávist k Židům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304800" y="5638800"/>
            <a:ext cx="8077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Masaryk se zastal Žida Hilsnera obviňovaného z vraždy Anežky Hrůzové, kterou nespáchal</a:t>
            </a:r>
          </a:p>
        </p:txBody>
      </p:sp>
      <p:pic>
        <p:nvPicPr>
          <p:cNvPr id="1026" name="Picture 2" descr="Soubor:Judenstern JM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583" y="1484784"/>
            <a:ext cx="2688233" cy="242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Symbolický hrob Ane&amp;zcaron;ky Hr&amp;uring;zové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2934"/>
            <a:ext cx="3206130" cy="427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4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utoUpdateAnimBg="0"/>
      <p:bldP spid="3584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algn="l"/>
            <a:r>
              <a:rPr lang="cs-CZ" dirty="0"/>
              <a:t>hlásal: </a:t>
            </a:r>
            <a:br>
              <a:rPr lang="cs-CZ" dirty="0"/>
            </a:br>
            <a:r>
              <a:rPr lang="cs-CZ" dirty="0"/>
              <a:t>tzv. </a:t>
            </a:r>
            <a:r>
              <a:rPr lang="cs-CZ" u="sng" dirty="0"/>
              <a:t>realismus</a:t>
            </a:r>
            <a:r>
              <a:rPr lang="cs-CZ" dirty="0"/>
              <a:t> – důraz na skutečnost, odmítal snění, nejdůležitější je každodenní práce</a:t>
            </a:r>
            <a:br>
              <a:rPr lang="cs-CZ" dirty="0"/>
            </a:br>
            <a:r>
              <a:rPr lang="cs-CZ" u="sng" dirty="0"/>
              <a:t>ideály humanity</a:t>
            </a:r>
            <a:r>
              <a:rPr lang="cs-CZ" dirty="0"/>
              <a:t> (lidství) – vychází z odkazu české reformace</a:t>
            </a:r>
            <a:br>
              <a:rPr lang="cs-CZ" dirty="0"/>
            </a:br>
            <a:r>
              <a:rPr lang="cs-CZ" u="sng" dirty="0"/>
              <a:t>realistická strana</a:t>
            </a:r>
            <a:r>
              <a:rPr lang="cs-CZ" dirty="0"/>
              <a:t> – za ni byl poslancem v říšské radě v ve Vídni – usiloval o austroslavismus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70376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antisemitismus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0" y="5418391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nenávist k židům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Masarykova matka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898186" y="2401123"/>
            <a:ext cx="1897950" cy="15475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1268760"/>
            <a:ext cx="2376264" cy="25202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898186" y="1462155"/>
            <a:ext cx="1537910" cy="433393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4004320" y="1916832"/>
            <a:ext cx="48965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realismus</a:t>
            </a:r>
            <a:endParaRPr lang="cs-CZ" sz="2400" dirty="0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076328" y="3570972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Masarykova manželka</a:t>
            </a:r>
            <a:endParaRPr lang="cs-CZ" sz="2400" dirty="0"/>
          </a:p>
        </p:txBody>
      </p: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0" y="3570972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/>
              <a:t>důraz na skutečnost</a:t>
            </a:r>
          </a:p>
        </p:txBody>
      </p:sp>
      <p:sp>
        <p:nvSpPr>
          <p:cNvPr id="20" name="Rectangle 2"/>
          <p:cNvSpPr txBox="1">
            <a:spLocks noChangeArrowheads="1"/>
          </p:cNvSpPr>
          <p:nvPr/>
        </p:nvSpPr>
        <p:spPr>
          <a:xfrm>
            <a:off x="-108520" y="2023428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Terezie Masaryková</a:t>
            </a:r>
            <a:endParaRPr lang="cs-CZ" sz="2400" dirty="0"/>
          </a:p>
        </p:txBody>
      </p:sp>
      <p:sp>
        <p:nvSpPr>
          <p:cNvPr id="21" name="Rectangle 2"/>
          <p:cNvSpPr txBox="1">
            <a:spLocks noChangeArrowheads="1"/>
          </p:cNvSpPr>
          <p:nvPr/>
        </p:nvSpPr>
        <p:spPr>
          <a:xfrm>
            <a:off x="15739" y="706764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Charlotta Garrigue Masaryková</a:t>
            </a:r>
            <a:endParaRPr lang="cs-CZ" sz="24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3236476" y="2636912"/>
            <a:ext cx="2775684" cy="315917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/>
          </a:bodyPr>
          <a:lstStyle/>
          <a:p>
            <a:r>
              <a:rPr lang="en-US" sz="1200" dirty="0"/>
              <a:t>PUBLISHER - NEW YORK : NEW YORK TIMES, CO..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 smtClean="0"/>
              <a:t>20.4</a:t>
            </a:r>
            <a:r>
              <a:rPr lang="cs-CZ" sz="1200" dirty="0"/>
              <a:t>.</a:t>
            </a:r>
            <a:r>
              <a:rPr lang="en-US" sz="1200" dirty="0" smtClean="0"/>
              <a:t>2013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http://upload.wikimedia.org/wikipedia/commons/thumb/0/05/Masaryk_kulaty.png/600px-Masaryk_kulaty.png </a:t>
            </a:r>
            <a:endParaRPr lang="cs-CZ" sz="1200" dirty="0" smtClean="0"/>
          </a:p>
          <a:p>
            <a:r>
              <a:rPr lang="cs-CZ" sz="1200" dirty="0"/>
              <a:t>JEFF KUBINA.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http://upload.wikimedia.org/wikipedia/commons/thumb/f/f7/Blacksmith_working.jpg/800px-Blacksmith_working.jpg </a:t>
            </a:r>
            <a:endParaRPr lang="cs-CZ" sz="1200" dirty="0" smtClean="0"/>
          </a:p>
          <a:p>
            <a:r>
              <a:rPr lang="cs-CZ" sz="1200" dirty="0"/>
              <a:t>HANUŠ SCHWAIGER.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http://upload.wikimedia.org/wikipedia/commons/b/b9/Terezie_Masarykov%C3%A1-Krop%C3%A1%C4%8Dkov%C3%A1_od_Schwaigera.jpg </a:t>
            </a:r>
            <a:endParaRPr lang="cs-CZ" sz="1200" dirty="0" smtClean="0"/>
          </a:p>
          <a:p>
            <a:r>
              <a:rPr lang="cs-CZ" sz="1200" dirty="0"/>
              <a:t>Kliparty Office www.office.microsoft.com</a:t>
            </a:r>
          </a:p>
          <a:p>
            <a:r>
              <a:rPr lang="cs-CZ" sz="1200" dirty="0" smtClean="0"/>
              <a:t>ÉDOUARD </a:t>
            </a:r>
            <a:r>
              <a:rPr lang="cs-CZ" sz="1200" dirty="0"/>
              <a:t>MANET.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http://upload.wikimedia.org/wikipedia/commons/thumb/c/c4/Edouard_Manet_059.jpg/693px-Edouard_Manet_059.jpg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http://upload.wikimedia.org/wikipedia/commons/thumb/d/d0/Charlotta_Garrigue.jpg/472px-Charlotta_Garrigue.jpg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http://upload.wikimedia.org/wikipedia/commons/4/43/Rk14p.jpg </a:t>
            </a:r>
            <a:endParaRPr lang="cs-CZ" sz="1200" dirty="0" smtClean="0"/>
          </a:p>
          <a:p>
            <a:r>
              <a:rPr lang="cs-CZ" sz="1200" dirty="0"/>
              <a:t>DANIEL ULLRICH, THREEDOTS.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 dirty="0"/>
              <a:t>2013</a:t>
            </a:r>
            <a:r>
              <a:rPr lang="cs-CZ" sz="1200" dirty="0" smtClean="0"/>
              <a:t>]. </a:t>
            </a:r>
            <a:r>
              <a:rPr lang="cs-CZ" sz="1200" dirty="0"/>
              <a:t>Dostupný na WWW: http://upload.wikimedia.org/wikipedia/commons/thumb/c/c9/Judenstern_JMW.jpg/663px-Judenstern_JMW.jpg </a:t>
            </a:r>
          </a:p>
          <a:p>
            <a:r>
              <a:rPr lang="cs-CZ" sz="1200" dirty="0" smtClean="0"/>
              <a:t>DEZIDOR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20.4.</a:t>
            </a:r>
            <a:r>
              <a:rPr lang="en-US" sz="1200"/>
              <a:t>2013</a:t>
            </a:r>
            <a:r>
              <a:rPr lang="cs-CZ" sz="1200" smtClean="0"/>
              <a:t>]. </a:t>
            </a:r>
            <a:r>
              <a:rPr lang="cs-CZ" sz="1200" dirty="0"/>
              <a:t>Dostupný na WWW: http://upload.wikimedia.org/wikipedia/commons/thumb/2/28/Symbolick%C3%BD_hrob_Ane%C5%BEky_Hr%C5%AFzov%C3%A9.jpeg/450px-Symbolick%C3%BD_hrob_Ane%C5%BEky_Hr%C5%AFzov%C3%A9.jpeg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792</TotalTime>
  <Words>510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Tomáš Garrigue Masaryk (1850-1937) - před vznikem ČSR</vt:lpstr>
      <vt:lpstr>- narodil se 7.3. v Hodoníně - učil se kovářem, pak gymnázium v Brně a univerzita ve Vídni</vt:lpstr>
      <vt:lpstr>- filozof a sociolog – široký rozhled</vt:lpstr>
      <vt:lpstr>- manželka – Charlotta Garrigue (Američanka)</vt:lpstr>
      <vt:lpstr>1882 – učí na české univerzitě v Praze odmítá lhaní pro slávu vlasti: Boj o Rukopisy – popírá jejich pravost</vt:lpstr>
      <vt:lpstr>Hilsneriáda-bojoval proti antisemitismu</vt:lpstr>
      <vt:lpstr>hlásal:  tzv. realismus – důraz na skutečnost, odmítal snění, nejdůležitější je každodenní práce ideály humanity (lidství) – vychází z odkazu české reformace realistická strana – za ni byl poslancem v říšské radě v ve Vídni – usiloval o austroslavismus</vt:lpstr>
      <vt:lpstr>antisemitismus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71</cp:revision>
  <dcterms:created xsi:type="dcterms:W3CDTF">2011-06-20T10:40:08Z</dcterms:created>
  <dcterms:modified xsi:type="dcterms:W3CDTF">2013-06-24T17:55:02Z</dcterms:modified>
</cp:coreProperties>
</file>