
<file path=[Content_Types].xml><?xml version="1.0" encoding="utf-8"?>
<Types xmlns="http://schemas.openxmlformats.org/package/2006/content-types"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2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6" r:id="rId10"/>
    <p:sldId id="269" r:id="rId11"/>
    <p:sldId id="268" r:id="rId12"/>
    <p:sldId id="267" r:id="rId13"/>
    <p:sldId id="270" r:id="rId14"/>
    <p:sldId id="271" r:id="rId15"/>
    <p:sldId id="263" r:id="rId16"/>
    <p:sldId id="273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5" d="100"/>
          <a:sy n="75" d="100"/>
        </p:scale>
        <p:origin x="-1020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09AFE6-9188-48D0-B6FD-234F2379F63C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4C6079-8279-4CEA-A690-2DF8E377B26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955580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hred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09AFE6-9188-48D0-B6FD-234F2379F63C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4C6079-8279-4CEA-A690-2DF8E377B26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513618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hred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09AFE6-9188-48D0-B6FD-234F2379F63C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4C6079-8279-4CEA-A690-2DF8E377B26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446589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hred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09AFE6-9188-48D0-B6FD-234F2379F63C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4C6079-8279-4CEA-A690-2DF8E377B26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96482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hred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09AFE6-9188-48D0-B6FD-234F2379F63C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4C6079-8279-4CEA-A690-2DF8E377B26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58814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hred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09AFE6-9188-48D0-B6FD-234F2379F63C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4C6079-8279-4CEA-A690-2DF8E377B26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607104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hred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09AFE6-9188-48D0-B6FD-234F2379F63C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4C6079-8279-4CEA-A690-2DF8E377B26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13438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hred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09AFE6-9188-48D0-B6FD-234F2379F63C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4C6079-8279-4CEA-A690-2DF8E377B26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165401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hred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09AFE6-9188-48D0-B6FD-234F2379F63C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4C6079-8279-4CEA-A690-2DF8E377B26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45381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hred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09AFE6-9188-48D0-B6FD-234F2379F63C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4C6079-8279-4CEA-A690-2DF8E377B26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07022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hred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09AFE6-9188-48D0-B6FD-234F2379F63C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4C6079-8279-4CEA-A690-2DF8E377B26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409856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hred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alphaModFix amt="26000"/>
            <a:lum/>
          </a:blip>
          <a:srcRect/>
          <a:stretch>
            <a:fillRect t="-4000" b="-4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209AFE6-9188-48D0-B6FD-234F2379F63C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94C6079-8279-4CEA-A690-2DF8E377B26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6501858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slow" p14:dur="3000">
        <p14:shred/>
      </p:transition>
    </mc:Choice>
    <mc:Fallback xmlns="">
      <p:transition spd="slow">
        <p:fade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://www.nj.cz/cislovky.html" TargetMode="External"/><Relationship Id="rId2" Type="http://schemas.openxmlformats.org/officeDocument/2006/relationships/hyperlink" Target="http://www.nemeckagramatika.wz.cz/cislovky.htm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eldhwen.files.wordpress.com/2011/11/numerologia_cisla_2.jpg" TargetMode="External"/><Relationship Id="rId5" Type="http://schemas.openxmlformats.org/officeDocument/2006/relationships/hyperlink" Target="http://img.blesk.cz/img/1/full/650105-img-numeroskop-crop.jpg" TargetMode="External"/><Relationship Id="rId4" Type="http://schemas.openxmlformats.org/officeDocument/2006/relationships/hyperlink" Target="http://de.wikipedia.org/wiki/Zahlwort#Bruchzahlen_.28Partitiva.29" TargetMode="Externa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45917110"/>
              </p:ext>
            </p:extLst>
          </p:nvPr>
        </p:nvGraphicFramePr>
        <p:xfrm>
          <a:off x="1368425" y="2924944"/>
          <a:ext cx="6405925" cy="3525012"/>
        </p:xfrm>
        <a:graphic>
          <a:graphicData uri="http://schemas.openxmlformats.org/drawingml/2006/table">
            <a:tbl>
              <a:tblPr firstRow="1" firstCol="1" bandRow="1"/>
              <a:tblGrid>
                <a:gridCol w="1202213"/>
                <a:gridCol w="114300"/>
                <a:gridCol w="5089412"/>
              </a:tblGrid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Název školy: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Základní škola a Mateřská škola, Hradec Králové, Úprkova 1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Autor: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Mgr. </a:t>
                      </a:r>
                      <a:r>
                        <a:rPr lang="cs-CZ" sz="1400" dirty="0" err="1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Streckerová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Monika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Název: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VY_32_INOVACE_8AB_1_Zahlen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Téma: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8AB_VNJ.roč</a:t>
                      </a: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Datum ověření: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VM ověřen dne 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11.2.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2013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Číslo projektu: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CZ.1.07/1.4.00/21.3215 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DUM je určen k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Calibri" pitchFamily="34" charset="0"/>
                        </a:rPr>
                        <a:t>výkladu učiva. Zaujímá celou šíři počátečního vstupu do dějin pravěku. DUM slouží jako podklad k výkladu, který je brán z učebnice: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Calibri" pitchFamily="34" charset="0"/>
                        </a:rPr>
                        <a:t>Deutsch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Calibri" pitchFamily="34" charset="0"/>
                        </a:rPr>
                        <a:t>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Calibri" pitchFamily="34" charset="0"/>
                        </a:rPr>
                        <a:t>mit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Calibri" pitchFamily="34" charset="0"/>
                        </a:rPr>
                        <a:t> Max; Němčina pro základní školy a víceletá gymnázia A1; nakl. Fraus 2006; ISBN 80-7238-531-3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Calibri" pitchFamily="34" charset="0"/>
                        </a:rPr>
                        <a:t> </a:t>
                      </a: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8194" name="Obrázek 0" descr="Popis: logo EU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232668"/>
            <a:ext cx="7903033" cy="847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3" name="obrázek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58759" y="1909763"/>
            <a:ext cx="2152650" cy="781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1368425" y="2224088"/>
            <a:ext cx="7019999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755576" y="1268760"/>
            <a:ext cx="7759017" cy="8002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 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kumimoji="0" lang="cs-CZ" sz="1100" b="0" i="0" u="none" strike="noStrike" cap="none" normalizeH="0" baseline="0" dirty="0" smtClean="0" bmk="OLE_LINK4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1368425" y="398621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3871414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000">
        <p14:shred/>
      </p:transition>
    </mc:Choice>
    <mc:Fallback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6600" b="1" dirty="0" smtClean="0"/>
              <a:t>ZAHLEN</a:t>
            </a:r>
            <a:endParaRPr lang="cs-CZ" sz="6600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640338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hred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KARDINALZAHLEN</a:t>
            </a:r>
            <a:br>
              <a:rPr lang="cs-CZ" b="1" dirty="0" smtClean="0"/>
            </a:br>
            <a:r>
              <a:rPr lang="cs-CZ" sz="3100" b="1" dirty="0" smtClean="0"/>
              <a:t>Základní</a:t>
            </a:r>
            <a:endParaRPr lang="cs-CZ" sz="31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</a:t>
            </a:r>
            <a:r>
              <a:rPr lang="cs-CZ" b="1" dirty="0" smtClean="0">
                <a:solidFill>
                  <a:srgbClr val="FF0000"/>
                </a:solidFill>
              </a:rPr>
              <a:t>0</a:t>
            </a:r>
            <a:r>
              <a:rPr lang="cs-CZ" dirty="0" smtClean="0"/>
              <a:t>     </a:t>
            </a:r>
            <a:r>
              <a:rPr lang="cs-CZ" dirty="0" err="1" smtClean="0"/>
              <a:t>null</a:t>
            </a:r>
            <a:r>
              <a:rPr lang="cs-CZ" dirty="0" smtClean="0"/>
              <a:t>    (nul)                  </a:t>
            </a:r>
            <a:r>
              <a:rPr lang="cs-CZ" b="1" dirty="0" smtClean="0">
                <a:solidFill>
                  <a:srgbClr val="FF0000"/>
                </a:solidFill>
              </a:rPr>
              <a:t> 7    </a:t>
            </a:r>
            <a:r>
              <a:rPr lang="cs-CZ" dirty="0" err="1" smtClean="0"/>
              <a:t>sieben</a:t>
            </a:r>
            <a:r>
              <a:rPr lang="cs-CZ" dirty="0" smtClean="0"/>
              <a:t>    (</a:t>
            </a:r>
            <a:r>
              <a:rPr lang="cs-CZ" dirty="0" err="1" smtClean="0"/>
              <a:t>zíbn</a:t>
            </a:r>
            <a:r>
              <a:rPr lang="cs-CZ" dirty="0" smtClean="0"/>
              <a:t>)</a:t>
            </a:r>
          </a:p>
          <a:p>
            <a:pPr marL="0" indent="0">
              <a:buNone/>
            </a:pPr>
            <a:r>
              <a:rPr lang="cs-CZ" dirty="0" smtClean="0"/>
              <a:t>    </a:t>
            </a:r>
            <a:r>
              <a:rPr lang="cs-CZ" b="1" dirty="0" smtClean="0">
                <a:solidFill>
                  <a:srgbClr val="FF0000"/>
                </a:solidFill>
              </a:rPr>
              <a:t>1</a:t>
            </a:r>
            <a:r>
              <a:rPr lang="cs-CZ" dirty="0" smtClean="0"/>
              <a:t>     </a:t>
            </a:r>
            <a:r>
              <a:rPr lang="cs-CZ" dirty="0" err="1" smtClean="0"/>
              <a:t>eins</a:t>
            </a:r>
            <a:r>
              <a:rPr lang="cs-CZ" dirty="0" smtClean="0"/>
              <a:t>    (</a:t>
            </a:r>
            <a:r>
              <a:rPr lang="cs-CZ" dirty="0" err="1" smtClean="0"/>
              <a:t>ajns</a:t>
            </a:r>
            <a:r>
              <a:rPr lang="cs-CZ" dirty="0" smtClean="0"/>
              <a:t>)                 </a:t>
            </a:r>
            <a:r>
              <a:rPr lang="cs-CZ" b="1" dirty="0" smtClean="0">
                <a:solidFill>
                  <a:srgbClr val="FF0000"/>
                </a:solidFill>
              </a:rPr>
              <a:t>8</a:t>
            </a:r>
            <a:r>
              <a:rPr lang="cs-CZ" dirty="0" smtClean="0"/>
              <a:t>    </a:t>
            </a:r>
            <a:r>
              <a:rPr lang="cs-CZ" dirty="0" err="1" smtClean="0"/>
              <a:t>acht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</a:t>
            </a:r>
            <a:r>
              <a:rPr lang="cs-CZ" b="1" dirty="0" smtClean="0">
                <a:solidFill>
                  <a:srgbClr val="FF0000"/>
                </a:solidFill>
              </a:rPr>
              <a:t>2</a:t>
            </a:r>
            <a:r>
              <a:rPr lang="cs-CZ" dirty="0" smtClean="0"/>
              <a:t>     </a:t>
            </a:r>
            <a:r>
              <a:rPr lang="cs-CZ" dirty="0" err="1" smtClean="0"/>
              <a:t>zwei</a:t>
            </a:r>
            <a:r>
              <a:rPr lang="cs-CZ" dirty="0" smtClean="0"/>
              <a:t>   (</a:t>
            </a:r>
            <a:r>
              <a:rPr lang="cs-CZ" dirty="0" err="1" smtClean="0"/>
              <a:t>cvaj</a:t>
            </a:r>
            <a:r>
              <a:rPr lang="cs-CZ" dirty="0" smtClean="0"/>
              <a:t>)                 </a:t>
            </a:r>
            <a:r>
              <a:rPr lang="cs-CZ" b="1" dirty="0" smtClean="0">
                <a:solidFill>
                  <a:srgbClr val="FF0000"/>
                </a:solidFill>
              </a:rPr>
              <a:t>9</a:t>
            </a:r>
            <a:r>
              <a:rPr lang="cs-CZ" dirty="0" smtClean="0"/>
              <a:t>    </a:t>
            </a:r>
            <a:r>
              <a:rPr lang="cs-CZ" dirty="0" err="1" smtClean="0"/>
              <a:t>neun</a:t>
            </a:r>
            <a:r>
              <a:rPr lang="cs-CZ" dirty="0" smtClean="0"/>
              <a:t>     (</a:t>
            </a:r>
            <a:r>
              <a:rPr lang="cs-CZ" dirty="0" err="1" smtClean="0"/>
              <a:t>nojn</a:t>
            </a:r>
            <a:r>
              <a:rPr lang="cs-CZ" dirty="0" smtClean="0"/>
              <a:t>)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</a:t>
            </a:r>
            <a:r>
              <a:rPr lang="cs-CZ" b="1" dirty="0" smtClean="0">
                <a:solidFill>
                  <a:srgbClr val="FF0000"/>
                </a:solidFill>
              </a:rPr>
              <a:t>3</a:t>
            </a:r>
            <a:r>
              <a:rPr lang="cs-CZ" dirty="0" smtClean="0"/>
              <a:t>     </a:t>
            </a:r>
            <a:r>
              <a:rPr lang="cs-CZ" dirty="0" err="1" smtClean="0"/>
              <a:t>drei</a:t>
            </a:r>
            <a:r>
              <a:rPr lang="cs-CZ" dirty="0" smtClean="0"/>
              <a:t>    (</a:t>
            </a:r>
            <a:r>
              <a:rPr lang="cs-CZ" dirty="0" err="1" smtClean="0"/>
              <a:t>draj</a:t>
            </a:r>
            <a:r>
              <a:rPr lang="cs-CZ" dirty="0" smtClean="0"/>
              <a:t>)                </a:t>
            </a:r>
            <a:r>
              <a:rPr lang="cs-CZ" b="1" dirty="0" smtClean="0">
                <a:solidFill>
                  <a:srgbClr val="FF0000"/>
                </a:solidFill>
              </a:rPr>
              <a:t>10</a:t>
            </a:r>
            <a:r>
              <a:rPr lang="cs-CZ" dirty="0" smtClean="0"/>
              <a:t>   </a:t>
            </a:r>
            <a:r>
              <a:rPr lang="cs-CZ" dirty="0" err="1" smtClean="0"/>
              <a:t>zehn</a:t>
            </a:r>
            <a:r>
              <a:rPr lang="cs-CZ" dirty="0" smtClean="0"/>
              <a:t>      (</a:t>
            </a:r>
            <a:r>
              <a:rPr lang="cs-CZ" dirty="0" err="1" smtClean="0"/>
              <a:t>cén</a:t>
            </a:r>
            <a:r>
              <a:rPr lang="cs-CZ" dirty="0" smtClean="0"/>
              <a:t>)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</a:t>
            </a:r>
            <a:r>
              <a:rPr lang="cs-CZ" b="1" dirty="0" smtClean="0">
                <a:solidFill>
                  <a:srgbClr val="FF0000"/>
                </a:solidFill>
              </a:rPr>
              <a:t> 4     </a:t>
            </a:r>
            <a:r>
              <a:rPr lang="cs-CZ" dirty="0" err="1" smtClean="0"/>
              <a:t>vier</a:t>
            </a:r>
            <a:r>
              <a:rPr lang="cs-CZ" dirty="0" smtClean="0"/>
              <a:t>    (</a:t>
            </a:r>
            <a:r>
              <a:rPr lang="cs-CZ" dirty="0" err="1" smtClean="0"/>
              <a:t>fír</a:t>
            </a:r>
            <a:r>
              <a:rPr lang="cs-CZ" dirty="0" smtClean="0"/>
              <a:t>)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</a:t>
            </a:r>
            <a:r>
              <a:rPr lang="cs-CZ" b="1" dirty="0" smtClean="0">
                <a:solidFill>
                  <a:srgbClr val="FF0000"/>
                </a:solidFill>
              </a:rPr>
              <a:t> 5     </a:t>
            </a:r>
            <a:r>
              <a:rPr lang="cs-CZ" dirty="0" err="1" smtClean="0"/>
              <a:t>fünf</a:t>
            </a:r>
            <a:r>
              <a:rPr lang="cs-CZ" dirty="0" smtClean="0"/>
              <a:t>    (</a:t>
            </a:r>
            <a:r>
              <a:rPr lang="cs-CZ" dirty="0" err="1" smtClean="0"/>
              <a:t>fynf</a:t>
            </a:r>
            <a:r>
              <a:rPr lang="cs-CZ" dirty="0" smtClean="0"/>
              <a:t>)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</a:t>
            </a:r>
            <a:r>
              <a:rPr lang="cs-CZ" b="1" dirty="0" smtClean="0">
                <a:solidFill>
                  <a:srgbClr val="FF0000"/>
                </a:solidFill>
              </a:rPr>
              <a:t>6</a:t>
            </a:r>
            <a:r>
              <a:rPr lang="cs-CZ" dirty="0" smtClean="0"/>
              <a:t>     </a:t>
            </a:r>
            <a:r>
              <a:rPr lang="cs-CZ" dirty="0" err="1" smtClean="0"/>
              <a:t>sechs</a:t>
            </a:r>
            <a:r>
              <a:rPr lang="cs-CZ" dirty="0" smtClean="0"/>
              <a:t>   (</a:t>
            </a:r>
            <a:r>
              <a:rPr lang="cs-CZ" dirty="0" err="1" smtClean="0"/>
              <a:t>zeks</a:t>
            </a:r>
            <a:r>
              <a:rPr lang="cs-CZ" dirty="0" smtClean="0"/>
              <a:t>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117209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hred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flipV="1">
            <a:off x="457200" y="228919"/>
            <a:ext cx="8229600" cy="45719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577483"/>
          </a:xfrm>
        </p:spPr>
        <p:txBody>
          <a:bodyPr/>
          <a:lstStyle/>
          <a:p>
            <a:pPr marL="0" indent="0" algn="ctr">
              <a:buNone/>
            </a:pPr>
            <a:r>
              <a:rPr lang="cs-CZ" dirty="0" smtClean="0"/>
              <a:t>    </a:t>
            </a:r>
            <a:r>
              <a:rPr lang="cs-CZ" b="1" dirty="0" smtClean="0"/>
              <a:t>von 10 bis 19                           </a:t>
            </a:r>
            <a:r>
              <a:rPr lang="cs-CZ" b="1" dirty="0" err="1" smtClean="0"/>
              <a:t>Endung</a:t>
            </a:r>
            <a:r>
              <a:rPr lang="cs-CZ" b="1" dirty="0" smtClean="0"/>
              <a:t>  </a:t>
            </a:r>
            <a:r>
              <a:rPr lang="cs-CZ" b="1" dirty="0" smtClean="0">
                <a:solidFill>
                  <a:srgbClr val="FF0000"/>
                </a:solidFill>
              </a:rPr>
              <a:t>- ZEHN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</a:t>
            </a:r>
            <a:r>
              <a:rPr lang="cs-CZ" b="1" dirty="0" smtClean="0">
                <a:solidFill>
                  <a:srgbClr val="FF0000"/>
                </a:solidFill>
              </a:rPr>
              <a:t>13</a:t>
            </a:r>
            <a:r>
              <a:rPr lang="cs-CZ" dirty="0" smtClean="0"/>
              <a:t>    </a:t>
            </a:r>
            <a:r>
              <a:rPr lang="cs-CZ" dirty="0" err="1" smtClean="0"/>
              <a:t>drei</a:t>
            </a:r>
            <a:r>
              <a:rPr lang="cs-CZ" b="1" dirty="0" err="1" smtClean="0"/>
              <a:t>zehn</a:t>
            </a:r>
            <a:r>
              <a:rPr lang="cs-CZ" dirty="0" smtClean="0"/>
              <a:t>             </a:t>
            </a:r>
            <a:r>
              <a:rPr lang="cs-CZ" b="1" dirty="0" smtClean="0">
                <a:solidFill>
                  <a:srgbClr val="FF0000"/>
                </a:solidFill>
              </a:rPr>
              <a:t>16</a:t>
            </a:r>
            <a:r>
              <a:rPr lang="cs-CZ" dirty="0" smtClean="0"/>
              <a:t>   </a:t>
            </a:r>
            <a:r>
              <a:rPr lang="cs-CZ" dirty="0" err="1" smtClean="0"/>
              <a:t>sechs</a:t>
            </a:r>
            <a:r>
              <a:rPr lang="cs-CZ" b="1" dirty="0" err="1" smtClean="0"/>
              <a:t>zehn</a:t>
            </a:r>
            <a:r>
              <a:rPr lang="cs-CZ" dirty="0" smtClean="0"/>
              <a:t>                                    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</a:t>
            </a:r>
            <a:r>
              <a:rPr lang="cs-CZ" b="1" dirty="0" smtClean="0">
                <a:solidFill>
                  <a:srgbClr val="FF0000"/>
                </a:solidFill>
              </a:rPr>
              <a:t> 14    </a:t>
            </a:r>
            <a:r>
              <a:rPr lang="cs-CZ" dirty="0" err="1" smtClean="0"/>
              <a:t>vier</a:t>
            </a:r>
            <a:r>
              <a:rPr lang="cs-CZ" b="1" dirty="0" err="1" smtClean="0"/>
              <a:t>zehn</a:t>
            </a:r>
            <a:r>
              <a:rPr lang="cs-CZ" dirty="0" smtClean="0"/>
              <a:t>             </a:t>
            </a:r>
            <a:r>
              <a:rPr lang="cs-CZ" b="1" dirty="0" smtClean="0">
                <a:solidFill>
                  <a:srgbClr val="FF0000"/>
                </a:solidFill>
              </a:rPr>
              <a:t>17</a:t>
            </a:r>
            <a:r>
              <a:rPr lang="cs-CZ" dirty="0" smtClean="0"/>
              <a:t>   </a:t>
            </a:r>
            <a:r>
              <a:rPr lang="cs-CZ" b="1" u="sng" dirty="0" err="1" smtClean="0"/>
              <a:t>SIEB</a:t>
            </a:r>
            <a:r>
              <a:rPr lang="cs-CZ" b="1" dirty="0" err="1" smtClean="0"/>
              <a:t>zehn</a:t>
            </a:r>
            <a:endParaRPr lang="cs-CZ" b="1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</a:t>
            </a:r>
            <a:r>
              <a:rPr lang="cs-CZ" b="1" dirty="0" smtClean="0">
                <a:solidFill>
                  <a:srgbClr val="FF0000"/>
                </a:solidFill>
              </a:rPr>
              <a:t>15</a:t>
            </a:r>
            <a:r>
              <a:rPr lang="cs-CZ" dirty="0" smtClean="0"/>
              <a:t>    </a:t>
            </a:r>
            <a:r>
              <a:rPr lang="cs-CZ" dirty="0" err="1" smtClean="0"/>
              <a:t>fünf</a:t>
            </a:r>
            <a:r>
              <a:rPr lang="cs-CZ" b="1" dirty="0" err="1" smtClean="0"/>
              <a:t>zehn</a:t>
            </a:r>
            <a:r>
              <a:rPr lang="cs-CZ" dirty="0" smtClean="0"/>
              <a:t>             </a:t>
            </a:r>
            <a:r>
              <a:rPr lang="cs-CZ" b="1" dirty="0" smtClean="0">
                <a:solidFill>
                  <a:srgbClr val="FF0000"/>
                </a:solidFill>
              </a:rPr>
              <a:t>18</a:t>
            </a:r>
            <a:r>
              <a:rPr lang="cs-CZ" dirty="0" smtClean="0"/>
              <a:t>   </a:t>
            </a:r>
            <a:r>
              <a:rPr lang="cs-CZ" dirty="0" err="1" smtClean="0"/>
              <a:t>acht</a:t>
            </a:r>
            <a:r>
              <a:rPr lang="cs-CZ" b="1" dirty="0" err="1" smtClean="0"/>
              <a:t>zehn</a:t>
            </a:r>
            <a:endParaRPr lang="cs-CZ" b="1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</a:t>
            </a:r>
            <a:r>
              <a:rPr lang="cs-CZ" b="1" dirty="0" smtClean="0">
                <a:solidFill>
                  <a:srgbClr val="FF0000"/>
                </a:solidFill>
              </a:rPr>
              <a:t>19</a:t>
            </a:r>
            <a:r>
              <a:rPr lang="cs-CZ" dirty="0" smtClean="0"/>
              <a:t>    </a:t>
            </a:r>
            <a:r>
              <a:rPr lang="cs-CZ" dirty="0" err="1" smtClean="0"/>
              <a:t>neun</a:t>
            </a:r>
            <a:r>
              <a:rPr lang="cs-CZ" b="1" dirty="0" err="1" smtClean="0"/>
              <a:t>zehn</a:t>
            </a:r>
            <a:endParaRPr lang="cs-CZ" b="1" dirty="0" smtClean="0"/>
          </a:p>
          <a:p>
            <a:pPr marL="0" indent="0" algn="ctr">
              <a:buNone/>
            </a:pPr>
            <a:r>
              <a:rPr lang="cs-CZ" dirty="0"/>
              <a:t> </a:t>
            </a:r>
            <a:r>
              <a:rPr lang="cs-CZ" b="1" dirty="0" smtClean="0">
                <a:solidFill>
                  <a:srgbClr val="FF0000"/>
                </a:solidFill>
              </a:rPr>
              <a:t>!!!!!!!!!!!!!!!!! </a:t>
            </a:r>
            <a:r>
              <a:rPr lang="cs-CZ" b="1" dirty="0" err="1" smtClean="0">
                <a:solidFill>
                  <a:srgbClr val="FF0000"/>
                </a:solidFill>
              </a:rPr>
              <a:t>Achtung</a:t>
            </a:r>
            <a:r>
              <a:rPr lang="cs-CZ" b="1" dirty="0" smtClean="0">
                <a:solidFill>
                  <a:srgbClr val="FF0000"/>
                </a:solidFill>
              </a:rPr>
              <a:t> – Pozor!!!!!!!!!!!!!!!!</a:t>
            </a:r>
          </a:p>
          <a:p>
            <a:pPr marL="0" indent="0">
              <a:buNone/>
            </a:pPr>
            <a:r>
              <a:rPr lang="cs-CZ" sz="4000" b="1" dirty="0">
                <a:solidFill>
                  <a:srgbClr val="FF0000"/>
                </a:solidFill>
              </a:rPr>
              <a:t> </a:t>
            </a:r>
            <a:r>
              <a:rPr lang="cs-CZ" sz="4000" b="1" dirty="0" smtClean="0">
                <a:solidFill>
                  <a:srgbClr val="FF0000"/>
                </a:solidFill>
              </a:rPr>
              <a:t>                 </a:t>
            </a:r>
            <a:r>
              <a:rPr lang="cs-CZ" sz="4000" b="1" dirty="0" smtClean="0"/>
              <a:t>11     ELF</a:t>
            </a:r>
          </a:p>
          <a:p>
            <a:pPr marL="0" indent="0" algn="ctr">
              <a:buNone/>
            </a:pPr>
            <a:r>
              <a:rPr lang="cs-CZ" sz="4000" b="1" dirty="0"/>
              <a:t> </a:t>
            </a:r>
            <a:r>
              <a:rPr lang="cs-CZ" sz="4000" b="1" dirty="0" smtClean="0"/>
              <a:t>          12     ZWÖLF  (CVELF)	</a:t>
            </a:r>
          </a:p>
        </p:txBody>
      </p:sp>
      <p:cxnSp>
        <p:nvCxnSpPr>
          <p:cNvPr id="5" name="Přímá spojnice se šipkou 4"/>
          <p:cNvCxnSpPr/>
          <p:nvPr/>
        </p:nvCxnSpPr>
        <p:spPr>
          <a:xfrm>
            <a:off x="3563888" y="836712"/>
            <a:ext cx="2088232" cy="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615147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hred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8018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0648"/>
            <a:ext cx="8229600" cy="5865515"/>
          </a:xfrm>
        </p:spPr>
        <p:txBody>
          <a:bodyPr/>
          <a:lstStyle/>
          <a:p>
            <a:pPr marL="0" indent="0" algn="ctr">
              <a:buNone/>
            </a:pPr>
            <a:r>
              <a:rPr lang="cs-CZ" b="1" dirty="0" smtClean="0"/>
              <a:t>Von 20 bis 99                           </a:t>
            </a:r>
            <a:r>
              <a:rPr lang="cs-CZ" b="1" dirty="0" err="1" smtClean="0"/>
              <a:t>Endung</a:t>
            </a:r>
            <a:r>
              <a:rPr lang="cs-CZ" b="1" dirty="0" smtClean="0"/>
              <a:t>   </a:t>
            </a:r>
            <a:r>
              <a:rPr lang="cs-CZ" b="1" dirty="0" smtClean="0">
                <a:solidFill>
                  <a:srgbClr val="FF0000"/>
                </a:solidFill>
              </a:rPr>
              <a:t>- ZIG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b="1" dirty="0" smtClean="0">
                <a:solidFill>
                  <a:srgbClr val="FF0000"/>
                </a:solidFill>
              </a:rPr>
              <a:t>20</a:t>
            </a:r>
            <a:r>
              <a:rPr lang="cs-CZ" dirty="0" smtClean="0"/>
              <a:t>    </a:t>
            </a:r>
            <a:r>
              <a:rPr lang="cs-CZ" b="1" u="sng" dirty="0" err="1" smtClean="0"/>
              <a:t>ZWAN</a:t>
            </a:r>
            <a:r>
              <a:rPr lang="cs-CZ" b="1" dirty="0" err="1" smtClean="0"/>
              <a:t>zig</a:t>
            </a:r>
            <a:r>
              <a:rPr lang="cs-CZ" dirty="0" smtClean="0"/>
              <a:t>                </a:t>
            </a:r>
            <a:r>
              <a:rPr lang="cs-CZ" b="1" dirty="0" smtClean="0">
                <a:solidFill>
                  <a:srgbClr val="FF0000"/>
                </a:solidFill>
              </a:rPr>
              <a:t>70</a:t>
            </a:r>
            <a:r>
              <a:rPr lang="cs-CZ" dirty="0" smtClean="0"/>
              <a:t>    </a:t>
            </a:r>
            <a:r>
              <a:rPr lang="cs-CZ" b="1" u="sng" dirty="0" err="1" smtClean="0"/>
              <a:t>SIEB</a:t>
            </a:r>
            <a:r>
              <a:rPr lang="cs-CZ" b="1" dirty="0" err="1" smtClean="0"/>
              <a:t>zig</a:t>
            </a:r>
            <a:endParaRPr lang="cs-CZ" b="1" dirty="0" smtClean="0"/>
          </a:p>
          <a:p>
            <a:pPr marL="0" indent="0">
              <a:buNone/>
            </a:pPr>
            <a:r>
              <a:rPr lang="cs-CZ" dirty="0" smtClean="0"/>
              <a:t> </a:t>
            </a:r>
            <a:r>
              <a:rPr lang="cs-CZ" b="1" dirty="0" smtClean="0">
                <a:solidFill>
                  <a:srgbClr val="FF0000"/>
                </a:solidFill>
              </a:rPr>
              <a:t>40 </a:t>
            </a:r>
            <a:r>
              <a:rPr lang="cs-CZ" dirty="0" smtClean="0"/>
              <a:t>   </a:t>
            </a:r>
            <a:r>
              <a:rPr lang="cs-CZ" dirty="0" err="1" smtClean="0"/>
              <a:t>vier</a:t>
            </a:r>
            <a:r>
              <a:rPr lang="cs-CZ" b="1" dirty="0" err="1" smtClean="0"/>
              <a:t>zig</a:t>
            </a:r>
            <a:r>
              <a:rPr lang="cs-CZ" dirty="0" smtClean="0"/>
              <a:t>                      </a:t>
            </a:r>
            <a:r>
              <a:rPr lang="cs-CZ" b="1" dirty="0" smtClean="0">
                <a:solidFill>
                  <a:srgbClr val="FF0000"/>
                </a:solidFill>
              </a:rPr>
              <a:t>80</a:t>
            </a:r>
            <a:r>
              <a:rPr lang="cs-CZ" dirty="0" smtClean="0"/>
              <a:t>    </a:t>
            </a:r>
            <a:r>
              <a:rPr lang="cs-CZ" dirty="0" err="1" smtClean="0"/>
              <a:t>acht</a:t>
            </a:r>
            <a:r>
              <a:rPr lang="cs-CZ" b="1" dirty="0" err="1" smtClean="0"/>
              <a:t>zig</a:t>
            </a:r>
            <a:endParaRPr lang="cs-CZ" b="1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b="1" dirty="0" smtClean="0">
                <a:solidFill>
                  <a:srgbClr val="FF0000"/>
                </a:solidFill>
              </a:rPr>
              <a:t>50</a:t>
            </a:r>
            <a:r>
              <a:rPr lang="cs-CZ" dirty="0" smtClean="0"/>
              <a:t>    </a:t>
            </a:r>
            <a:r>
              <a:rPr lang="cs-CZ" dirty="0" err="1" smtClean="0"/>
              <a:t>fünf</a:t>
            </a:r>
            <a:r>
              <a:rPr lang="cs-CZ" b="1" dirty="0" err="1" smtClean="0"/>
              <a:t>zig</a:t>
            </a:r>
            <a:r>
              <a:rPr lang="cs-CZ" dirty="0" smtClean="0"/>
              <a:t>                    </a:t>
            </a:r>
            <a:r>
              <a:rPr lang="cs-CZ" b="1" dirty="0" smtClean="0">
                <a:solidFill>
                  <a:srgbClr val="FF0000"/>
                </a:solidFill>
              </a:rPr>
              <a:t>90</a:t>
            </a:r>
            <a:r>
              <a:rPr lang="cs-CZ" dirty="0" smtClean="0"/>
              <a:t>    </a:t>
            </a:r>
            <a:r>
              <a:rPr lang="cs-CZ" dirty="0" err="1" smtClean="0"/>
              <a:t>neun</a:t>
            </a:r>
            <a:r>
              <a:rPr lang="cs-CZ" b="1" dirty="0" err="1" smtClean="0"/>
              <a:t>zig</a:t>
            </a:r>
            <a:endParaRPr lang="cs-CZ" b="1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b="1" dirty="0" smtClean="0">
                <a:solidFill>
                  <a:srgbClr val="FF0000"/>
                </a:solidFill>
              </a:rPr>
              <a:t>60 </a:t>
            </a:r>
            <a:r>
              <a:rPr lang="cs-CZ" dirty="0" smtClean="0"/>
              <a:t>   </a:t>
            </a:r>
            <a:r>
              <a:rPr lang="cs-CZ" dirty="0" err="1" smtClean="0"/>
              <a:t>sechs</a:t>
            </a:r>
            <a:r>
              <a:rPr lang="cs-CZ" b="1" dirty="0" err="1" smtClean="0"/>
              <a:t>zig</a:t>
            </a:r>
            <a:endParaRPr lang="cs-CZ" b="1" dirty="0" smtClean="0"/>
          </a:p>
          <a:p>
            <a:pPr marL="0" indent="0">
              <a:buNone/>
            </a:pPr>
            <a:endParaRPr lang="cs-CZ" dirty="0"/>
          </a:p>
          <a:p>
            <a:pPr marL="0" indent="0" algn="ctr">
              <a:buNone/>
            </a:pPr>
            <a:r>
              <a:rPr lang="cs-CZ" b="1" dirty="0" smtClean="0">
                <a:solidFill>
                  <a:srgbClr val="FF0000"/>
                </a:solidFill>
              </a:rPr>
              <a:t>!!!!!!!!!!!!!!!! </a:t>
            </a:r>
            <a:r>
              <a:rPr lang="cs-CZ" b="1" dirty="0" err="1" smtClean="0">
                <a:solidFill>
                  <a:srgbClr val="FF0000"/>
                </a:solidFill>
              </a:rPr>
              <a:t>Achtung</a:t>
            </a:r>
            <a:r>
              <a:rPr lang="cs-CZ" b="1" dirty="0" smtClean="0">
                <a:solidFill>
                  <a:srgbClr val="FF0000"/>
                </a:solidFill>
              </a:rPr>
              <a:t> – Pozor !!!!!!!!!!!!!!!!!!!!</a:t>
            </a:r>
          </a:p>
          <a:p>
            <a:pPr marL="0" indent="0" algn="ctr">
              <a:buNone/>
            </a:pPr>
            <a:r>
              <a:rPr lang="cs-CZ" sz="4800" b="1" dirty="0" smtClean="0"/>
              <a:t>30   </a:t>
            </a:r>
            <a:r>
              <a:rPr lang="cs-CZ" sz="4800" b="1" dirty="0" err="1" smtClean="0"/>
              <a:t>drei</a:t>
            </a:r>
            <a:r>
              <a:rPr lang="cs-CZ" sz="4800" b="1" u="sng" dirty="0" err="1" smtClean="0">
                <a:solidFill>
                  <a:srgbClr val="FF0000"/>
                </a:solidFill>
              </a:rPr>
              <a:t>ßIG</a:t>
            </a:r>
            <a:endParaRPr lang="cs-CZ" sz="4800" b="1" u="sng" dirty="0" smtClean="0">
              <a:solidFill>
                <a:srgbClr val="FF0000"/>
              </a:solidFill>
            </a:endParaRPr>
          </a:p>
        </p:txBody>
      </p:sp>
      <p:cxnSp>
        <p:nvCxnSpPr>
          <p:cNvPr id="4" name="Přímá spojnice se šipkou 3"/>
          <p:cNvCxnSpPr/>
          <p:nvPr/>
        </p:nvCxnSpPr>
        <p:spPr>
          <a:xfrm>
            <a:off x="3516288" y="548680"/>
            <a:ext cx="2088232" cy="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795460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hred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flipV="1">
            <a:off x="457200" y="228919"/>
            <a:ext cx="8229600" cy="45719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577483"/>
          </a:xfrm>
        </p:spPr>
        <p:txBody>
          <a:bodyPr>
            <a:normAutofit fontScale="92500"/>
          </a:bodyPr>
          <a:lstStyle/>
          <a:p>
            <a:pPr marL="0" indent="0" algn="ctr">
              <a:buNone/>
            </a:pPr>
            <a:r>
              <a:rPr lang="cs-CZ" dirty="0" smtClean="0"/>
              <a:t> Složené číslovky se čtou odzadu</a:t>
            </a:r>
          </a:p>
          <a:p>
            <a:pPr marL="0" indent="0" algn="ctr">
              <a:buNone/>
            </a:pPr>
            <a:r>
              <a:rPr lang="cs-CZ" dirty="0" smtClean="0"/>
              <a:t>Mezi jednotlivá čísla se vkládá spojka  </a:t>
            </a:r>
            <a:r>
              <a:rPr lang="cs-CZ" b="1" dirty="0" smtClean="0"/>
              <a:t>UND (kromě čísel po DVACET)</a:t>
            </a:r>
          </a:p>
          <a:p>
            <a:pPr marL="0" indent="0">
              <a:buNone/>
            </a:pPr>
            <a:r>
              <a:rPr lang="cs-CZ" dirty="0" smtClean="0"/>
              <a:t>13                 </a:t>
            </a:r>
            <a:r>
              <a:rPr lang="cs-CZ" dirty="0" err="1" smtClean="0"/>
              <a:t>Drei</a:t>
            </a:r>
            <a:r>
              <a:rPr lang="cs-CZ" dirty="0" smtClean="0"/>
              <a:t> – </a:t>
            </a:r>
            <a:r>
              <a:rPr lang="cs-CZ" dirty="0" err="1" smtClean="0"/>
              <a:t>zehn</a:t>
            </a:r>
            <a:r>
              <a:rPr lang="cs-CZ" dirty="0" smtClean="0"/>
              <a:t>    </a:t>
            </a:r>
          </a:p>
          <a:p>
            <a:pPr marL="0" indent="0">
              <a:buNone/>
            </a:pPr>
            <a:r>
              <a:rPr lang="cs-CZ" dirty="0" smtClean="0"/>
              <a:t>52                 </a:t>
            </a:r>
            <a:r>
              <a:rPr lang="cs-CZ" dirty="0" err="1" smtClean="0"/>
              <a:t>Zwei</a:t>
            </a:r>
            <a:r>
              <a:rPr lang="cs-CZ" dirty="0" smtClean="0"/>
              <a:t> – </a:t>
            </a:r>
            <a:r>
              <a:rPr lang="cs-CZ" dirty="0" err="1" smtClean="0"/>
              <a:t>und</a:t>
            </a:r>
            <a:r>
              <a:rPr lang="cs-CZ" dirty="0" smtClean="0"/>
              <a:t> – </a:t>
            </a:r>
            <a:r>
              <a:rPr lang="cs-CZ" dirty="0" err="1" smtClean="0"/>
              <a:t>füngzig</a:t>
            </a:r>
            <a:r>
              <a:rPr lang="cs-CZ" dirty="0" smtClean="0"/>
              <a:t>    	</a:t>
            </a:r>
          </a:p>
          <a:p>
            <a:pPr marL="514350" indent="-514350">
              <a:buAutoNum type="arabicPlain" startAt="63"/>
            </a:pPr>
            <a:r>
              <a:rPr lang="cs-CZ" dirty="0" smtClean="0"/>
              <a:t>                </a:t>
            </a:r>
            <a:r>
              <a:rPr lang="cs-CZ" dirty="0" err="1" smtClean="0"/>
              <a:t>Drei</a:t>
            </a:r>
            <a:r>
              <a:rPr lang="cs-CZ" dirty="0" smtClean="0"/>
              <a:t> – </a:t>
            </a:r>
            <a:r>
              <a:rPr lang="cs-CZ" dirty="0" err="1" smtClean="0"/>
              <a:t>und</a:t>
            </a:r>
            <a:r>
              <a:rPr lang="cs-CZ" dirty="0"/>
              <a:t> </a:t>
            </a:r>
            <a:r>
              <a:rPr lang="cs-CZ" dirty="0" smtClean="0"/>
              <a:t>– </a:t>
            </a:r>
            <a:r>
              <a:rPr lang="cs-CZ" dirty="0" err="1" smtClean="0"/>
              <a:t>sechzig</a:t>
            </a:r>
            <a:r>
              <a:rPr lang="cs-CZ" dirty="0" smtClean="0"/>
              <a:t> 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 algn="ctr">
              <a:buNone/>
            </a:pPr>
            <a:r>
              <a:rPr lang="cs-CZ" b="1" dirty="0" smtClean="0">
                <a:solidFill>
                  <a:srgbClr val="FF0000"/>
                </a:solidFill>
              </a:rPr>
              <a:t>Všechny </a:t>
            </a:r>
            <a:r>
              <a:rPr lang="cs-CZ" b="1" dirty="0">
                <a:solidFill>
                  <a:srgbClr val="FF0000"/>
                </a:solidFill>
              </a:rPr>
              <a:t>číslice menší než milion se píší jako jedno </a:t>
            </a:r>
            <a:r>
              <a:rPr lang="cs-CZ" b="1" dirty="0" smtClean="0">
                <a:solidFill>
                  <a:srgbClr val="FF0000"/>
                </a:solidFill>
              </a:rPr>
              <a:t>slovo</a:t>
            </a:r>
          </a:p>
          <a:p>
            <a:pPr marL="0" indent="0">
              <a:buNone/>
            </a:pPr>
            <a:r>
              <a:rPr lang="cs-CZ" dirty="0" smtClean="0"/>
              <a:t>DREIZEHN, ZWEIUNDFÜNFZIG, DREIUNDSECHZIG…</a:t>
            </a:r>
            <a:endParaRPr lang="cs-CZ" dirty="0"/>
          </a:p>
        </p:txBody>
      </p:sp>
      <p:cxnSp>
        <p:nvCxnSpPr>
          <p:cNvPr id="5" name="Přímá spojnice se šipkou 4"/>
          <p:cNvCxnSpPr/>
          <p:nvPr/>
        </p:nvCxnSpPr>
        <p:spPr>
          <a:xfrm flipH="1">
            <a:off x="7452320" y="836712"/>
            <a:ext cx="864096" cy="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6" name="Přímá spojnice se šipkou 5"/>
          <p:cNvCxnSpPr/>
          <p:nvPr/>
        </p:nvCxnSpPr>
        <p:spPr>
          <a:xfrm flipH="1">
            <a:off x="1249512" y="2420888"/>
            <a:ext cx="864096" cy="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7" name="Přímá spojnice se šipkou 6"/>
          <p:cNvCxnSpPr/>
          <p:nvPr/>
        </p:nvCxnSpPr>
        <p:spPr>
          <a:xfrm flipH="1">
            <a:off x="1259632" y="3429000"/>
            <a:ext cx="864096" cy="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8" name="Přímá spojnice se šipkou 7"/>
          <p:cNvCxnSpPr/>
          <p:nvPr/>
        </p:nvCxnSpPr>
        <p:spPr>
          <a:xfrm flipH="1">
            <a:off x="1249512" y="2924944"/>
            <a:ext cx="864096" cy="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005452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hred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8018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577483"/>
          </a:xfrm>
        </p:spPr>
        <p:txBody>
          <a:bodyPr/>
          <a:lstStyle/>
          <a:p>
            <a:pPr marL="0" indent="0" algn="ctr">
              <a:buNone/>
            </a:pPr>
            <a:r>
              <a:rPr lang="cs-CZ" dirty="0" smtClean="0"/>
              <a:t>  </a:t>
            </a:r>
            <a:r>
              <a:rPr lang="cs-CZ" b="1" dirty="0" smtClean="0">
                <a:solidFill>
                  <a:srgbClr val="FF0000"/>
                </a:solidFill>
              </a:rPr>
              <a:t>100</a:t>
            </a:r>
            <a:r>
              <a:rPr lang="cs-CZ" dirty="0" smtClean="0"/>
              <a:t>                      (</a:t>
            </a:r>
            <a:r>
              <a:rPr lang="cs-CZ" dirty="0" err="1" smtClean="0"/>
              <a:t>ein</a:t>
            </a:r>
            <a:r>
              <a:rPr lang="cs-CZ" dirty="0" smtClean="0"/>
              <a:t>) </a:t>
            </a:r>
            <a:r>
              <a:rPr lang="cs-CZ" dirty="0" err="1" smtClean="0"/>
              <a:t>hundert</a:t>
            </a:r>
            <a:endParaRPr lang="cs-CZ" dirty="0" smtClean="0"/>
          </a:p>
          <a:p>
            <a:pPr marL="0" indent="0" algn="ctr">
              <a:buNone/>
            </a:pPr>
            <a:r>
              <a:rPr lang="cs-CZ" dirty="0"/>
              <a:t> </a:t>
            </a:r>
            <a:r>
              <a:rPr lang="cs-CZ" dirty="0" smtClean="0"/>
              <a:t> </a:t>
            </a:r>
            <a:r>
              <a:rPr lang="cs-CZ" b="1" dirty="0" smtClean="0">
                <a:solidFill>
                  <a:srgbClr val="FF0000"/>
                </a:solidFill>
              </a:rPr>
              <a:t>1000</a:t>
            </a:r>
            <a:r>
              <a:rPr lang="cs-CZ" dirty="0" smtClean="0"/>
              <a:t>                    (</a:t>
            </a:r>
            <a:r>
              <a:rPr lang="cs-CZ" dirty="0" err="1" smtClean="0"/>
              <a:t>ein</a:t>
            </a:r>
            <a:r>
              <a:rPr lang="cs-CZ" dirty="0" smtClean="0"/>
              <a:t>) </a:t>
            </a:r>
            <a:r>
              <a:rPr lang="cs-CZ" dirty="0" err="1" smtClean="0"/>
              <a:t>tausend</a:t>
            </a:r>
            <a:endParaRPr lang="cs-CZ" dirty="0"/>
          </a:p>
          <a:p>
            <a:pPr marL="0" indent="0" algn="ctr">
              <a:buNone/>
            </a:pPr>
            <a:r>
              <a:rPr lang="cs-CZ" b="1" dirty="0" smtClean="0">
                <a:solidFill>
                  <a:srgbClr val="FF0000"/>
                </a:solidFill>
              </a:rPr>
              <a:t>  1000 000    </a:t>
            </a:r>
            <a:r>
              <a:rPr lang="cs-CZ" dirty="0"/>
              <a:t> </a:t>
            </a:r>
            <a:r>
              <a:rPr lang="cs-CZ" dirty="0" smtClean="0"/>
              <a:t>          </a:t>
            </a:r>
            <a:r>
              <a:rPr lang="cs-CZ" dirty="0" err="1" smtClean="0"/>
              <a:t>eine</a:t>
            </a:r>
            <a:r>
              <a:rPr lang="cs-CZ" dirty="0" smtClean="0"/>
              <a:t>  </a:t>
            </a:r>
            <a:r>
              <a:rPr lang="cs-CZ" dirty="0" err="1" smtClean="0"/>
              <a:t>Million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                 </a:t>
            </a:r>
            <a:r>
              <a:rPr lang="cs-CZ" b="1" dirty="0" smtClean="0">
                <a:solidFill>
                  <a:srgbClr val="FF0000"/>
                </a:solidFill>
              </a:rPr>
              <a:t>1000 000 000     </a:t>
            </a:r>
            <a:r>
              <a:rPr lang="cs-CZ" dirty="0" err="1" smtClean="0"/>
              <a:t>eine</a:t>
            </a:r>
            <a:r>
              <a:rPr lang="cs-CZ" dirty="0" smtClean="0"/>
              <a:t> </a:t>
            </a:r>
            <a:r>
              <a:rPr lang="cs-CZ" dirty="0" err="1" smtClean="0"/>
              <a:t>Milliarde</a:t>
            </a:r>
            <a:endParaRPr lang="cs-CZ" dirty="0"/>
          </a:p>
          <a:p>
            <a:pPr marL="0" indent="0">
              <a:buNone/>
            </a:pPr>
            <a:r>
              <a:rPr lang="cs-CZ" dirty="0" smtClean="0"/>
              <a:t> 456  </a:t>
            </a:r>
            <a:r>
              <a:rPr lang="cs-CZ" dirty="0" err="1" smtClean="0"/>
              <a:t>vier</a:t>
            </a:r>
            <a:r>
              <a:rPr lang="cs-CZ" dirty="0" smtClean="0"/>
              <a:t> – </a:t>
            </a:r>
            <a:r>
              <a:rPr lang="cs-CZ" dirty="0" err="1" smtClean="0"/>
              <a:t>hundert</a:t>
            </a:r>
            <a:r>
              <a:rPr lang="cs-CZ" dirty="0" smtClean="0"/>
              <a:t> – </a:t>
            </a:r>
            <a:r>
              <a:rPr lang="cs-CZ" dirty="0" err="1" smtClean="0"/>
              <a:t>sechs</a:t>
            </a:r>
            <a:r>
              <a:rPr lang="cs-CZ" dirty="0" smtClean="0"/>
              <a:t> – </a:t>
            </a:r>
            <a:r>
              <a:rPr lang="cs-CZ" dirty="0" err="1" smtClean="0"/>
              <a:t>und</a:t>
            </a:r>
            <a:r>
              <a:rPr lang="cs-CZ" dirty="0"/>
              <a:t> </a:t>
            </a:r>
            <a:r>
              <a:rPr lang="cs-CZ" dirty="0" smtClean="0"/>
              <a:t>– </a:t>
            </a:r>
            <a:r>
              <a:rPr lang="cs-CZ" dirty="0" err="1" smtClean="0"/>
              <a:t>fünfzig</a:t>
            </a:r>
            <a:r>
              <a:rPr lang="cs-CZ" dirty="0" smtClean="0"/>
              <a:t>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</a:t>
            </a:r>
            <a:r>
              <a:rPr lang="cs-CZ" b="1" dirty="0" smtClean="0"/>
              <a:t>VIERHUNDERTSECHSUNDVIERZIG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12789  </a:t>
            </a:r>
            <a:r>
              <a:rPr lang="cs-CZ" dirty="0" err="1" smtClean="0"/>
              <a:t>zwölf</a:t>
            </a:r>
            <a:r>
              <a:rPr lang="cs-CZ" dirty="0" smtClean="0"/>
              <a:t> – </a:t>
            </a:r>
            <a:r>
              <a:rPr lang="cs-CZ" dirty="0" err="1" smtClean="0"/>
              <a:t>tausend</a:t>
            </a:r>
            <a:r>
              <a:rPr lang="cs-CZ" dirty="0" smtClean="0"/>
              <a:t> – </a:t>
            </a:r>
            <a:r>
              <a:rPr lang="cs-CZ" dirty="0" err="1" smtClean="0"/>
              <a:t>sieben</a:t>
            </a:r>
            <a:r>
              <a:rPr lang="cs-CZ" dirty="0" smtClean="0"/>
              <a:t> – </a:t>
            </a:r>
            <a:r>
              <a:rPr lang="cs-CZ" dirty="0" err="1" smtClean="0"/>
              <a:t>hundert</a:t>
            </a:r>
            <a:r>
              <a:rPr lang="cs-CZ" dirty="0" smtClean="0"/>
              <a:t> – </a:t>
            </a:r>
            <a:r>
              <a:rPr lang="cs-CZ" dirty="0" err="1" smtClean="0"/>
              <a:t>neun</a:t>
            </a:r>
            <a:r>
              <a:rPr lang="cs-CZ" dirty="0" smtClean="0"/>
              <a:t> – </a:t>
            </a:r>
            <a:r>
              <a:rPr lang="cs-CZ" dirty="0" err="1" smtClean="0"/>
              <a:t>und</a:t>
            </a:r>
            <a:r>
              <a:rPr lang="cs-CZ" dirty="0"/>
              <a:t> </a:t>
            </a:r>
            <a:r>
              <a:rPr lang="cs-CZ" dirty="0" smtClean="0"/>
              <a:t>– </a:t>
            </a:r>
            <a:r>
              <a:rPr lang="cs-CZ" dirty="0" err="1" smtClean="0"/>
              <a:t>achtzig</a:t>
            </a:r>
            <a:r>
              <a:rPr lang="cs-CZ" dirty="0" smtClean="0"/>
              <a:t> </a:t>
            </a:r>
            <a:r>
              <a:rPr lang="cs-CZ" sz="2800" b="1" dirty="0" smtClean="0"/>
              <a:t>ZWÖLFTAUSENDSIEBENHUNDERTNEUNUNDACHTZIG</a:t>
            </a:r>
          </a:p>
          <a:p>
            <a:pPr marL="0" indent="0">
              <a:buNone/>
            </a:pPr>
            <a:r>
              <a:rPr lang="cs-CZ" sz="2800" dirty="0" smtClean="0"/>
              <a:t>2 000 004  </a:t>
            </a:r>
            <a:r>
              <a:rPr lang="cs-CZ" sz="2800" b="1" dirty="0" err="1" smtClean="0"/>
              <a:t>zwei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Million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vier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42456413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hred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ORDINALZAHLEN</a:t>
            </a:r>
            <a:br>
              <a:rPr lang="cs-CZ" b="1" dirty="0" smtClean="0"/>
            </a:br>
            <a:r>
              <a:rPr lang="cs-CZ" sz="3100" b="1" dirty="0" smtClean="0"/>
              <a:t>řadové</a:t>
            </a:r>
            <a:endParaRPr lang="cs-CZ" sz="31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12776"/>
            <a:ext cx="8229600" cy="4968552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dirty="0" smtClean="0"/>
              <a:t> pomocí určitého členu  - DER, DIE, DAS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1                         19  </a:t>
            </a:r>
            <a:r>
              <a:rPr lang="cs-CZ" dirty="0" err="1" smtClean="0"/>
              <a:t>Endung</a:t>
            </a:r>
            <a:r>
              <a:rPr lang="cs-CZ" dirty="0" smtClean="0"/>
              <a:t>  </a:t>
            </a:r>
            <a:r>
              <a:rPr lang="cs-CZ" b="1" dirty="0" smtClean="0">
                <a:solidFill>
                  <a:srgbClr val="FF0000"/>
                </a:solidFill>
              </a:rPr>
              <a:t>-TE</a:t>
            </a:r>
          </a:p>
          <a:p>
            <a:pPr marL="0" indent="0">
              <a:buNone/>
            </a:pPr>
            <a:r>
              <a:rPr lang="cs-CZ" dirty="0" smtClean="0"/>
              <a:t> </a:t>
            </a:r>
            <a:r>
              <a:rPr lang="cs-CZ" b="1" dirty="0" smtClean="0">
                <a:solidFill>
                  <a:srgbClr val="FF0000"/>
                </a:solidFill>
              </a:rPr>
              <a:t>2</a:t>
            </a:r>
            <a:r>
              <a:rPr lang="cs-CZ" dirty="0" smtClean="0"/>
              <a:t>   r, e, s   </a:t>
            </a:r>
            <a:r>
              <a:rPr lang="cs-CZ" dirty="0" err="1" smtClean="0"/>
              <a:t>zwei</a:t>
            </a:r>
            <a:r>
              <a:rPr lang="cs-CZ" b="1" dirty="0" err="1" smtClean="0"/>
              <a:t>te</a:t>
            </a:r>
            <a:r>
              <a:rPr lang="cs-CZ" dirty="0" smtClean="0"/>
              <a:t>           </a:t>
            </a:r>
            <a:r>
              <a:rPr lang="cs-CZ" b="1" dirty="0" smtClean="0">
                <a:solidFill>
                  <a:srgbClr val="FF0000"/>
                </a:solidFill>
              </a:rPr>
              <a:t>14 </a:t>
            </a:r>
            <a:r>
              <a:rPr lang="cs-CZ" dirty="0" smtClean="0"/>
              <a:t> r, e, s  </a:t>
            </a:r>
            <a:r>
              <a:rPr lang="cs-CZ" dirty="0" err="1" smtClean="0"/>
              <a:t>vierzehn</a:t>
            </a:r>
            <a:r>
              <a:rPr lang="cs-CZ" b="1" dirty="0" err="1" smtClean="0"/>
              <a:t>te</a:t>
            </a:r>
            <a:r>
              <a:rPr lang="cs-CZ" dirty="0" smtClean="0"/>
              <a:t>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b="1" dirty="0" smtClean="0">
                <a:solidFill>
                  <a:srgbClr val="FF0000"/>
                </a:solidFill>
              </a:rPr>
              <a:t>5</a:t>
            </a:r>
            <a:r>
              <a:rPr lang="cs-CZ" dirty="0" smtClean="0"/>
              <a:t>               </a:t>
            </a:r>
            <a:r>
              <a:rPr lang="cs-CZ" dirty="0" err="1" smtClean="0"/>
              <a:t>fünf</a:t>
            </a:r>
            <a:r>
              <a:rPr lang="cs-CZ" b="1" dirty="0" err="1" smtClean="0"/>
              <a:t>te</a:t>
            </a:r>
            <a:r>
              <a:rPr lang="cs-CZ" dirty="0" smtClean="0"/>
              <a:t>            </a:t>
            </a:r>
            <a:r>
              <a:rPr lang="cs-CZ" b="1" dirty="0" smtClean="0">
                <a:solidFill>
                  <a:srgbClr val="FF0000"/>
                </a:solidFill>
              </a:rPr>
              <a:t>12</a:t>
            </a:r>
            <a:r>
              <a:rPr lang="cs-CZ" dirty="0" smtClean="0"/>
              <a:t>             </a:t>
            </a:r>
            <a:r>
              <a:rPr lang="cs-CZ" dirty="0" err="1" smtClean="0"/>
              <a:t>zwölf</a:t>
            </a:r>
            <a:r>
              <a:rPr lang="cs-CZ" b="1" dirty="0" err="1" smtClean="0"/>
              <a:t>te</a:t>
            </a:r>
            <a:endParaRPr lang="cs-CZ" b="1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b="1" dirty="0" smtClean="0">
                <a:solidFill>
                  <a:srgbClr val="FF0000"/>
                </a:solidFill>
              </a:rPr>
              <a:t>7</a:t>
            </a:r>
            <a:r>
              <a:rPr lang="cs-CZ" dirty="0" smtClean="0"/>
              <a:t>               </a:t>
            </a:r>
            <a:r>
              <a:rPr lang="cs-CZ" dirty="0" err="1" smtClean="0"/>
              <a:t>SIEB</a:t>
            </a:r>
            <a:r>
              <a:rPr lang="cs-CZ" b="1" dirty="0" err="1" smtClean="0"/>
              <a:t>te</a:t>
            </a:r>
            <a:r>
              <a:rPr lang="cs-CZ" dirty="0" smtClean="0"/>
              <a:t>            </a:t>
            </a:r>
            <a:r>
              <a:rPr lang="cs-CZ" b="1" dirty="0" smtClean="0">
                <a:solidFill>
                  <a:srgbClr val="FF0000"/>
                </a:solidFill>
              </a:rPr>
              <a:t>19</a:t>
            </a:r>
            <a:r>
              <a:rPr lang="cs-CZ" dirty="0" smtClean="0"/>
              <a:t>            </a:t>
            </a:r>
            <a:r>
              <a:rPr lang="cs-CZ" dirty="0" err="1" smtClean="0"/>
              <a:t>neunzehn</a:t>
            </a:r>
            <a:r>
              <a:rPr lang="cs-CZ" b="1" dirty="0" err="1" smtClean="0"/>
              <a:t>te</a:t>
            </a:r>
            <a:endParaRPr lang="cs-CZ" b="1" dirty="0" smtClean="0"/>
          </a:p>
          <a:p>
            <a:pPr marL="0" indent="0" algn="ctr">
              <a:buNone/>
            </a:pPr>
            <a:r>
              <a:rPr lang="cs-CZ" dirty="0"/>
              <a:t> </a:t>
            </a:r>
            <a:r>
              <a:rPr lang="cs-CZ" b="1" dirty="0" smtClean="0">
                <a:solidFill>
                  <a:srgbClr val="FF0000"/>
                </a:solidFill>
              </a:rPr>
              <a:t>!!!!!!!!!!!!!!!!!!!! </a:t>
            </a:r>
            <a:r>
              <a:rPr lang="cs-CZ" b="1" dirty="0" err="1" smtClean="0">
                <a:solidFill>
                  <a:srgbClr val="FF0000"/>
                </a:solidFill>
              </a:rPr>
              <a:t>Achtung</a:t>
            </a:r>
            <a:r>
              <a:rPr lang="cs-CZ" b="1" dirty="0" smtClean="0">
                <a:solidFill>
                  <a:srgbClr val="FF0000"/>
                </a:solidFill>
              </a:rPr>
              <a:t> – Pozor!!!!!!!!!!!!!!!!!!</a:t>
            </a:r>
          </a:p>
          <a:p>
            <a:pPr marL="0" indent="0" algn="ctr">
              <a:buNone/>
            </a:pPr>
            <a:r>
              <a:rPr lang="cs-CZ" sz="4400" b="1" dirty="0" smtClean="0"/>
              <a:t>1   ERSTE</a:t>
            </a:r>
          </a:p>
          <a:p>
            <a:pPr marL="0" indent="0" algn="ctr">
              <a:buNone/>
            </a:pPr>
            <a:r>
              <a:rPr lang="cs-CZ" sz="4400" b="1" dirty="0" smtClean="0"/>
              <a:t>  3   DRITTE</a:t>
            </a:r>
            <a:endParaRPr lang="cs-CZ" sz="4400" b="1" dirty="0"/>
          </a:p>
          <a:p>
            <a:pPr marL="0" indent="0" algn="ctr">
              <a:buNone/>
            </a:pPr>
            <a:r>
              <a:rPr lang="cs-CZ" sz="4400" b="1" dirty="0" smtClean="0"/>
              <a:t>  8   ACHTE</a:t>
            </a:r>
          </a:p>
        </p:txBody>
      </p:sp>
      <p:cxnSp>
        <p:nvCxnSpPr>
          <p:cNvPr id="4" name="Přímá spojnice se šipkou 3"/>
          <p:cNvCxnSpPr/>
          <p:nvPr/>
        </p:nvCxnSpPr>
        <p:spPr>
          <a:xfrm>
            <a:off x="827584" y="1958380"/>
            <a:ext cx="2088232" cy="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673991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hred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8018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577483"/>
          </a:xfrm>
        </p:spPr>
        <p:txBody>
          <a:bodyPr/>
          <a:lstStyle/>
          <a:p>
            <a:pPr marL="0" indent="0" algn="ctr">
              <a:buNone/>
            </a:pPr>
            <a:r>
              <a:rPr lang="cs-CZ" dirty="0" smtClean="0"/>
              <a:t> 20                             </a:t>
            </a:r>
            <a:r>
              <a:rPr lang="cs-CZ" dirty="0" err="1" smtClean="0"/>
              <a:t>Endung</a:t>
            </a:r>
            <a:r>
              <a:rPr lang="cs-CZ" dirty="0" smtClean="0"/>
              <a:t>   </a:t>
            </a:r>
            <a:r>
              <a:rPr lang="cs-CZ" b="1" dirty="0" smtClean="0">
                <a:solidFill>
                  <a:srgbClr val="FF0000"/>
                </a:solidFill>
              </a:rPr>
              <a:t>-STE</a:t>
            </a:r>
          </a:p>
          <a:p>
            <a:pPr marL="0" indent="0">
              <a:buNone/>
            </a:pPr>
            <a:r>
              <a:rPr lang="cs-CZ" dirty="0" smtClean="0"/>
              <a:t> </a:t>
            </a:r>
            <a:r>
              <a:rPr lang="cs-CZ" b="1" dirty="0" smtClean="0">
                <a:solidFill>
                  <a:srgbClr val="FF0000"/>
                </a:solidFill>
              </a:rPr>
              <a:t>20</a:t>
            </a:r>
            <a:r>
              <a:rPr lang="cs-CZ" dirty="0" smtClean="0"/>
              <a:t>     </a:t>
            </a:r>
            <a:r>
              <a:rPr lang="cs-CZ" dirty="0" err="1" smtClean="0"/>
              <a:t>zwanzig</a:t>
            </a:r>
            <a:r>
              <a:rPr lang="cs-CZ" b="1" dirty="0" err="1" smtClean="0"/>
              <a:t>ste</a:t>
            </a:r>
            <a:endParaRPr lang="cs-CZ" b="1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b="1" dirty="0" smtClean="0">
                <a:solidFill>
                  <a:srgbClr val="FF0000"/>
                </a:solidFill>
              </a:rPr>
              <a:t>30 </a:t>
            </a:r>
            <a:r>
              <a:rPr lang="cs-CZ" dirty="0" smtClean="0"/>
              <a:t>    </a:t>
            </a:r>
            <a:r>
              <a:rPr lang="cs-CZ" dirty="0" err="1" smtClean="0"/>
              <a:t>drei</a:t>
            </a:r>
            <a:r>
              <a:rPr lang="cs-CZ" u="sng" dirty="0" err="1" smtClean="0"/>
              <a:t>ßig</a:t>
            </a:r>
            <a:r>
              <a:rPr lang="cs-CZ" b="1" dirty="0" err="1" smtClean="0"/>
              <a:t>ste</a:t>
            </a:r>
            <a:endParaRPr lang="cs-CZ" b="1" dirty="0" smtClean="0"/>
          </a:p>
          <a:p>
            <a:pPr marL="0" indent="0">
              <a:buNone/>
            </a:pPr>
            <a:r>
              <a:rPr lang="cs-CZ" b="1" dirty="0">
                <a:solidFill>
                  <a:srgbClr val="FF0000"/>
                </a:solidFill>
              </a:rPr>
              <a:t> </a:t>
            </a:r>
            <a:r>
              <a:rPr lang="cs-CZ" b="1" dirty="0" smtClean="0">
                <a:solidFill>
                  <a:srgbClr val="FF0000"/>
                </a:solidFill>
              </a:rPr>
              <a:t>100   </a:t>
            </a:r>
            <a:r>
              <a:rPr lang="cs-CZ" dirty="0" err="1" smtClean="0"/>
              <a:t>hundert</a:t>
            </a:r>
            <a:r>
              <a:rPr lang="cs-CZ" b="1" dirty="0" err="1" smtClean="0"/>
              <a:t>ste</a:t>
            </a:r>
            <a:endParaRPr lang="cs-CZ" b="1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b="1" dirty="0" smtClean="0">
                <a:solidFill>
                  <a:srgbClr val="FF0000"/>
                </a:solidFill>
              </a:rPr>
              <a:t>341</a:t>
            </a:r>
            <a:r>
              <a:rPr lang="cs-CZ" dirty="0" smtClean="0"/>
              <a:t>   </a:t>
            </a:r>
            <a:r>
              <a:rPr lang="cs-CZ" dirty="0" err="1" smtClean="0"/>
              <a:t>dreihunderteinundvierzig</a:t>
            </a:r>
            <a:r>
              <a:rPr lang="cs-CZ" b="1" dirty="0" err="1" smtClean="0"/>
              <a:t>ste</a:t>
            </a:r>
            <a:endParaRPr lang="cs-CZ" b="1" dirty="0" smtClean="0"/>
          </a:p>
          <a:p>
            <a:pPr marL="0" indent="0">
              <a:buNone/>
            </a:pPr>
            <a:r>
              <a:rPr lang="cs-CZ" b="1" dirty="0">
                <a:solidFill>
                  <a:srgbClr val="FF0000"/>
                </a:solidFill>
              </a:rPr>
              <a:t> </a:t>
            </a:r>
            <a:r>
              <a:rPr lang="cs-CZ" b="1" dirty="0" smtClean="0">
                <a:solidFill>
                  <a:srgbClr val="FF0000"/>
                </a:solidFill>
              </a:rPr>
              <a:t>400   </a:t>
            </a:r>
            <a:r>
              <a:rPr lang="cs-CZ" dirty="0" err="1" smtClean="0"/>
              <a:t>vierhundert</a:t>
            </a:r>
            <a:r>
              <a:rPr lang="cs-CZ" b="1" dirty="0" err="1" smtClean="0"/>
              <a:t>ste</a:t>
            </a:r>
            <a:endParaRPr lang="cs-CZ" b="1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</a:t>
            </a:r>
            <a:r>
              <a:rPr lang="cs-CZ" b="1" dirty="0" smtClean="0">
                <a:solidFill>
                  <a:srgbClr val="FF0000"/>
                </a:solidFill>
              </a:rPr>
              <a:t>101    HUNDERTEINTE / -ERSTE</a:t>
            </a:r>
            <a:endParaRPr lang="cs-CZ" b="1" dirty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cs-CZ" dirty="0"/>
          </a:p>
        </p:txBody>
      </p:sp>
      <p:cxnSp>
        <p:nvCxnSpPr>
          <p:cNvPr id="4" name="Přímá spojnice se šipkou 3"/>
          <p:cNvCxnSpPr/>
          <p:nvPr/>
        </p:nvCxnSpPr>
        <p:spPr>
          <a:xfrm>
            <a:off x="2411760" y="836712"/>
            <a:ext cx="2088232" cy="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327429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hred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4900" b="1" dirty="0" smtClean="0"/>
              <a:t/>
            </a:r>
            <a:br>
              <a:rPr lang="cs-CZ" sz="4900" b="1" dirty="0" smtClean="0"/>
            </a:br>
            <a:r>
              <a:rPr lang="cs-CZ" sz="4900" b="1" dirty="0" err="1" smtClean="0"/>
              <a:t>Wiederholungszahlwörter</a:t>
            </a:r>
            <a:r>
              <a:rPr lang="cs-CZ" sz="4900" b="1" dirty="0" smtClean="0"/>
              <a:t/>
            </a:r>
            <a:br>
              <a:rPr lang="cs-CZ" sz="4900" b="1" dirty="0" smtClean="0"/>
            </a:br>
            <a:r>
              <a:rPr lang="cs-CZ" sz="3100" b="1" dirty="0" smtClean="0"/>
              <a:t>násobné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cs-CZ" dirty="0" smtClean="0"/>
              <a:t>  </a:t>
            </a:r>
            <a:r>
              <a:rPr lang="cs-CZ" dirty="0" err="1" smtClean="0"/>
              <a:t>Endung</a:t>
            </a:r>
            <a:r>
              <a:rPr lang="cs-CZ" dirty="0" smtClean="0"/>
              <a:t>    </a:t>
            </a:r>
            <a:r>
              <a:rPr lang="cs-CZ" b="1" dirty="0" smtClean="0">
                <a:solidFill>
                  <a:srgbClr val="FF0000"/>
                </a:solidFill>
              </a:rPr>
              <a:t>- FACH  /  - MAL</a:t>
            </a:r>
          </a:p>
          <a:p>
            <a:pPr marL="0" indent="0" algn="ctr">
              <a:buNone/>
            </a:pPr>
            <a:endParaRPr lang="cs-CZ" dirty="0"/>
          </a:p>
          <a:p>
            <a:pPr marL="0" indent="0" algn="ctr">
              <a:buNone/>
            </a:pPr>
            <a:r>
              <a:rPr lang="cs-CZ" dirty="0" smtClean="0"/>
              <a:t> 2X   ZWEI</a:t>
            </a:r>
            <a:r>
              <a:rPr lang="cs-CZ" b="1" dirty="0" smtClean="0"/>
              <a:t>FACH</a:t>
            </a:r>
            <a:r>
              <a:rPr lang="cs-CZ" dirty="0" smtClean="0"/>
              <a:t>   - DVOJMO /-ITÝ</a:t>
            </a:r>
          </a:p>
          <a:p>
            <a:pPr marL="0" indent="0" algn="ctr">
              <a:buNone/>
            </a:pPr>
            <a:r>
              <a:rPr lang="cs-CZ" dirty="0" smtClean="0"/>
              <a:t>ZWEI</a:t>
            </a:r>
            <a:r>
              <a:rPr lang="cs-CZ" b="1" dirty="0" smtClean="0"/>
              <a:t>MAL</a:t>
            </a:r>
            <a:r>
              <a:rPr lang="cs-CZ" dirty="0" smtClean="0"/>
              <a:t>     - DVAKRÁT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910200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hred/>
      </p:transition>
    </mc:Choice>
    <mc:Fallback xmlns="">
      <p:transition spd="slow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sz="4900" b="1" dirty="0" err="1" smtClean="0"/>
              <a:t>Verteilungszahlwörter</a:t>
            </a:r>
            <a:r>
              <a:rPr lang="cs-CZ" sz="4900" b="1" dirty="0" smtClean="0"/>
              <a:t/>
            </a:r>
            <a:br>
              <a:rPr lang="cs-CZ" sz="4900" b="1" dirty="0" smtClean="0"/>
            </a:br>
            <a:r>
              <a:rPr lang="cs-CZ" sz="3100" b="1" dirty="0" smtClean="0"/>
              <a:t>podílné</a:t>
            </a:r>
            <a:r>
              <a:rPr lang="cs-CZ" sz="4900" b="1" dirty="0"/>
              <a:t/>
            </a:r>
            <a:br>
              <a:rPr lang="cs-CZ" sz="4900" b="1" dirty="0"/>
            </a:br>
            <a:endParaRPr lang="cs-CZ" sz="49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cs-CZ" dirty="0" smtClean="0"/>
              <a:t> </a:t>
            </a:r>
            <a:r>
              <a:rPr lang="cs-CZ" dirty="0" err="1" smtClean="0"/>
              <a:t>Mit</a:t>
            </a:r>
            <a:r>
              <a:rPr lang="cs-CZ" dirty="0" smtClean="0"/>
              <a:t> </a:t>
            </a:r>
            <a:r>
              <a:rPr lang="cs-CZ" dirty="0" err="1" smtClean="0"/>
              <a:t>Hilfe</a:t>
            </a:r>
            <a:r>
              <a:rPr lang="cs-CZ" dirty="0" smtClean="0"/>
              <a:t> von   </a:t>
            </a:r>
            <a:r>
              <a:rPr lang="cs-CZ" b="1" dirty="0" smtClean="0">
                <a:solidFill>
                  <a:srgbClr val="FF0000"/>
                </a:solidFill>
              </a:rPr>
              <a:t>JE </a:t>
            </a:r>
          </a:p>
          <a:p>
            <a:pPr marL="0" indent="0" algn="ctr">
              <a:buNone/>
            </a:pPr>
            <a:endParaRPr lang="cs-CZ" dirty="0"/>
          </a:p>
          <a:p>
            <a:pPr marL="0" indent="0" algn="ctr">
              <a:buNone/>
            </a:pPr>
            <a:r>
              <a:rPr lang="cs-CZ" dirty="0" smtClean="0"/>
              <a:t> </a:t>
            </a:r>
            <a:r>
              <a:rPr lang="pl-PL" b="1" dirty="0"/>
              <a:t>je</a:t>
            </a:r>
            <a:r>
              <a:rPr lang="pl-PL" dirty="0"/>
              <a:t> zwei (po dvou</a:t>
            </a:r>
            <a:r>
              <a:rPr lang="pl-PL" dirty="0" smtClean="0"/>
              <a:t>)</a:t>
            </a:r>
          </a:p>
          <a:p>
            <a:pPr marL="0" indent="0" algn="ctr">
              <a:buNone/>
            </a:pPr>
            <a:r>
              <a:rPr lang="pl-PL" dirty="0"/>
              <a:t> </a:t>
            </a:r>
            <a:r>
              <a:rPr lang="pl-PL" b="1" dirty="0"/>
              <a:t>je</a:t>
            </a:r>
            <a:r>
              <a:rPr lang="pl-PL" dirty="0"/>
              <a:t> drei (po třech)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048760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hred/>
      </p:transition>
    </mc:Choice>
    <mc:Fallback xmlns="">
      <p:transition spd="slow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sz="4900" b="1" dirty="0" err="1" smtClean="0"/>
              <a:t>Gattungszahlen</a:t>
            </a:r>
            <a:r>
              <a:rPr lang="cs-CZ" sz="4900" b="1" dirty="0" smtClean="0"/>
              <a:t/>
            </a:r>
            <a:br>
              <a:rPr lang="cs-CZ" sz="4900" b="1" dirty="0" smtClean="0"/>
            </a:br>
            <a:r>
              <a:rPr lang="cs-CZ" sz="3100" b="1" dirty="0" smtClean="0"/>
              <a:t>druhové</a:t>
            </a:r>
            <a:r>
              <a:rPr lang="cs-CZ" sz="4900" b="1" dirty="0"/>
              <a:t/>
            </a:r>
            <a:br>
              <a:rPr lang="cs-CZ" sz="4900" b="1" dirty="0"/>
            </a:br>
            <a:endParaRPr lang="cs-CZ" sz="49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cs-CZ" dirty="0" smtClean="0"/>
              <a:t> </a:t>
            </a:r>
            <a:r>
              <a:rPr lang="cs-CZ" dirty="0" err="1" smtClean="0"/>
              <a:t>Endung</a:t>
            </a:r>
            <a:r>
              <a:rPr lang="cs-CZ" dirty="0" smtClean="0"/>
              <a:t>    </a:t>
            </a:r>
            <a:r>
              <a:rPr lang="cs-CZ" b="1" dirty="0" smtClean="0">
                <a:solidFill>
                  <a:srgbClr val="FF0000"/>
                </a:solidFill>
              </a:rPr>
              <a:t>-ERLEI / LEI</a:t>
            </a:r>
          </a:p>
          <a:p>
            <a:pPr marL="0" indent="0" algn="ctr">
              <a:buNone/>
            </a:pPr>
            <a:endParaRPr lang="cs-CZ" dirty="0"/>
          </a:p>
          <a:p>
            <a:pPr marL="0" indent="0" algn="ctr">
              <a:buNone/>
            </a:pPr>
            <a:r>
              <a:rPr lang="cs-CZ" dirty="0" smtClean="0"/>
              <a:t>  </a:t>
            </a:r>
            <a:r>
              <a:rPr lang="cs-CZ" dirty="0" err="1" smtClean="0"/>
              <a:t>zwei</a:t>
            </a:r>
            <a:r>
              <a:rPr lang="cs-CZ" b="1" dirty="0" err="1" smtClean="0"/>
              <a:t>erlei</a:t>
            </a:r>
            <a:r>
              <a:rPr lang="cs-CZ" dirty="0"/>
              <a:t> (</a:t>
            </a:r>
            <a:r>
              <a:rPr lang="cs-CZ" dirty="0" smtClean="0"/>
              <a:t>dvojí)</a:t>
            </a:r>
          </a:p>
          <a:p>
            <a:pPr marL="0" indent="0" algn="ctr">
              <a:buNone/>
            </a:pPr>
            <a:r>
              <a:rPr lang="cs-CZ" dirty="0" err="1" smtClean="0"/>
              <a:t>drei</a:t>
            </a:r>
            <a:r>
              <a:rPr lang="cs-CZ" b="1" dirty="0" err="1" smtClean="0"/>
              <a:t>erlei</a:t>
            </a:r>
            <a:r>
              <a:rPr lang="cs-CZ" dirty="0"/>
              <a:t> (trojí)</a:t>
            </a:r>
          </a:p>
        </p:txBody>
      </p:sp>
    </p:spTree>
    <p:extLst>
      <p:ext uri="{BB962C8B-B14F-4D97-AF65-F5344CB8AC3E}">
        <p14:creationId xmlns:p14="http://schemas.microsoft.com/office/powerpoint/2010/main" val="41191306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hred/>
      </p:transition>
    </mc:Choice>
    <mc:Fallback xmlns="">
      <p:transition spd="slow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b="1" dirty="0" err="1"/>
              <a:t>Bruchzahlen</a:t>
            </a:r>
            <a:r>
              <a:rPr lang="cs-CZ" b="1" dirty="0"/>
              <a:t/>
            </a:r>
            <a:br>
              <a:rPr lang="cs-CZ" b="1" dirty="0"/>
            </a:br>
            <a:r>
              <a:rPr lang="cs-CZ" sz="2800" b="1" dirty="0" smtClean="0"/>
              <a:t>ZLOMKY</a:t>
            </a:r>
            <a:endParaRPr lang="cs-CZ" sz="2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cs-CZ" dirty="0" smtClean="0"/>
              <a:t> </a:t>
            </a:r>
            <a:r>
              <a:rPr lang="cs-CZ" dirty="0" err="1" smtClean="0"/>
              <a:t>Aus</a:t>
            </a:r>
            <a:r>
              <a:rPr lang="cs-CZ" dirty="0" smtClean="0"/>
              <a:t> </a:t>
            </a:r>
            <a:r>
              <a:rPr lang="cs-CZ" dirty="0" err="1" smtClean="0"/>
              <a:t>Ordinalzahlen</a:t>
            </a:r>
            <a:r>
              <a:rPr lang="cs-CZ" dirty="0" smtClean="0"/>
              <a:t> </a:t>
            </a:r>
            <a:r>
              <a:rPr lang="cs-CZ" dirty="0" err="1" smtClean="0"/>
              <a:t>mit</a:t>
            </a:r>
            <a:r>
              <a:rPr lang="cs-CZ" dirty="0" smtClean="0"/>
              <a:t> </a:t>
            </a:r>
            <a:r>
              <a:rPr lang="cs-CZ" dirty="0" err="1" smtClean="0"/>
              <a:t>Endung</a:t>
            </a:r>
            <a:r>
              <a:rPr lang="cs-CZ" dirty="0" smtClean="0"/>
              <a:t>    </a:t>
            </a:r>
            <a:r>
              <a:rPr lang="cs-CZ" b="1" dirty="0" smtClean="0">
                <a:solidFill>
                  <a:srgbClr val="FF0000"/>
                </a:solidFill>
              </a:rPr>
              <a:t>-EL</a:t>
            </a:r>
          </a:p>
          <a:p>
            <a:pPr marL="0" indent="0" algn="ctr">
              <a:buNone/>
            </a:pPr>
            <a:endParaRPr lang="cs-CZ" dirty="0"/>
          </a:p>
          <a:p>
            <a:pPr marL="0" indent="0" algn="ctr">
              <a:buNone/>
            </a:pPr>
            <a:r>
              <a:rPr lang="cs-CZ" dirty="0" smtClean="0"/>
              <a:t>  </a:t>
            </a:r>
            <a:r>
              <a:rPr lang="cs-CZ" dirty="0" err="1" smtClean="0"/>
              <a:t>dritte</a:t>
            </a:r>
            <a:r>
              <a:rPr lang="cs-CZ" dirty="0" smtClean="0"/>
              <a:t> + el = </a:t>
            </a:r>
            <a:r>
              <a:rPr lang="cs-CZ" dirty="0" err="1" smtClean="0"/>
              <a:t>Dritt</a:t>
            </a:r>
            <a:r>
              <a:rPr lang="cs-CZ" b="1" dirty="0" err="1" smtClean="0"/>
              <a:t>el</a:t>
            </a:r>
            <a:endParaRPr lang="cs-CZ" b="1" dirty="0" smtClean="0"/>
          </a:p>
          <a:p>
            <a:pPr marL="0" indent="0" algn="ctr">
              <a:buNone/>
            </a:pPr>
            <a:r>
              <a:rPr lang="cs-CZ" dirty="0" err="1" smtClean="0"/>
              <a:t>vier</a:t>
            </a:r>
            <a:r>
              <a:rPr lang="cs-CZ" dirty="0" smtClean="0"/>
              <a:t> + el = </a:t>
            </a:r>
            <a:r>
              <a:rPr lang="cs-CZ" dirty="0" err="1"/>
              <a:t>V</a:t>
            </a:r>
            <a:r>
              <a:rPr lang="cs-CZ" dirty="0" err="1" smtClean="0"/>
              <a:t>iert</a:t>
            </a:r>
            <a:r>
              <a:rPr lang="cs-CZ" b="1" dirty="0" err="1" smtClean="0"/>
              <a:t>el</a:t>
            </a:r>
            <a:endParaRPr lang="cs-CZ" b="1" dirty="0" smtClean="0"/>
          </a:p>
          <a:p>
            <a:pPr marL="0" indent="0" algn="ctr">
              <a:buNone/>
            </a:pPr>
            <a:r>
              <a:rPr lang="cs-CZ" dirty="0" smtClean="0"/>
              <a:t>   </a:t>
            </a:r>
            <a:r>
              <a:rPr lang="cs-CZ" b="1" dirty="0" err="1" smtClean="0"/>
              <a:t>ein</a:t>
            </a:r>
            <a:r>
              <a:rPr lang="cs-CZ" b="1" dirty="0" smtClean="0"/>
              <a:t> + t + el = </a:t>
            </a:r>
            <a:r>
              <a:rPr lang="cs-CZ" b="1" dirty="0" err="1" smtClean="0"/>
              <a:t>Ein</a:t>
            </a:r>
            <a:r>
              <a:rPr lang="cs-CZ" b="1" u="sng" dirty="0" err="1" smtClean="0"/>
              <a:t>tel</a:t>
            </a:r>
            <a:endParaRPr lang="cs-CZ" b="1" u="sng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err="1" smtClean="0"/>
              <a:t>ein</a:t>
            </a:r>
            <a:r>
              <a:rPr lang="cs-CZ" dirty="0" smtClean="0"/>
              <a:t> </a:t>
            </a:r>
            <a:r>
              <a:rPr lang="cs-CZ" dirty="0" err="1" smtClean="0"/>
              <a:t>Drittel</a:t>
            </a:r>
            <a:r>
              <a:rPr lang="cs-CZ" dirty="0" smtClean="0"/>
              <a:t>, </a:t>
            </a:r>
            <a:r>
              <a:rPr lang="cs-CZ" dirty="0" err="1" smtClean="0"/>
              <a:t>ein</a:t>
            </a:r>
            <a:r>
              <a:rPr lang="cs-CZ" dirty="0" smtClean="0"/>
              <a:t> </a:t>
            </a:r>
            <a:r>
              <a:rPr lang="cs-CZ" dirty="0" err="1" smtClean="0"/>
              <a:t>Fünftel</a:t>
            </a:r>
            <a:r>
              <a:rPr lang="cs-CZ" dirty="0" smtClean="0"/>
              <a:t>, </a:t>
            </a:r>
            <a:r>
              <a:rPr lang="cs-CZ" dirty="0" err="1" smtClean="0"/>
              <a:t>ein</a:t>
            </a:r>
            <a:r>
              <a:rPr lang="cs-CZ" dirty="0" smtClean="0"/>
              <a:t> </a:t>
            </a:r>
            <a:r>
              <a:rPr lang="cs-CZ" dirty="0" err="1" smtClean="0"/>
              <a:t>Zweitel</a:t>
            </a:r>
            <a:r>
              <a:rPr lang="cs-CZ" dirty="0" smtClean="0"/>
              <a:t>….</a:t>
            </a:r>
            <a:r>
              <a:rPr lang="cs-CZ" dirty="0" err="1" smtClean="0"/>
              <a:t>usw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119151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hred/>
      </p:transition>
    </mc:Choice>
    <mc:Fallback xmlns="">
      <p:transition spd="slow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b="1" dirty="0" err="1"/>
              <a:t>Unbestimmte</a:t>
            </a:r>
            <a:r>
              <a:rPr lang="cs-CZ" b="1" dirty="0"/>
              <a:t> </a:t>
            </a:r>
            <a:r>
              <a:rPr lang="cs-CZ" b="1" dirty="0" err="1"/>
              <a:t>Zahlwörter</a:t>
            </a:r>
            <a:r>
              <a:rPr lang="cs-CZ" b="1" dirty="0"/>
              <a:t/>
            </a:r>
            <a:br>
              <a:rPr lang="cs-CZ" b="1" dirty="0"/>
            </a:br>
            <a:r>
              <a:rPr lang="cs-CZ" sz="2800" b="1" dirty="0" smtClean="0"/>
              <a:t>neurčité </a:t>
            </a:r>
            <a:endParaRPr lang="cs-CZ" sz="2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cs-CZ" dirty="0" smtClean="0"/>
              <a:t>WENIG (málo)              EIN PAAR (několik)</a:t>
            </a:r>
          </a:p>
          <a:p>
            <a:pPr marL="0" indent="0" algn="ctr">
              <a:buNone/>
            </a:pPr>
            <a:r>
              <a:rPr lang="cs-CZ" dirty="0" smtClean="0"/>
              <a:t>       VIEL (hodně)                EIN BISSCHEN (trochu)</a:t>
            </a:r>
          </a:p>
          <a:p>
            <a:pPr marL="0" indent="0" algn="ctr">
              <a:buNone/>
            </a:pPr>
            <a:endParaRPr lang="cs-CZ" dirty="0" smtClean="0"/>
          </a:p>
          <a:p>
            <a:pPr marL="0" indent="0" algn="ctr">
              <a:buNone/>
            </a:pPr>
            <a:r>
              <a:rPr lang="cs-CZ" dirty="0" smtClean="0"/>
              <a:t>ANDERE (jiné), BEIDE (obě/oba), EINIGE (některý), MEHRERE (více), EINIGE, WENIGE </a:t>
            </a:r>
          </a:p>
          <a:p>
            <a:pPr marL="0" indent="0">
              <a:buNone/>
            </a:pP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31199057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hred/>
      </p:transition>
    </mc:Choice>
    <mc:Fallback xmlns="">
      <p:transition spd="slow">
        <p:fade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0648"/>
            <a:ext cx="8229600" cy="5865515"/>
          </a:xfrm>
        </p:spPr>
        <p:txBody>
          <a:bodyPr/>
          <a:lstStyle/>
          <a:p>
            <a:pPr marL="0" indent="0">
              <a:buNone/>
            </a:pPr>
            <a:r>
              <a:rPr lang="cs-CZ" sz="2800" b="1" dirty="0" smtClean="0"/>
              <a:t>Zdroje:</a:t>
            </a:r>
          </a:p>
          <a:p>
            <a:r>
              <a:rPr lang="cs-CZ" sz="1600" dirty="0" smtClean="0">
                <a:hlinkClick r:id="rId2"/>
              </a:rPr>
              <a:t>http://www.nemeckagramatika.wz.cz/cislovky.htm</a:t>
            </a:r>
            <a:endParaRPr lang="cs-CZ" sz="1600" dirty="0" smtClean="0"/>
          </a:p>
          <a:p>
            <a:r>
              <a:rPr lang="cs-CZ" sz="1600" dirty="0" smtClean="0">
                <a:hlinkClick r:id="rId3"/>
              </a:rPr>
              <a:t>http://www.nj.cz/cislovky.html</a:t>
            </a:r>
            <a:endParaRPr lang="cs-CZ" sz="1600" dirty="0" smtClean="0"/>
          </a:p>
          <a:p>
            <a:r>
              <a:rPr lang="cs-CZ" sz="1600" dirty="0" smtClean="0">
                <a:hlinkClick r:id="rId4"/>
              </a:rPr>
              <a:t>http://de.wikipedia.org/wiki/Zahlwort#Bruchzahlen_.28Partitiva.29</a:t>
            </a:r>
            <a:endParaRPr lang="cs-CZ" sz="1600" dirty="0" smtClean="0"/>
          </a:p>
          <a:p>
            <a:r>
              <a:rPr lang="cs-CZ" sz="1600" dirty="0" err="1" smtClean="0"/>
              <a:t>Morphologie</a:t>
            </a:r>
            <a:r>
              <a:rPr lang="cs-CZ" sz="1600" dirty="0" smtClean="0"/>
              <a:t> der </a:t>
            </a:r>
            <a:r>
              <a:rPr lang="cs-CZ" sz="1600" dirty="0" err="1" smtClean="0"/>
              <a:t>deutsche</a:t>
            </a:r>
            <a:r>
              <a:rPr lang="cs-CZ" sz="1600" dirty="0" smtClean="0"/>
              <a:t> </a:t>
            </a:r>
            <a:r>
              <a:rPr lang="cs-CZ" sz="1600" dirty="0" err="1" smtClean="0"/>
              <a:t>Sprache</a:t>
            </a:r>
            <a:r>
              <a:rPr lang="cs-CZ" sz="1600" dirty="0" smtClean="0"/>
              <a:t>; Jana Ondráková; Univerzita Hradec Králové</a:t>
            </a:r>
          </a:p>
          <a:p>
            <a:pPr marL="0" indent="0">
              <a:buNone/>
            </a:pPr>
            <a:endParaRPr lang="cs-CZ" sz="1600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sz="2800" b="1" dirty="0" smtClean="0"/>
              <a:t>Zdroje obrázků:</a:t>
            </a:r>
          </a:p>
          <a:p>
            <a:r>
              <a:rPr lang="cs-CZ" sz="1600" dirty="0" smtClean="0">
                <a:hlinkClick r:id="rId5"/>
              </a:rPr>
              <a:t>http://img.blesk.cz/img/1/full/650105-img-numeroskop-crop.jpg</a:t>
            </a:r>
            <a:endParaRPr lang="cs-CZ" sz="1600" dirty="0" smtClean="0"/>
          </a:p>
          <a:p>
            <a:r>
              <a:rPr lang="cs-CZ" sz="1600" dirty="0" smtClean="0">
                <a:hlinkClick r:id="rId6"/>
              </a:rPr>
              <a:t>http://eldhwen.files.wordpress.com/2011/11/numerologia_cisla_2.jpg</a:t>
            </a:r>
            <a:endParaRPr lang="cs-CZ" sz="1600" b="1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926525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hred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30802378"/>
              </p:ext>
            </p:extLst>
          </p:nvPr>
        </p:nvGraphicFramePr>
        <p:xfrm>
          <a:off x="1369036" y="3233738"/>
          <a:ext cx="6405925" cy="2699004"/>
        </p:xfrm>
        <a:graphic>
          <a:graphicData uri="http://schemas.openxmlformats.org/drawingml/2006/table">
            <a:tbl>
              <a:tblPr firstRow="1" firstCol="1" bandRow="1"/>
              <a:tblGrid>
                <a:gridCol w="1202213"/>
                <a:gridCol w="114300"/>
                <a:gridCol w="5089412"/>
              </a:tblGrid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Použití zdroje: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 smtClean="0">
                          <a:solidFill>
                            <a:srgbClr val="000000"/>
                          </a:solidFill>
                          <a:effectLst/>
                          <a:latin typeface="+mj-lt"/>
                          <a:ea typeface="Times New Roman"/>
                          <a:cs typeface="Times New Roman"/>
                        </a:rPr>
                        <a:t> viz výše</a:t>
                      </a:r>
                      <a:endParaRPr lang="cs-CZ" sz="1600" dirty="0">
                        <a:effectLst/>
                        <a:latin typeface="+mj-lt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Citace: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+mj-lt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400" dirty="0">
                        <a:effectLst/>
                        <a:latin typeface="+mj-lt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+mj-lt"/>
                          <a:ea typeface="Times New Roman"/>
                          <a:cs typeface="Times New Roman"/>
                        </a:rPr>
                        <a:t>   viz výše</a:t>
                      </a: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+mj-lt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400" dirty="0">
                        <a:effectLst/>
                        <a:latin typeface="+mj-lt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DUM je určen k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Calibri" pitchFamily="34" charset="0"/>
                        </a:rPr>
                        <a:t>výkladu učiva. Zaujímá celou šíři počátečního vstupu do dějin pravěku. DUM slouží jako podklad k výkladu, který je brán z učebnice: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Calibri" pitchFamily="34" charset="0"/>
                        </a:rPr>
                        <a:t>Deutsch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Calibri" pitchFamily="34" charset="0"/>
                        </a:rPr>
                        <a:t>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Calibri" pitchFamily="34" charset="0"/>
                        </a:rPr>
                        <a:t>mit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Calibri" pitchFamily="34" charset="0"/>
                        </a:rPr>
                        <a:t> Max; Němčina pro základní školy a víceletá gymnázia A1; nakl. Fraus 2006; ISBN 80-7238-531-3</a:t>
                      </a: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9218" name="Obrázek 0" descr="Popis: logo EU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59" y="548680"/>
            <a:ext cx="7920881" cy="847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17" name="obrázek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5674" y="2158008"/>
            <a:ext cx="2152650" cy="781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1368425" y="300513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611559" y="1556792"/>
            <a:ext cx="7920881" cy="8002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 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1368425" y="476726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6947609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000">
        <p14:shred/>
      </p:transition>
    </mc:Choice>
    <mc:Fallback>
      <p:transition spd="slow">
        <p:fade/>
      </p:transition>
    </mc:Fallback>
  </mc:AlternateContent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94</TotalTime>
  <Words>555</Words>
  <Application>Microsoft Office PowerPoint</Application>
  <PresentationFormat>Předvádění na obrazovce (4:3)</PresentationFormat>
  <Paragraphs>138</Paragraphs>
  <Slides>16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Motiv systému Office</vt:lpstr>
      <vt:lpstr>Prezentace aplikace PowerPoint</vt:lpstr>
      <vt:lpstr>ZAHLEN</vt:lpstr>
      <vt:lpstr>KARDINALZAHLEN Základní</vt:lpstr>
      <vt:lpstr>Prezentace aplikace PowerPoint</vt:lpstr>
      <vt:lpstr>Prezentace aplikace PowerPoint</vt:lpstr>
      <vt:lpstr>Prezentace aplikace PowerPoint</vt:lpstr>
      <vt:lpstr>Prezentace aplikace PowerPoint</vt:lpstr>
      <vt:lpstr>ORDINALZAHLEN řadové</vt:lpstr>
      <vt:lpstr>Prezentace aplikace PowerPoint</vt:lpstr>
      <vt:lpstr> Wiederholungszahlwörter násobné </vt:lpstr>
      <vt:lpstr> Verteilungszahlwörter podílné </vt:lpstr>
      <vt:lpstr> Gattungszahlen druhové </vt:lpstr>
      <vt:lpstr>Bruchzahlen ZLOMKY</vt:lpstr>
      <vt:lpstr>Unbestimmte Zahlwörter neurčité </vt:lpstr>
      <vt:lpstr>Prezentace aplikace PowerPoint</vt:lpstr>
      <vt:lpstr>Prezentace aplikace PowerPoint</vt:lpstr>
    </vt:vector>
  </TitlesOfParts>
  <Company>iris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ZAHLEN</dc:title>
  <dc:creator>iris</dc:creator>
  <cp:lastModifiedBy>iris</cp:lastModifiedBy>
  <cp:revision>17</cp:revision>
  <dcterms:created xsi:type="dcterms:W3CDTF">2013-06-23T20:15:10Z</dcterms:created>
  <dcterms:modified xsi:type="dcterms:W3CDTF">2013-06-24T11:47:44Z</dcterms:modified>
</cp:coreProperties>
</file>