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71" r:id="rId3"/>
    <p:sldId id="264" r:id="rId4"/>
    <p:sldId id="265" r:id="rId5"/>
    <p:sldId id="266" r:id="rId6"/>
    <p:sldId id="267" r:id="rId7"/>
    <p:sldId id="269" r:id="rId8"/>
    <p:sldId id="270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VY_32_INOVACE_08_17_1</a:t>
          </a:r>
          <a:r>
            <a:rPr lang="cs-CZ" sz="2000" baseline="0" dirty="0" smtClean="0"/>
            <a:t>. světová válka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462" y="0"/>
          <a:ext cx="6719030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7462" y="0"/>
        <a:ext cx="6719030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19030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719030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19030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VY_32_INOVACE_08_17_1</a:t>
          </a:r>
          <a:r>
            <a:rPr lang="cs-CZ" sz="2000" kern="1200" baseline="0" dirty="0" smtClean="0"/>
            <a:t>. světová válka</a:t>
          </a:r>
        </a:p>
      </dsp:txBody>
      <dsp:txXfrm>
        <a:off x="1273857" y="815268"/>
        <a:ext cx="6719030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19030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7" y="1222902"/>
        <a:ext cx="6719030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719030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719030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13500293"/>
              </p:ext>
            </p:extLst>
          </p:nvPr>
        </p:nvGraphicFramePr>
        <p:xfrm>
          <a:off x="539552" y="908720"/>
          <a:ext cx="799288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85000" lnSpcReduction="2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počátku 1. světové války. Řada obrázků není v učebnici k dispozici nebo jen ve špatné kvalitě. Učitel tyto obrázky může využít i k podněcování diskuze se žáky. Mapa má anglické popisky a dochází tak k propojování znalostí z angličtiny, zeměpisu a dějepisu. Zápis si žáci píší průběžně. Na závěr si žáci ověří svoje znalosti spojováním spojeneckých uskupení, jak to platilo na začátku války.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přiřadí státy do spojeneckých uskupení</a:t>
            </a:r>
            <a:r>
              <a:rPr lang="cs-CZ" sz="2200" dirty="0"/>
              <a:t>, jak to platilo na začátku </a:t>
            </a:r>
            <a:r>
              <a:rPr lang="cs-CZ" sz="2200" dirty="0" smtClean="0"/>
              <a:t>války.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</a:t>
            </a:r>
            <a:r>
              <a:rPr lang="cs-CZ" sz="2200" dirty="0" smtClean="0"/>
              <a:t>1. světová válka, František Ferdinand, </a:t>
            </a:r>
            <a:r>
              <a:rPr lang="cs-CZ" sz="2400" dirty="0" err="1"/>
              <a:t>Gavrillo</a:t>
            </a:r>
            <a:r>
              <a:rPr lang="cs-CZ" sz="2400" dirty="0"/>
              <a:t> </a:t>
            </a:r>
            <a:r>
              <a:rPr lang="cs-CZ" sz="2400" dirty="0" smtClean="0"/>
              <a:t>Princip, Dohoda, Trojspolek, blesková válka, zákopová válka, 1914</a:t>
            </a:r>
            <a:endParaRPr lang="cs-CZ" sz="2200" dirty="0" smtClean="0"/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921972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04664"/>
            <a:ext cx="9144000" cy="1828800"/>
          </a:xfrm>
        </p:spPr>
        <p:txBody>
          <a:bodyPr/>
          <a:lstStyle/>
          <a:p>
            <a:pPr marL="838200" indent="-838200">
              <a:buFontTx/>
              <a:buAutoNum type="arabicPeriod"/>
            </a:pPr>
            <a:r>
              <a:rPr lang="cs-CZ" dirty="0"/>
              <a:t>SVĚTOVÁ VÁLKA</a:t>
            </a:r>
            <a:br>
              <a:rPr lang="cs-CZ" dirty="0"/>
            </a:br>
            <a:r>
              <a:rPr lang="cs-CZ" dirty="0"/>
              <a:t>(1914 – 1918)</a:t>
            </a:r>
          </a:p>
        </p:txBody>
      </p:sp>
      <p:pic>
        <p:nvPicPr>
          <p:cNvPr id="6146" name="Picture 2" descr="File:WWI-r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83911"/>
            <a:ext cx="7620000" cy="321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3088" y="5803362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státy označené zelenou a oranžovou barvou</a:t>
            </a:r>
          </a:p>
          <a:p>
            <a:pPr algn="ctr"/>
            <a:r>
              <a:rPr lang="cs-CZ" sz="2400" dirty="0" smtClean="0"/>
              <a:t>se zúčastnily 1. světové války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67176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763000" cy="1981200"/>
          </a:xfrm>
        </p:spPr>
        <p:txBody>
          <a:bodyPr>
            <a:normAutofit fontScale="90000"/>
          </a:bodyPr>
          <a:lstStyle/>
          <a:p>
            <a:pPr algn="l">
              <a:tabLst>
                <a:tab pos="4286250" algn="l"/>
              </a:tabLst>
            </a:pPr>
            <a:r>
              <a:rPr lang="cs-CZ" sz="3200" u="sng"/>
              <a:t>příčiny</a:t>
            </a:r>
            <a:r>
              <a:rPr lang="cs-CZ" sz="3200"/>
              <a:t> – válečné nálady ve Francii a Německu</a:t>
            </a:r>
            <a:br>
              <a:rPr lang="cs-CZ" sz="3200"/>
            </a:br>
            <a:r>
              <a:rPr lang="cs-CZ" sz="3200" u="sng"/>
              <a:t>záminka</a:t>
            </a:r>
            <a:r>
              <a:rPr lang="cs-CZ" sz="3200"/>
              <a:t> – atentát na Františka Ferdinanda de Este 	(následník trůnu v R-U) 	28.6.1914 v Sarajevu</a:t>
            </a:r>
          </a:p>
        </p:txBody>
      </p:sp>
      <p:pic>
        <p:nvPicPr>
          <p:cNvPr id="5122" name="Picture 2" descr="File:FranzFerdinandCa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3280" y="2115108"/>
            <a:ext cx="5027712" cy="3770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File:SARAJEWO Attenta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19" y="1395028"/>
            <a:ext cx="3951961" cy="449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6980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152400" y="5715000"/>
            <a:ext cx="3810000" cy="1004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František Ferdinand de Este</a:t>
            </a:r>
          </a:p>
          <a:p>
            <a:pPr algn="ctr">
              <a:spcBef>
                <a:spcPct val="50000"/>
              </a:spcBef>
            </a:pPr>
            <a:r>
              <a:rPr lang="cs-CZ"/>
              <a:t>s manželkou a dětmi</a:t>
            </a:r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 bwMode="auto">
          <a:xfrm>
            <a:off x="5486400" y="55626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 err="1"/>
              <a:t>Gavrillo</a:t>
            </a:r>
            <a:r>
              <a:rPr lang="cs-CZ" dirty="0"/>
              <a:t> Princip</a:t>
            </a:r>
          </a:p>
        </p:txBody>
      </p:sp>
      <p:pic>
        <p:nvPicPr>
          <p:cNvPr id="4098" name="Picture 2" descr="File:Gavrilo Princip cropp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62125"/>
            <a:ext cx="1609725" cy="219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Franzferdina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124" y="1124743"/>
            <a:ext cx="3095625" cy="389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8034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0" grpId="0" autoUpdateAnimBg="0"/>
      <p:bldP spid="34822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447800"/>
          </a:xfrm>
        </p:spPr>
        <p:txBody>
          <a:bodyPr/>
          <a:lstStyle/>
          <a:p>
            <a:pPr algn="l"/>
            <a:r>
              <a:rPr lang="cs-CZ" sz="3200" dirty="0" smtClean="0"/>
              <a:t>28.7. </a:t>
            </a:r>
            <a:r>
              <a:rPr lang="cs-CZ" sz="3200" dirty="0"/>
              <a:t>1914 – vyhlásilo R-U Srbsku válku</a:t>
            </a:r>
            <a:br>
              <a:rPr lang="cs-CZ" sz="3200" dirty="0"/>
            </a:br>
            <a:r>
              <a:rPr lang="cs-CZ" sz="3200" dirty="0"/>
              <a:t>uplatnění spojeneckých smluv </a:t>
            </a:r>
            <a:r>
              <a:rPr lang="cs-CZ" sz="3200" dirty="0">
                <a:cs typeface="Times New Roman" pitchFamily="18" charset="0"/>
                <a:sym typeface="Symbol" pitchFamily="18" charset="2"/>
              </a:rPr>
              <a:t></a:t>
            </a:r>
            <a:r>
              <a:rPr lang="cs-CZ" sz="3200" dirty="0"/>
              <a:t> světová válka: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395536" y="980728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smtClean="0"/>
              <a:t>státy </a:t>
            </a:r>
            <a:r>
              <a:rPr lang="cs-CZ" sz="3200" u="sng" smtClean="0"/>
              <a:t>Dohody</a:t>
            </a:r>
            <a:r>
              <a:rPr lang="cs-CZ" sz="3200" smtClean="0"/>
              <a:t> </a:t>
            </a:r>
            <a:r>
              <a:rPr lang="cs-CZ" sz="3200" smtClean="0">
                <a:cs typeface="Times New Roman" pitchFamily="18" charset="0"/>
                <a:sym typeface="Symbol" pitchFamily="18" charset="2"/>
              </a:rPr>
              <a:t></a:t>
            </a:r>
            <a:r>
              <a:rPr lang="cs-CZ" sz="3200" smtClean="0">
                <a:sym typeface="Symbol" pitchFamily="18" charset="2"/>
              </a:rPr>
              <a:t> </a:t>
            </a:r>
            <a:r>
              <a:rPr lang="cs-CZ" sz="3200" smtClean="0"/>
              <a:t> </a:t>
            </a:r>
            <a:r>
              <a:rPr lang="cs-CZ" sz="3200" u="sng" smtClean="0"/>
              <a:t>Trojspolek</a:t>
            </a:r>
            <a:r>
              <a:rPr lang="cs-CZ" sz="3200" smtClean="0"/>
              <a:t> (Ústřední mocnosti)</a:t>
            </a:r>
            <a:endParaRPr lang="cs-CZ" sz="3200" dirty="0"/>
          </a:p>
        </p:txBody>
      </p:sp>
      <p:pic>
        <p:nvPicPr>
          <p:cNvPr id="3074" name="Picture 2" descr="File:Map Europe alliances 1914-en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23728"/>
            <a:ext cx="7620000" cy="450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4383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 autoUpdateAnimBg="0"/>
      <p:bldP spid="5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371600"/>
          </a:xfrm>
        </p:spPr>
        <p:txBody>
          <a:bodyPr/>
          <a:lstStyle/>
          <a:p>
            <a:pPr algn="l"/>
            <a:r>
              <a:rPr lang="cs-CZ" sz="3200" u="sng"/>
              <a:t>blesková válka</a:t>
            </a:r>
            <a:r>
              <a:rPr lang="cs-CZ" sz="3200"/>
              <a:t> – Německo chtělo válku rychle vyhrát</a:t>
            </a:r>
            <a:br>
              <a:rPr lang="cs-CZ" sz="3200"/>
            </a:br>
            <a:r>
              <a:rPr lang="cs-CZ" sz="3200" u="sng"/>
              <a:t>zákopová válka</a:t>
            </a:r>
            <a:r>
              <a:rPr lang="cs-CZ" sz="3200"/>
              <a:t> – vleklé boje v zákopech, velké ztráty</a:t>
            </a:r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1447800" y="6096000"/>
            <a:ext cx="670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útok proti nepříteli v zákopech</a:t>
            </a:r>
          </a:p>
        </p:txBody>
      </p:sp>
      <p:pic>
        <p:nvPicPr>
          <p:cNvPr id="1026" name="Picture 2" descr="Soubor:GermanInfantry191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32300"/>
            <a:ext cx="7620000" cy="4857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526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 autoUpdateAnimBg="0"/>
      <p:bldP spid="37892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Přiřaď státy do správné spojenecké skupiny, jak to platilo na začátku války!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132856"/>
            <a:ext cx="1723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DOHODA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67885" y="4024982"/>
            <a:ext cx="22623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TROJSPOLEK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07754" y="1550524"/>
            <a:ext cx="17465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Německo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07754" y="2193564"/>
            <a:ext cx="24685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Velká Británie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07754" y="2750679"/>
            <a:ext cx="13929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Francie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07754" y="3335453"/>
            <a:ext cx="34367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Rakousko - Uhersko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07754" y="3892013"/>
            <a:ext cx="11726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Rusko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3949" y="4476788"/>
            <a:ext cx="12797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Srbsko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4941168"/>
            <a:ext cx="10116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Itálie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11140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787208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5400600"/>
          </a:xfrm>
        </p:spPr>
        <p:txBody>
          <a:bodyPr>
            <a:normAutofit fontScale="92500" lnSpcReduction="10000"/>
          </a:bodyPr>
          <a:lstStyle/>
          <a:p>
            <a:r>
              <a:rPr lang="cs-CZ" sz="1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THOMASHWANG</a:t>
            </a:r>
            <a:r>
              <a:rPr lang="cs-CZ" sz="1800" dirty="0" smtClean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 smtClean="0"/>
              <a:t>25.5.2013</a:t>
            </a:r>
            <a:r>
              <a:rPr lang="cs-CZ" sz="1800" dirty="0"/>
              <a:t>]. Dostupný na WWW: http://upload.wikimedia.org/wikipedia/commons/thumb/4/4f/WWI-re.png/800px-WWI-re.png </a:t>
            </a:r>
            <a:endParaRPr lang="cs-CZ" sz="1800" dirty="0" smtClean="0"/>
          </a:p>
          <a:p>
            <a:r>
              <a:rPr lang="cs-CZ" sz="1800" dirty="0"/>
              <a:t>ALEXF. </a:t>
            </a:r>
            <a:r>
              <a:rPr lang="cs-CZ" sz="1800" i="1" dirty="0" err="1"/>
              <a:t>Wikipedia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25.5.2013]. Dostupný na WWW: http://upload.wikimedia.org/wikipedia/commons/5/53/FranzFerdinandCar.jpg </a:t>
            </a:r>
            <a:endParaRPr lang="cs-CZ" sz="1800" dirty="0" smtClean="0"/>
          </a:p>
          <a:p>
            <a:r>
              <a:rPr lang="cs-CZ" sz="1800" dirty="0"/>
              <a:t>UNKNOWN. </a:t>
            </a:r>
            <a:r>
              <a:rPr lang="cs-CZ" sz="1800" i="1" dirty="0" err="1"/>
              <a:t>Wikipedia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25.5.2013]. Dostupný na WWW: http://</a:t>
            </a:r>
            <a:r>
              <a:rPr lang="cs-CZ" sz="1800" dirty="0" smtClean="0"/>
              <a:t>upload.wikimedia.org/wikipedia/commons/8/8d/Gavrilo_Princip_cropped.jpg</a:t>
            </a:r>
          </a:p>
          <a:p>
            <a:r>
              <a:rPr lang="cs-CZ" sz="1800" dirty="0"/>
              <a:t>NEZNÁMÝ. </a:t>
            </a:r>
            <a:r>
              <a:rPr lang="cs-CZ" sz="1800" i="1" dirty="0" err="1"/>
              <a:t>Wikipedia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25.5.2013]. Dostupný na WWW: http://upload.wikimedia.org/wikipedia/commons/thumb/5/51/SARAJEWO_Attentat.jpg/528px-SARAJEWO_Attentat.jpg </a:t>
            </a:r>
            <a:endParaRPr lang="cs-CZ" sz="1800" dirty="0" smtClean="0"/>
          </a:p>
          <a:p>
            <a:r>
              <a:rPr lang="en-US" sz="1800" dirty="0"/>
              <a:t>ATELIER ADELE. </a:t>
            </a:r>
            <a:r>
              <a:rPr lang="en-US" sz="1800" i="1" dirty="0"/>
              <a:t>Wikipedia Commons</a:t>
            </a:r>
            <a:r>
              <a:rPr lang="en-US" sz="1800" dirty="0"/>
              <a:t> [online]. [cit. </a:t>
            </a:r>
            <a:r>
              <a:rPr lang="cs-CZ" sz="1800" dirty="0"/>
              <a:t>25.5.2013</a:t>
            </a:r>
            <a:r>
              <a:rPr lang="en-US" sz="1800" dirty="0" smtClean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</a:t>
            </a:r>
            <a:r>
              <a:rPr lang="en-US" sz="1800" dirty="0" err="1"/>
              <a:t>na</a:t>
            </a:r>
            <a:r>
              <a:rPr lang="en-US" sz="1800" dirty="0"/>
              <a:t> WWW: http://upload.wikimedia.org/wikipedia/commons/a/a9/Franzferdinand.jpg </a:t>
            </a:r>
            <a:endParaRPr lang="cs-CZ" sz="1800" dirty="0" smtClean="0"/>
          </a:p>
          <a:p>
            <a:r>
              <a:rPr lang="cs-CZ" sz="1800" dirty="0"/>
              <a:t>FLUTEFLUTE &amp; USER:BIBI SAINT-POL. </a:t>
            </a:r>
            <a:r>
              <a:rPr lang="cs-CZ" sz="1800" i="1" dirty="0" err="1"/>
              <a:t>Wikipedia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25.5.2013]. Dostupný na WWW: http://upload.wikimedia.org/wikipedia/commons/thumb/2/26/Map_Europe_alliances_1914-en.svg/800px-Map_Europe_alliances_1914-en.svg.png </a:t>
            </a:r>
            <a:endParaRPr lang="cs-CZ" sz="1800" dirty="0" smtClean="0"/>
          </a:p>
          <a:p>
            <a:r>
              <a:rPr lang="en-US" sz="1800" dirty="0"/>
              <a:t>DEPARTMENT OF DEFENSE. DEPARTMENT OF THE ARMY. OFFICE OF THE CHIEF SIGNAL OFFICER.. </a:t>
            </a:r>
            <a:r>
              <a:rPr lang="en-US" sz="1800" i="1" dirty="0"/>
              <a:t>Wikipedia Commons</a:t>
            </a:r>
            <a:r>
              <a:rPr lang="en-US" sz="1800" dirty="0"/>
              <a:t> [online]. [cit. </a:t>
            </a:r>
            <a:r>
              <a:rPr lang="cs-CZ" sz="1800"/>
              <a:t>25.5.2013</a:t>
            </a:r>
            <a:r>
              <a:rPr lang="en-US" sz="1800" smtClean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</a:t>
            </a:r>
            <a:r>
              <a:rPr lang="en-US" sz="1800" dirty="0" err="1"/>
              <a:t>na</a:t>
            </a:r>
            <a:r>
              <a:rPr lang="en-US" sz="1800" dirty="0"/>
              <a:t> WWW: http://upload.wikimedia.org/wikipedia/commons/thumb/6/67/GermanInfantry1914.jpg/800px-GermanInfantry1914.jpg </a:t>
            </a:r>
            <a:endParaRPr lang="cs-CZ" sz="1800" dirty="0" smtClean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642</TotalTime>
  <Words>453</Words>
  <Application>Microsoft Office PowerPoint</Application>
  <PresentationFormat>Předvádění na obrazovce (4:3)</PresentationFormat>
  <Paragraphs>44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SVĚTOVÁ VÁLKA (1914 – 1918)</vt:lpstr>
      <vt:lpstr>příčiny – válečné nálady ve Francii a Německu záminka – atentát na Františka Ferdinanda de Este  (následník trůnu v R-U)  28.6.1914 v Sarajevu</vt:lpstr>
      <vt:lpstr>Prezentace aplikace PowerPoint</vt:lpstr>
      <vt:lpstr>28.7. 1914 – vyhlásilo R-U Srbsku válku uplatnění spojeneckých smluv  světová válka:</vt:lpstr>
      <vt:lpstr>blesková válka – Německo chtělo válku rychle vyhrát zákopová válka – vleklé boje v zákopech, velké ztráty</vt:lpstr>
      <vt:lpstr>Přiřaď státy do správné spojenecké skupiny, jak to platilo na začátku války!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53</cp:revision>
  <dcterms:created xsi:type="dcterms:W3CDTF">2011-06-20T10:40:08Z</dcterms:created>
  <dcterms:modified xsi:type="dcterms:W3CDTF">2013-06-20T16:24:22Z</dcterms:modified>
</cp:coreProperties>
</file>