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62" r:id="rId2"/>
    <p:sldId id="278" r:id="rId3"/>
    <p:sldId id="264" r:id="rId4"/>
    <p:sldId id="265" r:id="rId5"/>
    <p:sldId id="266" r:id="rId6"/>
    <p:sldId id="267" r:id="rId7"/>
    <p:sldId id="268" r:id="rId8"/>
    <p:sldId id="269" r:id="rId9"/>
    <p:sldId id="270" r:id="rId10"/>
    <p:sldId id="271" r:id="rId11"/>
    <p:sldId id="272" r:id="rId12"/>
    <p:sldId id="273" r:id="rId13"/>
    <p:sldId id="274" r:id="rId14"/>
    <p:sldId id="275" r:id="rId15"/>
    <p:sldId id="276" r:id="rId16"/>
    <p:sldId id="277" r:id="rId17"/>
    <p:sldId id="25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VY_32_INOVACE_08_18_1. světová válka-bojiště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Dějepis 8.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A215171-21CA-4E2E-A178-AC98BA9AB210}" type="presOf" srcId="{B651F6E3-6281-48DB-9319-2AEAFDAE7572}" destId="{6BB5E863-4638-4E1D-BFDE-399D028AC4ED}" srcOrd="1" destOrd="0" presId="urn:microsoft.com/office/officeart/2005/8/layout/target3"/>
    <dgm:cxn modelId="{8F18FA4D-4BDF-4241-8A72-CD68FF560E6B}" type="presOf" srcId="{D8197B8C-B260-4A16-BDF4-0947B075E274}" destId="{25B08C86-7E15-44DC-BE7F-FFB55DD49D12}" srcOrd="0" destOrd="0" presId="urn:microsoft.com/office/officeart/2005/8/layout/target3"/>
    <dgm:cxn modelId="{EC9A6405-CA61-4021-8E06-D096CD160250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4431FE2-908C-49E6-A09D-15C3C0A416EF}" type="presOf" srcId="{D1D4F407-5343-4D3F-B5B9-D407B03CAEB4}" destId="{AED2198E-93D5-4001-81B4-73124B309672}" srcOrd="1" destOrd="0" presId="urn:microsoft.com/office/officeart/2005/8/layout/target3"/>
    <dgm:cxn modelId="{B87B8102-7E00-40AB-B58E-666A32E58766}" type="presOf" srcId="{D1D4F407-5343-4D3F-B5B9-D407B03CAEB4}" destId="{D005CE8C-CC26-4C3E-AC11-E15060ECD759}" srcOrd="0" destOrd="0" presId="urn:microsoft.com/office/officeart/2005/8/layout/target3"/>
    <dgm:cxn modelId="{5EEFF5A3-71E9-4C51-A190-830FDD2746AE}" type="presOf" srcId="{B651F6E3-6281-48DB-9319-2AEAFDAE7572}" destId="{619D679B-A015-4ECF-8348-D1034C574F40}" srcOrd="0" destOrd="0" presId="urn:microsoft.com/office/officeart/2005/8/layout/target3"/>
    <dgm:cxn modelId="{E8C85B75-73AA-4E17-A5E0-C4813BF6C9A6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2001432-A9D9-495A-8995-2CB8F4246AD8}" type="presOf" srcId="{4C35D32F-0EAB-4CD7-82EE-45574DC2A586}" destId="{890E4F0B-2866-4A3F-A3C7-2A14B1797930}" srcOrd="1" destOrd="0" presId="urn:microsoft.com/office/officeart/2005/8/layout/target3"/>
    <dgm:cxn modelId="{0DAA166C-D621-4E5F-A1C5-0DD637132281}" type="presOf" srcId="{4C35D32F-0EAB-4CD7-82EE-45574DC2A586}" destId="{8BEBB6EC-1DAA-4CAC-8A25-BC0FCBD5DBD5}" srcOrd="0" destOrd="0" presId="urn:microsoft.com/office/officeart/2005/8/layout/target3"/>
    <dgm:cxn modelId="{54493D54-6B5F-47CB-8CC5-D7AB5CA0BF3C}" type="presOf" srcId="{D8197B8C-B260-4A16-BDF4-0947B075E274}" destId="{5A5FFA88-C948-4069-8E93-59FA12366E83}" srcOrd="1" destOrd="0" presId="urn:microsoft.com/office/officeart/2005/8/layout/target3"/>
    <dgm:cxn modelId="{18ABAED0-E14D-4071-96B5-D9323C713935}" type="presOf" srcId="{D1B46980-6531-4606-95E6-44980827E919}" destId="{2BE915AB-18AA-4053-B92C-3BFC9ED204BB}" srcOrd="1" destOrd="0" presId="urn:microsoft.com/office/officeart/2005/8/layout/target3"/>
    <dgm:cxn modelId="{30809B2B-0A7C-437F-B012-93DC46A7ABAE}" type="presParOf" srcId="{333A1088-737F-45CB-B68E-254E46348037}" destId="{F5ABB229-8D3B-4694-996A-96F23CF14429}" srcOrd="0" destOrd="0" presId="urn:microsoft.com/office/officeart/2005/8/layout/target3"/>
    <dgm:cxn modelId="{321A396F-0853-47C4-9C50-22E4DD1989AA}" type="presParOf" srcId="{333A1088-737F-45CB-B68E-254E46348037}" destId="{F41139FD-01EE-4571-8B17-4FB00FC51163}" srcOrd="1" destOrd="0" presId="urn:microsoft.com/office/officeart/2005/8/layout/target3"/>
    <dgm:cxn modelId="{2563DDF6-1472-4965-9846-4FDE86FFD6D9}" type="presParOf" srcId="{333A1088-737F-45CB-B68E-254E46348037}" destId="{D005CE8C-CC26-4C3E-AC11-E15060ECD759}" srcOrd="2" destOrd="0" presId="urn:microsoft.com/office/officeart/2005/8/layout/target3"/>
    <dgm:cxn modelId="{DB1C42E8-659B-477A-BADB-5CD98671E709}" type="presParOf" srcId="{333A1088-737F-45CB-B68E-254E46348037}" destId="{2C702D82-9B77-49B7-9568-BB8EB47C3372}" srcOrd="3" destOrd="0" presId="urn:microsoft.com/office/officeart/2005/8/layout/target3"/>
    <dgm:cxn modelId="{67535EF3-A8E3-4CB4-8310-AB204E661B68}" type="presParOf" srcId="{333A1088-737F-45CB-B68E-254E46348037}" destId="{A52A0455-90FF-4808-ABD0-F02540D31D5A}" srcOrd="4" destOrd="0" presId="urn:microsoft.com/office/officeart/2005/8/layout/target3"/>
    <dgm:cxn modelId="{EA9409DD-F763-4DE4-B095-13008DB2828C}" type="presParOf" srcId="{333A1088-737F-45CB-B68E-254E46348037}" destId="{6140AFEC-043D-4C43-A2F9-D0F5331DF3A3}" srcOrd="5" destOrd="0" presId="urn:microsoft.com/office/officeart/2005/8/layout/target3"/>
    <dgm:cxn modelId="{B6D62A70-3271-43D6-86BF-68EED9D3AA67}" type="presParOf" srcId="{333A1088-737F-45CB-B68E-254E46348037}" destId="{9358AC05-5D7D-4327-9F80-1AD486AEA664}" srcOrd="6" destOrd="0" presId="urn:microsoft.com/office/officeart/2005/8/layout/target3"/>
    <dgm:cxn modelId="{FCB32DBB-D901-466E-9F75-4AE8E0E83FAE}" type="presParOf" srcId="{333A1088-737F-45CB-B68E-254E46348037}" destId="{313FC574-E1CD-4FB4-B054-0B805CE0447D}" srcOrd="7" destOrd="0" presId="urn:microsoft.com/office/officeart/2005/8/layout/target3"/>
    <dgm:cxn modelId="{6E1F546D-761F-45C1-AA84-477DACD25104}" type="presParOf" srcId="{333A1088-737F-45CB-B68E-254E46348037}" destId="{619D679B-A015-4ECF-8348-D1034C574F40}" srcOrd="8" destOrd="0" presId="urn:microsoft.com/office/officeart/2005/8/layout/target3"/>
    <dgm:cxn modelId="{143DC78A-EA65-48F4-BF7D-9D72AC39B715}" type="presParOf" srcId="{333A1088-737F-45CB-B68E-254E46348037}" destId="{322283A8-4A27-4CDA-BAE3-F381106A9174}" srcOrd="9" destOrd="0" presId="urn:microsoft.com/office/officeart/2005/8/layout/target3"/>
    <dgm:cxn modelId="{7E333147-A990-4CB4-A949-D10F1C775BBB}" type="presParOf" srcId="{333A1088-737F-45CB-B68E-254E46348037}" destId="{FFC9F71D-1B4F-4AD9-A4A6-86ADEFC8AF5C}" srcOrd="10" destOrd="0" presId="urn:microsoft.com/office/officeart/2005/8/layout/target3"/>
    <dgm:cxn modelId="{AF5CBF76-5B47-42E1-86BD-C986A1EE14CE}" type="presParOf" srcId="{333A1088-737F-45CB-B68E-254E46348037}" destId="{25B08C86-7E15-44DC-BE7F-FFB55DD49D12}" srcOrd="11" destOrd="0" presId="urn:microsoft.com/office/officeart/2005/8/layout/target3"/>
    <dgm:cxn modelId="{6D4A7293-774B-46A0-894E-B228D9949561}" type="presParOf" srcId="{333A1088-737F-45CB-B68E-254E46348037}" destId="{76644BE8-9D7C-4C09-B250-3D10AF48CBB7}" srcOrd="12" destOrd="0" presId="urn:microsoft.com/office/officeart/2005/8/layout/target3"/>
    <dgm:cxn modelId="{7A2DDCCB-A6ED-468B-9551-FB0A5FD08B54}" type="presParOf" srcId="{333A1088-737F-45CB-B68E-254E46348037}" destId="{EE85B701-7295-41C0-BA7A-34D3756A2AE6}" srcOrd="13" destOrd="0" presId="urn:microsoft.com/office/officeart/2005/8/layout/target3"/>
    <dgm:cxn modelId="{18DA1DE9-C3D9-4978-A389-8297EE970EB1}" type="presParOf" srcId="{333A1088-737F-45CB-B68E-254E46348037}" destId="{8BEBB6EC-1DAA-4CAC-8A25-BC0FCBD5DBD5}" srcOrd="14" destOrd="0" presId="urn:microsoft.com/office/officeart/2005/8/layout/target3"/>
    <dgm:cxn modelId="{795F38B1-CE28-4136-9948-F938EF7D62A2}" type="presParOf" srcId="{333A1088-737F-45CB-B68E-254E46348037}" destId="{AED2198E-93D5-4001-81B4-73124B309672}" srcOrd="15" destOrd="0" presId="urn:microsoft.com/office/officeart/2005/8/layout/target3"/>
    <dgm:cxn modelId="{2FF47E18-0F82-4CB5-87A2-13CF01AD75FC}" type="presParOf" srcId="{333A1088-737F-45CB-B68E-254E46348037}" destId="{2BE915AB-18AA-4053-B92C-3BFC9ED204BB}" srcOrd="16" destOrd="0" presId="urn:microsoft.com/office/officeart/2005/8/layout/target3"/>
    <dgm:cxn modelId="{7E7ACCDD-EB97-46C7-8D62-F30DF72EDF8E}" type="presParOf" srcId="{333A1088-737F-45CB-B68E-254E46348037}" destId="{6BB5E863-4638-4E1D-BFDE-399D028AC4ED}" srcOrd="17" destOrd="0" presId="urn:microsoft.com/office/officeart/2005/8/layout/target3"/>
    <dgm:cxn modelId="{C5BD62A0-5046-404D-B4A1-8E0900029004}" type="presParOf" srcId="{333A1088-737F-45CB-B68E-254E46348037}" destId="{5A5FFA88-C948-4069-8E93-59FA12366E83}" srcOrd="18" destOrd="0" presId="urn:microsoft.com/office/officeart/2005/8/layout/target3"/>
    <dgm:cxn modelId="{B463B3C4-385F-4846-9888-93FE5D5FD9B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462" y="0"/>
          <a:ext cx="671903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7462" y="0"/>
        <a:ext cx="671903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1903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7" y="407634"/>
        <a:ext cx="671903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71903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VY_32_INOVACE_08_18_1. světová válka-bojiště</a:t>
          </a:r>
          <a:endParaRPr lang="cs-CZ" sz="2000" kern="1200" dirty="0"/>
        </a:p>
      </dsp:txBody>
      <dsp:txXfrm>
        <a:off x="1273857" y="815268"/>
        <a:ext cx="671903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1903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Dějepis 8. ročník</a:t>
          </a:r>
          <a:endParaRPr lang="cs-CZ" sz="2000" kern="1200" dirty="0"/>
        </a:p>
      </dsp:txBody>
      <dsp:txXfrm>
        <a:off x="1273857" y="1222902"/>
        <a:ext cx="671903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71903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7" y="1630536"/>
        <a:ext cx="671903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gj2v7-0tAC0" TargetMode="Externa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998985142"/>
              </p:ext>
            </p:extLst>
          </p:nvPr>
        </p:nvGraphicFramePr>
        <p:xfrm>
          <a:off x="539552" y="908720"/>
          <a:ext cx="799288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56250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3" y="1268760"/>
            <a:ext cx="8229600" cy="5184576"/>
          </a:xfrm>
        </p:spPr>
        <p:txBody>
          <a:bodyPr>
            <a:normAutofit fontScale="85000" lnSpcReduction="20000"/>
          </a:bodyPr>
          <a:lstStyle/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</a:t>
            </a:r>
            <a:r>
              <a:rPr lang="cs-CZ" sz="2200" dirty="0"/>
              <a:t>8</a:t>
            </a:r>
            <a:r>
              <a:rPr lang="cs-CZ" sz="2200" dirty="0" smtClean="0"/>
              <a:t>. ročníku základní školy</a:t>
            </a:r>
            <a:r>
              <a:rPr lang="cs-CZ" sz="2200" dirty="0"/>
              <a:t> </a:t>
            </a:r>
            <a:r>
              <a:rPr lang="cs-CZ" sz="2200" dirty="0" smtClean="0"/>
              <a:t>jako názorná podpora výkladu učitele o průběhu 1. světové války. Řada obrázků není v učebnici k dispozici nebo jen ve špatné kvalitě. Učitel tyto obrázky může využít i k podněcování diskuze se žáky. Mapy mají anglické popisky a dochází tak k propojování znalostí z angličtiny, zeměpisu a dějepisu. Na závěr výkladu je umístěn odkaz na video na </a:t>
            </a:r>
            <a:r>
              <a:rPr lang="cs-CZ" sz="2200" dirty="0" err="1" smtClean="0"/>
              <a:t>youtube</a:t>
            </a:r>
            <a:r>
              <a:rPr lang="cs-CZ" sz="2200" dirty="0" smtClean="0"/>
              <a:t>, které stručně opakuje hlavní události války. Video je v angličtině, čímž opět využíváme mezipředmětové vztahy. Zápis si žáci píší průběžně. Na závěr si žáci ověří svoje znalosti spojováním dat s důležitými událostmi 1. světové války. Správné odpovědi se zobrazí prostřednictvím animace.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 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český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přiřadí data k důležitým událostem </a:t>
            </a:r>
            <a:r>
              <a:rPr lang="cs-CZ" sz="2200" dirty="0"/>
              <a:t>1. světové války</a:t>
            </a:r>
            <a:endParaRPr lang="cs-CZ" sz="2200" dirty="0" smtClean="0"/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dějepis, </a:t>
            </a:r>
            <a:r>
              <a:rPr lang="cs-CZ" sz="2000" dirty="0"/>
              <a:t>1. světová válka, </a:t>
            </a:r>
            <a:r>
              <a:rPr lang="cs-CZ" sz="2000" dirty="0" smtClean="0"/>
              <a:t>1914, 1915, 1916, 1917, 1918, řeka </a:t>
            </a:r>
            <a:r>
              <a:rPr lang="cs-CZ" sz="2000" dirty="0" err="1" smtClean="0"/>
              <a:t>Marna</a:t>
            </a:r>
            <a:r>
              <a:rPr lang="cs-CZ" sz="2000" dirty="0" smtClean="0"/>
              <a:t>, </a:t>
            </a:r>
            <a:r>
              <a:rPr lang="cs-CZ" sz="2000" dirty="0" err="1" smtClean="0"/>
              <a:t>Verden</a:t>
            </a:r>
            <a:r>
              <a:rPr lang="cs-CZ" sz="2000" dirty="0" smtClean="0"/>
              <a:t>, </a:t>
            </a:r>
            <a:r>
              <a:rPr lang="cs-CZ" sz="2000" dirty="0" err="1" smtClean="0"/>
              <a:t>Ypers</a:t>
            </a:r>
            <a:r>
              <a:rPr lang="cs-CZ" sz="2000" dirty="0" smtClean="0"/>
              <a:t>, řeka </a:t>
            </a:r>
            <a:r>
              <a:rPr lang="cs-CZ" sz="2000" dirty="0" err="1" smtClean="0"/>
              <a:t>Soma</a:t>
            </a:r>
            <a:endParaRPr lang="cs-CZ" sz="2000" dirty="0"/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xmlns="" val="2981553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762000"/>
            <a:ext cx="9144000" cy="1828800"/>
          </a:xfrm>
        </p:spPr>
        <p:txBody>
          <a:bodyPr>
            <a:normAutofit fontScale="90000"/>
          </a:bodyPr>
          <a:lstStyle/>
          <a:p>
            <a:pPr marL="838200" indent="-838200">
              <a:buFontTx/>
              <a:buAutoNum type="arabicPeriod"/>
            </a:pPr>
            <a:r>
              <a:rPr lang="cs-CZ"/>
              <a:t>SVĚTOVÁ VÁLKA</a:t>
            </a:r>
            <a:br>
              <a:rPr lang="cs-CZ"/>
            </a:br>
            <a:r>
              <a:rPr lang="cs-CZ"/>
              <a:t>(1914 – 1918)</a:t>
            </a:r>
            <a:br>
              <a:rPr lang="cs-CZ"/>
            </a:br>
            <a:r>
              <a:rPr lang="cs-CZ"/>
              <a:t>Bojiště</a:t>
            </a:r>
          </a:p>
        </p:txBody>
      </p:sp>
    </p:spTree>
    <p:extLst>
      <p:ext uri="{BB962C8B-B14F-4D97-AF65-F5344CB8AC3E}">
        <p14:creationId xmlns:p14="http://schemas.microsoft.com/office/powerpoint/2010/main" xmlns="" val="2615383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990600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dirty="0"/>
              <a:t>kolonie – převaha států Dohody – obsazeny německé kolonie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0950"/>
          <a:stretch/>
        </p:blipFill>
        <p:spPr bwMode="auto">
          <a:xfrm>
            <a:off x="251520" y="1396431"/>
            <a:ext cx="8769001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52196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4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2" descr="C:\Documents and Settings\pepe\Plocha\1.sv.v\Europe1_191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3400" y="533400"/>
            <a:ext cx="8058150" cy="6086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0963" name="Text Box 3"/>
          <p:cNvSpPr txBox="1">
            <a:spLocks noChangeArrowheads="1"/>
          </p:cNvSpPr>
          <p:nvPr/>
        </p:nvSpPr>
        <p:spPr bwMode="auto">
          <a:xfrm>
            <a:off x="609600" y="33528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FF0000"/>
                </a:solidFill>
              </a:rPr>
              <a:t>západní fronta</a:t>
            </a:r>
          </a:p>
        </p:txBody>
      </p:sp>
      <p:sp>
        <p:nvSpPr>
          <p:cNvPr id="40964" name="Text Box 4"/>
          <p:cNvSpPr txBox="1">
            <a:spLocks noChangeArrowheads="1"/>
          </p:cNvSpPr>
          <p:nvPr/>
        </p:nvSpPr>
        <p:spPr bwMode="auto">
          <a:xfrm>
            <a:off x="7010400" y="5562600"/>
            <a:ext cx="1676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FF0000"/>
                </a:solidFill>
              </a:rPr>
              <a:t>jižní fronta</a:t>
            </a:r>
          </a:p>
        </p:txBody>
      </p:sp>
      <p:sp>
        <p:nvSpPr>
          <p:cNvPr id="40965" name="Text Box 5"/>
          <p:cNvSpPr txBox="1">
            <a:spLocks noChangeArrowheads="1"/>
          </p:cNvSpPr>
          <p:nvPr/>
        </p:nvSpPr>
        <p:spPr bwMode="auto">
          <a:xfrm>
            <a:off x="6324600" y="2133600"/>
            <a:ext cx="2209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FF0000"/>
                </a:solidFill>
              </a:rPr>
              <a:t>východní fronta</a:t>
            </a:r>
          </a:p>
        </p:txBody>
      </p:sp>
      <p:sp>
        <p:nvSpPr>
          <p:cNvPr id="40966" name="Text Box 6"/>
          <p:cNvSpPr txBox="1">
            <a:spLocks noChangeArrowheads="1"/>
          </p:cNvSpPr>
          <p:nvPr/>
        </p:nvSpPr>
        <p:spPr bwMode="auto">
          <a:xfrm>
            <a:off x="2743200" y="0"/>
            <a:ext cx="35052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800"/>
              <a:t>Bojiště v Evropě</a:t>
            </a:r>
          </a:p>
        </p:txBody>
      </p:sp>
    </p:spTree>
    <p:extLst>
      <p:ext uri="{BB962C8B-B14F-4D97-AF65-F5344CB8AC3E}">
        <p14:creationId xmlns:p14="http://schemas.microsoft.com/office/powerpoint/2010/main" xmlns="" val="902118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371600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u="sng" dirty="0"/>
              <a:t>jižní </a:t>
            </a:r>
            <a:r>
              <a:rPr lang="cs-CZ" sz="3200" dirty="0" smtClean="0"/>
              <a:t>fronta </a:t>
            </a:r>
            <a:r>
              <a:rPr lang="cs-CZ" sz="3000" dirty="0" smtClean="0"/>
              <a:t>–</a:t>
            </a:r>
            <a:r>
              <a:rPr lang="cs-CZ" sz="3000" dirty="0" smtClean="0"/>
              <a:t> 1915 </a:t>
            </a:r>
            <a:r>
              <a:rPr lang="cs-CZ" sz="3000" dirty="0"/>
              <a:t>R-U porazilo s pomocí Bulharů </a:t>
            </a:r>
            <a:r>
              <a:rPr lang="cs-CZ" sz="3000" u="sng" dirty="0"/>
              <a:t>Srbsko</a:t>
            </a:r>
            <a:r>
              <a:rPr lang="cs-CZ" sz="3000" dirty="0"/>
              <a:t/>
            </a:r>
            <a:br>
              <a:rPr lang="cs-CZ" sz="3000" dirty="0"/>
            </a:br>
            <a:r>
              <a:rPr lang="cs-CZ" sz="3000" dirty="0" smtClean="0"/>
              <a:t>1915 </a:t>
            </a:r>
            <a:r>
              <a:rPr lang="cs-CZ" sz="3000" dirty="0"/>
              <a:t>– </a:t>
            </a:r>
            <a:r>
              <a:rPr lang="cs-CZ" sz="3000" u="sng" dirty="0"/>
              <a:t>Itálie</a:t>
            </a:r>
            <a:r>
              <a:rPr lang="cs-CZ" sz="3000" dirty="0"/>
              <a:t> se připojila k Dohodě – boje se střídavými úspěchy</a:t>
            </a:r>
          </a:p>
        </p:txBody>
      </p:sp>
      <p:pic>
        <p:nvPicPr>
          <p:cNvPr id="10242" name="Picture 2" descr="Soubor:Battle of Caporett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039249"/>
            <a:ext cx="738187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80406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8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04664"/>
            <a:ext cx="4788024" cy="5373216"/>
          </a:xfrm>
        </p:spPr>
        <p:txBody>
          <a:bodyPr>
            <a:normAutofit/>
          </a:bodyPr>
          <a:lstStyle/>
          <a:p>
            <a:pPr algn="l"/>
            <a:r>
              <a:rPr lang="cs-CZ" sz="3200" u="sng" dirty="0"/>
              <a:t>východní fronta </a:t>
            </a:r>
            <a:r>
              <a:rPr lang="cs-CZ" sz="3200" dirty="0"/>
              <a:t>– Německo a R-U proti Rusku</a:t>
            </a:r>
            <a:br>
              <a:rPr lang="cs-CZ" sz="3200" dirty="0"/>
            </a:br>
            <a:r>
              <a:rPr lang="cs-CZ" sz="3200" dirty="0"/>
              <a:t>nejprve Rusové úspěšní, ale pak zatlačení zpět</a:t>
            </a:r>
            <a:r>
              <a:rPr lang="cs-CZ" sz="3200" dirty="0">
                <a:cs typeface="Times New Roman" pitchFamily="18" charset="0"/>
                <a:sym typeface="Symbol" pitchFamily="18" charset="2"/>
              </a:rPr>
              <a:t></a:t>
            </a:r>
            <a:r>
              <a:rPr lang="cs-CZ" sz="3200" dirty="0"/>
              <a:t> </a:t>
            </a:r>
            <a:br>
              <a:rPr lang="cs-CZ" sz="3200" dirty="0"/>
            </a:br>
            <a:r>
              <a:rPr lang="cs-CZ" sz="3200" dirty="0"/>
              <a:t>velké ztráty </a:t>
            </a:r>
            <a:br>
              <a:rPr lang="cs-CZ" sz="3200" dirty="0"/>
            </a:br>
            <a:r>
              <a:rPr lang="cs-CZ" sz="3200" dirty="0" smtClean="0"/>
              <a:t>1917 </a:t>
            </a:r>
            <a:r>
              <a:rPr lang="cs-CZ" sz="3200" u="sng" dirty="0" err="1" smtClean="0"/>
              <a:t>revol</a:t>
            </a:r>
            <a:r>
              <a:rPr lang="cs-CZ" sz="3200" u="sng" dirty="0"/>
              <a:t>. v Rusku</a:t>
            </a:r>
            <a:br>
              <a:rPr lang="cs-CZ" sz="3200" u="sng" dirty="0"/>
            </a:br>
            <a:r>
              <a:rPr lang="cs-CZ" sz="3200" dirty="0"/>
              <a:t> – uzavření </a:t>
            </a:r>
            <a:br>
              <a:rPr lang="cs-CZ" sz="3200" dirty="0"/>
            </a:br>
            <a:r>
              <a:rPr lang="cs-CZ" sz="3200" u="sng" dirty="0"/>
              <a:t>Brestlitevského míru</a:t>
            </a:r>
          </a:p>
        </p:txBody>
      </p:sp>
      <p:pic>
        <p:nvPicPr>
          <p:cNvPr id="9218" name="Picture 2" descr="File:Armisticebrestlitovs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04664"/>
            <a:ext cx="3667125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26313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9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9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6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371600"/>
          </a:xfrm>
        </p:spPr>
        <p:txBody>
          <a:bodyPr>
            <a:normAutofit/>
          </a:bodyPr>
          <a:lstStyle/>
          <a:p>
            <a:pPr algn="l"/>
            <a:r>
              <a:rPr lang="cs-CZ" sz="3200" u="sng" dirty="0"/>
              <a:t>západní fronta</a:t>
            </a:r>
            <a:r>
              <a:rPr lang="cs-CZ" sz="3200" dirty="0"/>
              <a:t> </a:t>
            </a:r>
            <a:r>
              <a:rPr lang="cs-CZ" sz="3200" dirty="0" smtClean="0"/>
              <a:t>– Německo </a:t>
            </a:r>
            <a:r>
              <a:rPr lang="cs-CZ" sz="3200" dirty="0"/>
              <a:t>proti Francii a Velké Británii</a:t>
            </a:r>
            <a:br>
              <a:rPr lang="cs-CZ" sz="3200" dirty="0"/>
            </a:br>
            <a:r>
              <a:rPr lang="cs-CZ" sz="3200" dirty="0"/>
              <a:t>- rozhodující bojiště</a:t>
            </a:r>
          </a:p>
        </p:txBody>
      </p:sp>
      <p:pic>
        <p:nvPicPr>
          <p:cNvPr id="43014" name="Picture 6" descr="C:\Documents and Settings\pepe\Plocha\1.sv.v\German_infantry_1914_HD-SN-99-02296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878138"/>
            <a:ext cx="8296275" cy="3979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3015" name="Picture 7" descr="C:\Documents and Settings\pepe\Plocha\1.sv.v\Cheshire_Regiment_trench_Somme_191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7400" y="1443038"/>
            <a:ext cx="7086600" cy="5414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3016" name="Text Box 8"/>
          <p:cNvSpPr txBox="1">
            <a:spLocks noChangeArrowheads="1"/>
          </p:cNvSpPr>
          <p:nvPr/>
        </p:nvSpPr>
        <p:spPr bwMode="auto">
          <a:xfrm>
            <a:off x="4648200" y="762000"/>
            <a:ext cx="4191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francouzské zákopy</a:t>
            </a:r>
          </a:p>
        </p:txBody>
      </p:sp>
      <p:sp>
        <p:nvSpPr>
          <p:cNvPr id="43017" name="Text Box 9"/>
          <p:cNvSpPr txBox="1">
            <a:spLocks noChangeArrowheads="1"/>
          </p:cNvSpPr>
          <p:nvPr/>
        </p:nvSpPr>
        <p:spPr bwMode="auto">
          <a:xfrm>
            <a:off x="0" y="1981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německý útok</a:t>
            </a:r>
          </a:p>
        </p:txBody>
      </p:sp>
    </p:spTree>
    <p:extLst>
      <p:ext uri="{BB962C8B-B14F-4D97-AF65-F5344CB8AC3E}">
        <p14:creationId xmlns:p14="http://schemas.microsoft.com/office/powerpoint/2010/main" xmlns="" val="3167521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30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30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30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30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30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30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30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30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30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30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0" grpId="0" autoUpdateAnimBg="0"/>
      <p:bldP spid="43016" grpId="0" autoUpdateAnimBg="0"/>
      <p:bldP spid="43017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066800"/>
          </a:xfrm>
        </p:spPr>
        <p:txBody>
          <a:bodyPr/>
          <a:lstStyle/>
          <a:p>
            <a:pPr algn="l"/>
            <a:r>
              <a:rPr lang="cs-CZ" sz="3200" dirty="0"/>
              <a:t>první bitva na řece </a:t>
            </a:r>
            <a:r>
              <a:rPr lang="cs-CZ" sz="3200" u="sng" dirty="0"/>
              <a:t>Marně</a:t>
            </a:r>
            <a:r>
              <a:rPr lang="cs-CZ" sz="3200" dirty="0"/>
              <a:t>  září 1914 – zastavení německého útoku</a:t>
            </a:r>
          </a:p>
        </p:txBody>
      </p:sp>
      <p:pic>
        <p:nvPicPr>
          <p:cNvPr id="44036" name="Picture 4" descr="C:\Documents and Settings\pepe\Plocha\1.sv.v\Battle_of_the_Marne1_-_Map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1000" y="1073150"/>
            <a:ext cx="8763000" cy="577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53142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914400"/>
          </a:xfrm>
        </p:spPr>
        <p:txBody>
          <a:bodyPr/>
          <a:lstStyle/>
          <a:p>
            <a:pPr algn="l"/>
            <a:r>
              <a:rPr lang="cs-CZ" sz="3200"/>
              <a:t>útok na Ypers 1915 – použití otravných plynů</a:t>
            </a:r>
          </a:p>
        </p:txBody>
      </p:sp>
      <p:pic>
        <p:nvPicPr>
          <p:cNvPr id="45060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" y="1079500"/>
            <a:ext cx="7543800" cy="4845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55381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5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5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5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5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58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762000"/>
          </a:xfrm>
        </p:spPr>
        <p:txBody>
          <a:bodyPr/>
          <a:lstStyle/>
          <a:p>
            <a:pPr algn="l"/>
            <a:r>
              <a:rPr lang="cs-CZ" sz="3200"/>
              <a:t>bitva  u Verdunu 1916 – nejdelší a nejkrvavější</a:t>
            </a:r>
          </a:p>
        </p:txBody>
      </p:sp>
      <p:pic>
        <p:nvPicPr>
          <p:cNvPr id="4608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4800" y="762000"/>
            <a:ext cx="8715375" cy="5637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44178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990600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dirty="0"/>
              <a:t>bitva na řece </a:t>
            </a:r>
            <a:r>
              <a:rPr lang="cs-CZ" sz="3200" dirty="0" err="1" smtClean="0"/>
              <a:t>Sommě</a:t>
            </a:r>
            <a:r>
              <a:rPr lang="cs-CZ" sz="3200" dirty="0" smtClean="0"/>
              <a:t> </a:t>
            </a:r>
            <a:r>
              <a:rPr lang="cs-CZ" sz="3200" dirty="0"/>
              <a:t>1916 – Britové použili tanků, ale měli jich málo</a:t>
            </a:r>
          </a:p>
        </p:txBody>
      </p:sp>
      <p:pic>
        <p:nvPicPr>
          <p:cNvPr id="4710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3732" y="1340768"/>
            <a:ext cx="6667500" cy="4991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71073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066800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dirty="0"/>
              <a:t>námořní </a:t>
            </a:r>
            <a:r>
              <a:rPr lang="cs-CZ" sz="3200" dirty="0" smtClean="0"/>
              <a:t>boje – Něm</a:t>
            </a:r>
            <a:r>
              <a:rPr lang="cs-CZ" sz="3200" dirty="0"/>
              <a:t>. použití </a:t>
            </a:r>
            <a:r>
              <a:rPr lang="cs-CZ" sz="3200" dirty="0" smtClean="0"/>
              <a:t>ponorek –</a:t>
            </a:r>
            <a:r>
              <a:rPr lang="cs-CZ" sz="3200" dirty="0" smtClean="0"/>
              <a:t> </a:t>
            </a:r>
            <a:r>
              <a:rPr lang="cs-CZ" sz="3200" dirty="0" smtClean="0"/>
              <a:t>potopení </a:t>
            </a:r>
            <a:r>
              <a:rPr lang="cs-CZ" sz="3200" dirty="0" err="1"/>
              <a:t>am</a:t>
            </a:r>
            <a:r>
              <a:rPr lang="cs-CZ" sz="3200" dirty="0" smtClean="0"/>
              <a:t>. lodí </a:t>
            </a: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>1917 – vstup </a:t>
            </a:r>
            <a:r>
              <a:rPr lang="cs-CZ" sz="3200" u="sng" dirty="0"/>
              <a:t>USA</a:t>
            </a:r>
            <a:r>
              <a:rPr lang="cs-CZ" sz="3200" dirty="0"/>
              <a:t> do války proti Německu</a:t>
            </a:r>
          </a:p>
        </p:txBody>
      </p:sp>
      <p:sp>
        <p:nvSpPr>
          <p:cNvPr id="48133" name="Text Box 5"/>
          <p:cNvSpPr txBox="1">
            <a:spLocks noChangeArrowheads="1"/>
          </p:cNvSpPr>
          <p:nvPr/>
        </p:nvSpPr>
        <p:spPr bwMode="auto">
          <a:xfrm>
            <a:off x="3505200" y="6400800"/>
            <a:ext cx="2438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německá ponorka</a:t>
            </a:r>
          </a:p>
        </p:txBody>
      </p:sp>
      <p:pic>
        <p:nvPicPr>
          <p:cNvPr id="48134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19200" y="1524000"/>
            <a:ext cx="6477000" cy="361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8135" name="Text Box 7"/>
          <p:cNvSpPr txBox="1">
            <a:spLocks noChangeArrowheads="1"/>
          </p:cNvSpPr>
          <p:nvPr/>
        </p:nvSpPr>
        <p:spPr bwMode="auto">
          <a:xfrm>
            <a:off x="1219200" y="1066800"/>
            <a:ext cx="6477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pro větší bezpečnost pluly lodě v konvojích</a:t>
            </a:r>
          </a:p>
        </p:txBody>
      </p:sp>
      <p:pic>
        <p:nvPicPr>
          <p:cNvPr id="3074" name="Picture 2" descr="File:U9Submarin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76525" y="4810940"/>
            <a:ext cx="3695675" cy="1598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28157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8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8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8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8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8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8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8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8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0" grpId="0" autoUpdateAnimBg="0"/>
      <p:bldP spid="48133" grpId="0" autoUpdateAnimBg="0"/>
      <p:bldP spid="48135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8458200" cy="1752600"/>
          </a:xfrm>
        </p:spPr>
        <p:txBody>
          <a:bodyPr/>
          <a:lstStyle/>
          <a:p>
            <a:pPr algn="l"/>
            <a:r>
              <a:rPr lang="cs-CZ" sz="3200"/>
              <a:t>1918 – německá ofenzíva – zastavena ve druhé bitvě </a:t>
            </a:r>
            <a:r>
              <a:rPr lang="cs-CZ" sz="3200" u="sng"/>
              <a:t>na řece Marně</a:t>
            </a:r>
            <a:r>
              <a:rPr lang="cs-CZ" sz="3200"/>
              <a:t> </a:t>
            </a:r>
            <a:r>
              <a:rPr lang="cs-CZ" sz="3200">
                <a:cs typeface="Times New Roman" pitchFamily="18" charset="0"/>
                <a:sym typeface="Symbol" pitchFamily="18" charset="2"/>
              </a:rPr>
              <a:t></a:t>
            </a:r>
            <a:r>
              <a:rPr lang="cs-CZ" sz="3200"/>
              <a:t> protiofenzíva</a:t>
            </a:r>
            <a:br>
              <a:rPr lang="cs-CZ" sz="3200"/>
            </a:br>
            <a:r>
              <a:rPr lang="cs-CZ" sz="3200"/>
              <a:t>11.11.1918 – Německo požádalo o příměří</a:t>
            </a:r>
          </a:p>
        </p:txBody>
      </p:sp>
      <p:pic>
        <p:nvPicPr>
          <p:cNvPr id="49155" name="Picture 3" descr="C:\Documents and Settings\pepe\Plocha\1.sv.v\Western_front_1918_german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8200" y="1722438"/>
            <a:ext cx="7239000" cy="5059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36020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>
            <a:normAutofit/>
          </a:bodyPr>
          <a:lstStyle/>
          <a:p>
            <a:r>
              <a:rPr lang="cs-CZ" dirty="0" smtClean="0"/>
              <a:t>Přehled vývoje 1. světové války </a:t>
            </a:r>
            <a:br>
              <a:rPr lang="cs-CZ" dirty="0" smtClean="0"/>
            </a:br>
            <a:r>
              <a:rPr lang="cs-CZ" dirty="0" smtClean="0"/>
              <a:t>video v angličtině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07704" y="3543399"/>
            <a:ext cx="62054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hlinkClick r:id="rId2"/>
              </a:rPr>
              <a:t>http://www.youtube.com/watch?v=gj2v7-0tAC0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832732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Přiřaďte události k letopočtům.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06673" y="2102675"/>
            <a:ext cx="10182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1914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193811" y="3070296"/>
            <a:ext cx="10182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1915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96008" y="4053968"/>
            <a:ext cx="10182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1916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61959" y="4869159"/>
            <a:ext cx="10182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1917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51796" y="1225512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bitva u </a:t>
            </a:r>
            <a:r>
              <a:rPr lang="cs-CZ" sz="3200" dirty="0" err="1" smtClean="0"/>
              <a:t>Verdunu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44008" y="2461420"/>
            <a:ext cx="41764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2. bitva na řece Marně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67266" y="3284984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vstup Itálie do války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67266" y="4070810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revoluce v Rusku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44008" y="4869160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bitva u </a:t>
            </a:r>
            <a:r>
              <a:rPr lang="cs-CZ" sz="3200" dirty="0" err="1" smtClean="0"/>
              <a:t>Ypers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11639" y="5562027"/>
            <a:ext cx="41764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1</a:t>
            </a:r>
            <a:r>
              <a:rPr lang="cs-CZ" sz="3200" dirty="0" smtClean="0"/>
              <a:t>. bitva na řece Marně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206673" y="5611123"/>
            <a:ext cx="10182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1918</a:t>
            </a:r>
            <a:endParaRPr lang="cs-CZ" sz="3200" dirty="0"/>
          </a:p>
        </p:txBody>
      </p:sp>
      <p:cxnSp>
        <p:nvCxnSpPr>
          <p:cNvPr id="20" name="Přímá spojnice 19"/>
          <p:cNvCxnSpPr>
            <a:endCxn id="17" idx="1"/>
          </p:cNvCxnSpPr>
          <p:nvPr/>
        </p:nvCxnSpPr>
        <p:spPr>
          <a:xfrm>
            <a:off x="2180186" y="2341134"/>
            <a:ext cx="2431453" cy="351328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stCxn id="18" idx="3"/>
            <a:endCxn id="13" idx="1"/>
          </p:cNvCxnSpPr>
          <p:nvPr/>
        </p:nvCxnSpPr>
        <p:spPr>
          <a:xfrm flipV="1">
            <a:off x="2224900" y="2753808"/>
            <a:ext cx="2419108" cy="314970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stCxn id="9" idx="3"/>
            <a:endCxn id="14" idx="1"/>
          </p:cNvCxnSpPr>
          <p:nvPr/>
        </p:nvCxnSpPr>
        <p:spPr>
          <a:xfrm>
            <a:off x="2212038" y="3362684"/>
            <a:ext cx="2455228" cy="21468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stCxn id="11" idx="3"/>
            <a:endCxn id="15" idx="1"/>
          </p:cNvCxnSpPr>
          <p:nvPr/>
        </p:nvCxnSpPr>
        <p:spPr>
          <a:xfrm flipV="1">
            <a:off x="2180186" y="4363198"/>
            <a:ext cx="2487080" cy="798349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stCxn id="10" idx="3"/>
            <a:endCxn id="12" idx="1"/>
          </p:cNvCxnSpPr>
          <p:nvPr/>
        </p:nvCxnSpPr>
        <p:spPr>
          <a:xfrm flipV="1">
            <a:off x="2214235" y="1517900"/>
            <a:ext cx="2437561" cy="28284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9" name="Přímá spojnice 38"/>
          <p:cNvCxnSpPr>
            <a:stCxn id="9" idx="3"/>
            <a:endCxn id="16" idx="1"/>
          </p:cNvCxnSpPr>
          <p:nvPr/>
        </p:nvCxnSpPr>
        <p:spPr>
          <a:xfrm>
            <a:off x="2212038" y="3362684"/>
            <a:ext cx="2431970" cy="17988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1" name="Přímá spojnice 40"/>
          <p:cNvCxnSpPr>
            <a:stCxn id="10" idx="3"/>
            <a:endCxn id="44" idx="1"/>
          </p:cNvCxnSpPr>
          <p:nvPr/>
        </p:nvCxnSpPr>
        <p:spPr>
          <a:xfrm flipV="1">
            <a:off x="2214235" y="2169033"/>
            <a:ext cx="2454978" cy="217732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4" name="TextovéPole 43"/>
          <p:cNvSpPr txBox="1"/>
          <p:nvPr/>
        </p:nvSpPr>
        <p:spPr>
          <a:xfrm>
            <a:off x="4669213" y="1876645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bitva na řece </a:t>
            </a:r>
            <a:r>
              <a:rPr lang="cs-CZ" sz="3200" dirty="0" err="1" smtClean="0"/>
              <a:t>Somě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138963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988"/>
            <a:ext cx="8229600" cy="114300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836712"/>
            <a:ext cx="8784976" cy="6021288"/>
          </a:xfrm>
        </p:spPr>
        <p:txBody>
          <a:bodyPr>
            <a:noAutofit/>
          </a:bodyPr>
          <a:lstStyle/>
          <a:p>
            <a:r>
              <a:rPr lang="cs-CZ" sz="1200" dirty="0" smtClean="0"/>
              <a:t>ANDREI </a:t>
            </a:r>
            <a:r>
              <a:rPr lang="cs-CZ" sz="1200" dirty="0"/>
              <a:t>NACU.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25.5.2013]. Dostupný na WWW: http://upload.wikimedia.org/wikipedia/commons/thumb/e/e2/Colonisation_1914.png/800px-Colonisation_1914.png </a:t>
            </a:r>
            <a:endParaRPr lang="cs-CZ" sz="1200" dirty="0" smtClean="0"/>
          </a:p>
          <a:p>
            <a:r>
              <a:rPr lang="en-US" sz="1200" dirty="0"/>
              <a:t>DEPARTMENT OF HISTORY, UNITED STATES MILITARY ACADEMY. </a:t>
            </a:r>
            <a:r>
              <a:rPr lang="en-US" sz="1200" i="1" dirty="0"/>
              <a:t>Wikipedia Commons</a:t>
            </a:r>
            <a:r>
              <a:rPr lang="en-US" sz="1200" dirty="0"/>
              <a:t> [online]. [cit. </a:t>
            </a:r>
            <a:r>
              <a:rPr lang="cs-CZ" sz="1200" dirty="0"/>
              <a:t>25.5.2013</a:t>
            </a:r>
            <a:r>
              <a:rPr lang="en-US" sz="1200" dirty="0" smtClean="0"/>
              <a:t>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http://upload.wikimedia.org/wikipedia/commons/thumb/6/63/Europe_1914.jpg/800px-Europe_1914.jpg </a:t>
            </a:r>
            <a:endParaRPr lang="cs-CZ" sz="1200" dirty="0" smtClean="0"/>
          </a:p>
          <a:p>
            <a:r>
              <a:rPr lang="en-US" sz="1200" dirty="0"/>
              <a:t>HISTORY DEPARTMENT OF THE US MILITARY ACADEMY WEST POINT. </a:t>
            </a:r>
            <a:r>
              <a:rPr lang="en-US" sz="1200" i="1" dirty="0"/>
              <a:t>Wikipedia Commons</a:t>
            </a:r>
            <a:r>
              <a:rPr lang="en-US" sz="1200" dirty="0"/>
              <a:t> [online]. [cit. </a:t>
            </a:r>
            <a:r>
              <a:rPr lang="cs-CZ" sz="1200" dirty="0"/>
              <a:t>25.5.2013</a:t>
            </a:r>
            <a:r>
              <a:rPr lang="en-US" sz="1200" dirty="0" smtClean="0"/>
              <a:t>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http://upload.wikimedia.org/wikipedia/commons/thumb/8/8f/Battle_of_Caporetto.jpg/775px-Battle_of_Caporetto.jpg </a:t>
            </a:r>
            <a:endParaRPr lang="cs-CZ" sz="1200" dirty="0" smtClean="0"/>
          </a:p>
          <a:p>
            <a:r>
              <a:rPr lang="en-US" sz="1200" dirty="0"/>
              <a:t>DEPARTMENT OF HISTORY, UNITED STATES MILITARY ACADEMY. </a:t>
            </a:r>
            <a:r>
              <a:rPr lang="en-US" sz="1200" i="1" dirty="0"/>
              <a:t>Wikipedia Commons</a:t>
            </a:r>
            <a:r>
              <a:rPr lang="en-US" sz="1200" dirty="0"/>
              <a:t> [online]. [cit. </a:t>
            </a:r>
            <a:r>
              <a:rPr lang="cs-CZ" sz="1200" dirty="0"/>
              <a:t>25.5.2013</a:t>
            </a:r>
            <a:r>
              <a:rPr lang="en-US" sz="1200" dirty="0" smtClean="0"/>
              <a:t>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http://upload.wikimedia.org/wikipedia/commons/thumb/8/8a/Armisticebrestlitovsk.jpg/385px-Armisticebrestlitovsk.jpg </a:t>
            </a:r>
            <a:endParaRPr lang="cs-CZ" sz="1200" dirty="0" smtClean="0"/>
          </a:p>
          <a:p>
            <a:r>
              <a:rPr lang="cs-CZ" sz="1200" dirty="0"/>
              <a:t>JOHN WARWICK BROOKE.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25.5.2013]. Dostupný na WWW: http://</a:t>
            </a:r>
            <a:r>
              <a:rPr lang="cs-CZ" sz="1200" dirty="0" smtClean="0"/>
              <a:t>upload.wikimedia.org/wikipedia/commons/thumb/f/fa/Cheshire_Regiment_trench_Somme_1916.jpg/785px-Cheshire_Regiment_trench_Somme_1916.jpg</a:t>
            </a:r>
          </a:p>
          <a:p>
            <a:r>
              <a:rPr lang="cs-CZ" sz="1200" dirty="0"/>
              <a:t>UNDERWOOD &amp; UNDERWOOD. (US WAR DEPT.).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25.5.2013]. Dostupný na WWW: http://upload.wikimedia.org/wikipedia/commons/thumb/4/4e/German_infantry_1914_HD-SN-99-02296.JPEG/800px-German_infantry_1914_HD-SN-99-02296.JPEG </a:t>
            </a:r>
            <a:endParaRPr lang="cs-CZ" sz="1200" dirty="0" smtClean="0"/>
          </a:p>
          <a:p>
            <a:r>
              <a:rPr lang="cs-CZ" sz="1200" dirty="0" smtClean="0"/>
              <a:t> </a:t>
            </a:r>
            <a:r>
              <a:rPr lang="en-US" sz="1200" dirty="0"/>
              <a:t>U.S. ARMY SOLDIER OR EMPLOYEE. </a:t>
            </a:r>
            <a:r>
              <a:rPr lang="en-US" sz="1200" i="1" dirty="0"/>
              <a:t>Wikipedia Commons</a:t>
            </a:r>
            <a:r>
              <a:rPr lang="en-US" sz="1200" dirty="0"/>
              <a:t> [online]. [cit. </a:t>
            </a:r>
            <a:r>
              <a:rPr lang="cs-CZ" sz="1200" dirty="0"/>
              <a:t>25.5.2013</a:t>
            </a:r>
            <a:r>
              <a:rPr lang="en-US" sz="1200" dirty="0" smtClean="0"/>
              <a:t>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http://upload.wikimedia.org/wikipedia/commons/thumb/d/df/Battle_of_the_Marne_-_Map.jpg/774px-Battle_of_the_Marne_-_Map.jpg </a:t>
            </a:r>
            <a:endParaRPr lang="cs-CZ" sz="1200" dirty="0" smtClean="0"/>
          </a:p>
          <a:p>
            <a:r>
              <a:rPr lang="cs-CZ" sz="1200" dirty="0"/>
              <a:t>RICHARD JACK.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25.5.2013]. Dostupný na WWW: http://upload.wikimedia.org/wikipedia/commons/3/38/The_Second_Battle_of_Ypres.jpg </a:t>
            </a:r>
            <a:endParaRPr lang="cs-CZ" sz="1200" dirty="0" smtClean="0"/>
          </a:p>
          <a:p>
            <a:r>
              <a:rPr lang="cs-CZ" sz="1200" dirty="0"/>
              <a:t>GDR.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25.5.2013]. Dostupný na WWW: http://</a:t>
            </a:r>
            <a:r>
              <a:rPr lang="cs-CZ" sz="1200" dirty="0" smtClean="0"/>
              <a:t>upload.wikimedia.org/wikipedia/commons/thumb/5/5d/Battle_of_Verdun_map.png/800px-Battle_of_Verdun_map.png</a:t>
            </a:r>
          </a:p>
          <a:p>
            <a:r>
              <a:rPr lang="cs-CZ" sz="1200" dirty="0"/>
              <a:t>ERNEST BROOKS.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25.5.2013]. Dostupný na WWW: http://upload.wikimedia.org/wikipedia/commons/f/f6/British_Mark_I_male_tank_Somme_25_September_1916.jpg </a:t>
            </a:r>
            <a:endParaRPr lang="cs-CZ" sz="1200" dirty="0" smtClean="0"/>
          </a:p>
          <a:p>
            <a:r>
              <a:rPr lang="cs-CZ" sz="1200" dirty="0"/>
              <a:t>UNKNOWN.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25.5.2013]. Dostupný na WWW: http://upload.wikimedia.org/wikipedia/commons/6/62/Hochseeflotte_2.jpg </a:t>
            </a:r>
            <a:endParaRPr lang="cs-CZ" sz="1200" dirty="0" smtClean="0"/>
          </a:p>
          <a:p>
            <a:r>
              <a:rPr lang="cs-CZ" sz="1200" dirty="0"/>
              <a:t>UNKNOWN.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25.5.2013]. Dostupný na WWW: http://upload.wikimedia.org/wikipedia/commons/0/03/U9Submarine.jpg </a:t>
            </a:r>
            <a:endParaRPr lang="cs-CZ" sz="1200" dirty="0" smtClean="0"/>
          </a:p>
          <a:p>
            <a:r>
              <a:rPr lang="en-US" sz="1200" dirty="0"/>
              <a:t>OFFICER OR EMPLOYEE OF THE UNITED STATES GOVERNMENT. </a:t>
            </a:r>
            <a:r>
              <a:rPr lang="en-US" sz="1200" i="1" dirty="0"/>
              <a:t>Wikipedia Commons</a:t>
            </a:r>
            <a:r>
              <a:rPr lang="en-US" sz="1200" dirty="0"/>
              <a:t> [online]. [cit. </a:t>
            </a:r>
            <a:r>
              <a:rPr lang="cs-CZ" sz="1200"/>
              <a:t>25.5.2013</a:t>
            </a:r>
            <a:r>
              <a:rPr lang="en-US" sz="1200" smtClean="0"/>
              <a:t>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http://upload.wikimedia.org/wikipedia/commons/thumb/4/42/Western_front_1918_german.jpg/775px-Western_front_1918_german.jpg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653</TotalTime>
  <Words>715</Words>
  <Application>Microsoft Office PowerPoint</Application>
  <PresentationFormat>Předvádění na obrazovce (4:3)</PresentationFormat>
  <Paragraphs>63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Snímek 1</vt:lpstr>
      <vt:lpstr>ANOTACE</vt:lpstr>
      <vt:lpstr>SVĚTOVÁ VÁLKA (1914 – 1918) Bojiště</vt:lpstr>
      <vt:lpstr>kolonie – převaha států Dohody – obsazeny německé kolonie</vt:lpstr>
      <vt:lpstr>Snímek 5</vt:lpstr>
      <vt:lpstr>jižní fronta – 1915 R-U porazilo s pomocí Bulharů Srbsko 1915 – Itálie se připojila k Dohodě – boje se střídavými úspěchy</vt:lpstr>
      <vt:lpstr>východní fronta – Německo a R-U proti Rusku nejprve Rusové úspěšní, ale pak zatlačení zpět  velké ztráty  1917 revol. v Rusku  – uzavření  Brestlitevského míru</vt:lpstr>
      <vt:lpstr>západní fronta – Německo proti Francii a Velké Británii - rozhodující bojiště</vt:lpstr>
      <vt:lpstr>první bitva na řece Marně  září 1914 – zastavení německého útoku</vt:lpstr>
      <vt:lpstr>útok na Ypers 1915 – použití otravných plynů</vt:lpstr>
      <vt:lpstr>bitva  u Verdunu 1916 – nejdelší a nejkrvavější</vt:lpstr>
      <vt:lpstr>bitva na řece Sommě 1916 – Britové použili tanků, ale měli jich málo</vt:lpstr>
      <vt:lpstr>námořní boje – Něm. použití ponorek – potopení am. lodí  1917 – vstup USA do války proti Německu</vt:lpstr>
      <vt:lpstr>1918 – německá ofenzíva – zastavena ve druhé bitvě na řece Marně  protiofenzíva 11.11.1918 – Německo požádalo o příměří</vt:lpstr>
      <vt:lpstr>Přehled vývoje 1. světové války  video v angličtině</vt:lpstr>
      <vt:lpstr>Přiřaďte události k letopočtům.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U1</cp:lastModifiedBy>
  <cp:revision>56</cp:revision>
  <dcterms:created xsi:type="dcterms:W3CDTF">2011-06-20T10:40:08Z</dcterms:created>
  <dcterms:modified xsi:type="dcterms:W3CDTF">2013-06-27T11:06:53Z</dcterms:modified>
</cp:coreProperties>
</file>