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82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VY_32_INOVACE_08_19_Revoluce v Rusku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VY_32_INOVACE_08_19_Revoluce v Rusku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9654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8507405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revolucích v </a:t>
            </a:r>
            <a:r>
              <a:rPr lang="cs-CZ" sz="2200" dirty="0"/>
              <a:t>R</a:t>
            </a:r>
            <a:r>
              <a:rPr lang="cs-CZ" sz="2200" dirty="0" smtClean="0"/>
              <a:t>usku. Řada obrázků není v učebnici k dispozici nebo jen ve špatné kvalitě. Učitel tyto obrázky může využít i k podněcování diskuze se žáky.  Zápis si žáci píší průběžně. Na závěr si žáci ověří svoje znalosti spojováním obrázků osobností ruských revolucí s 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osobnosti </a:t>
            </a:r>
            <a:r>
              <a:rPr lang="cs-CZ" sz="2200" dirty="0"/>
              <a:t>ruských revolucí </a:t>
            </a:r>
            <a:r>
              <a:rPr lang="cs-CZ" sz="2200" dirty="0" smtClean="0"/>
              <a:t>k </a:t>
            </a:r>
            <a:r>
              <a:rPr lang="cs-CZ" sz="2200" dirty="0"/>
              <a:t>jejich </a:t>
            </a:r>
            <a:r>
              <a:rPr lang="cs-CZ" sz="2200" dirty="0" smtClean="0"/>
              <a:t>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1905, </a:t>
            </a:r>
            <a:r>
              <a:rPr lang="cs-CZ" sz="2000" dirty="0" smtClean="0"/>
              <a:t>1</a:t>
            </a:r>
            <a:r>
              <a:rPr lang="cs-CZ" sz="2000" dirty="0"/>
              <a:t>. světová válka, </a:t>
            </a:r>
            <a:r>
              <a:rPr lang="cs-CZ" sz="2000" dirty="0" smtClean="0"/>
              <a:t>Únorová revoluce, Říjnová  revoluce, 1917, Mikuláš II., </a:t>
            </a:r>
            <a:r>
              <a:rPr lang="cs-CZ" sz="2000" dirty="0" err="1" smtClean="0"/>
              <a:t>Stolypin</a:t>
            </a:r>
            <a:r>
              <a:rPr lang="cs-CZ" sz="2000" dirty="0" smtClean="0"/>
              <a:t>, Lvov</a:t>
            </a:r>
            <a:r>
              <a:rPr lang="cs-CZ" sz="2000" smtClean="0"/>
              <a:t>, Lenin</a:t>
            </a:r>
            <a:endParaRPr lang="cs-CZ" sz="2000" dirty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53451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-31333" y="0"/>
            <a:ext cx="9144000" cy="1828800"/>
          </a:xfrm>
        </p:spPr>
        <p:txBody>
          <a:bodyPr/>
          <a:lstStyle/>
          <a:p>
            <a:pPr marL="838200" indent="-838200"/>
            <a:r>
              <a:rPr lang="cs-CZ" dirty="0"/>
              <a:t>RUSKÉ REVOLUCE</a:t>
            </a:r>
          </a:p>
        </p:txBody>
      </p:sp>
      <p:pic>
        <p:nvPicPr>
          <p:cNvPr id="7170" name="Picture 2" descr="Soubor:LocationRussianEmpire1914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586" r="11199" b="13855"/>
          <a:stretch/>
        </p:blipFill>
        <p:spPr bwMode="auto">
          <a:xfrm>
            <a:off x="1979712" y="1484783"/>
            <a:ext cx="6095955" cy="469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420888"/>
            <a:ext cx="10509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Rusko</a:t>
            </a:r>
          </a:p>
          <a:p>
            <a:pPr algn="ctr"/>
            <a:r>
              <a:rPr lang="cs-CZ" sz="2800" dirty="0" smtClean="0"/>
              <a:t>1914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0283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1907704" y="6172200"/>
            <a:ext cx="548369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střelba do demonstrantů v roce </a:t>
            </a:r>
            <a:r>
              <a:rPr lang="cs-CZ" dirty="0" smtClean="0"/>
              <a:t>1905 – krvavá neděle</a:t>
            </a:r>
            <a:endParaRPr lang="cs-CZ" dirty="0"/>
          </a:p>
        </p:txBody>
      </p:sp>
      <p:pic>
        <p:nvPicPr>
          <p:cNvPr id="6146" name="Picture 2" descr="File:Bloody Sunday Russia 190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21199"/>
            <a:ext cx="6840760" cy="495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404664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Rusko – země </a:t>
            </a:r>
            <a:r>
              <a:rPr lang="cs-CZ" sz="2800" dirty="0"/>
              <a:t>velkých </a:t>
            </a:r>
            <a:r>
              <a:rPr lang="cs-CZ" sz="2800" dirty="0" smtClean="0"/>
              <a:t>majetkových </a:t>
            </a:r>
            <a:r>
              <a:rPr lang="cs-CZ" sz="2800" dirty="0"/>
              <a:t>a sociálních </a:t>
            </a:r>
            <a:r>
              <a:rPr lang="cs-CZ" sz="2800" dirty="0" smtClean="0"/>
              <a:t>rozdílů </a:t>
            </a:r>
            <a:r>
              <a:rPr lang="cs-CZ" sz="2800" dirty="0" smtClean="0"/>
              <a:t>– </a:t>
            </a:r>
            <a:r>
              <a:rPr lang="cs-CZ" sz="2800" dirty="0" smtClean="0"/>
              <a:t>stávky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03797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9144000" cy="202535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1905 </a:t>
            </a:r>
            <a:r>
              <a:rPr lang="cs-CZ" sz="3200" dirty="0"/>
              <a:t>– </a:t>
            </a:r>
            <a:r>
              <a:rPr lang="cs-CZ" sz="3200" u="sng" dirty="0"/>
              <a:t>poraženo </a:t>
            </a:r>
            <a:r>
              <a:rPr lang="cs-CZ" sz="3200" u="sng" dirty="0" err="1"/>
              <a:t>Japonskem</a:t>
            </a:r>
            <a:r>
              <a:rPr lang="cs-CZ" sz="3200" dirty="0" smtClean="0">
                <a:cs typeface="Times New Roman" pitchFamily="18" charset="0"/>
                <a:sym typeface="Symbol" pitchFamily="18" charset="2"/>
              </a:rPr>
              <a:t> </a:t>
            </a:r>
            <a:r>
              <a:rPr lang="cs-CZ" sz="3200" dirty="0" smtClean="0"/>
              <a:t>nepokoje</a:t>
            </a:r>
            <a:r>
              <a:rPr lang="cs-CZ" sz="3200" dirty="0"/>
              <a:t>, stávky a povstání  (vzpoura na křižníku Potěmkin)</a:t>
            </a:r>
            <a:r>
              <a:rPr lang="cs-CZ" sz="3200" dirty="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 dirty="0"/>
              <a:t> vytvoření parlamentu – </a:t>
            </a:r>
            <a:r>
              <a:rPr lang="cs-CZ" sz="3200" u="sng" dirty="0"/>
              <a:t>Duma</a:t>
            </a:r>
            <a:r>
              <a:rPr lang="cs-CZ" sz="3200" dirty="0"/>
              <a:t> a uznání některých občanských svobod</a:t>
            </a: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888889" y="5824774"/>
            <a:ext cx="3962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 smtClean="0"/>
              <a:t>křižník </a:t>
            </a:r>
            <a:r>
              <a:rPr lang="cs-CZ" dirty="0"/>
              <a:t>Potěmkin</a:t>
            </a: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5560666" y="5943600"/>
            <a:ext cx="3430934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 smtClean="0"/>
              <a:t>plakát k filmu</a:t>
            </a:r>
          </a:p>
          <a:p>
            <a:pPr algn="ctr">
              <a:spcBef>
                <a:spcPct val="50000"/>
              </a:spcBef>
            </a:pPr>
            <a:r>
              <a:rPr lang="cs-CZ" dirty="0" smtClean="0"/>
              <a:t>Křižník Potěmkin</a:t>
            </a:r>
            <a:endParaRPr lang="cs-CZ" dirty="0"/>
          </a:p>
        </p:txBody>
      </p:sp>
      <p:pic>
        <p:nvPicPr>
          <p:cNvPr id="5122" name="Picture 2" descr="File:Panteleimon, 19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66636"/>
            <a:ext cx="5381154" cy="339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Vintage Potemk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85975"/>
            <a:ext cx="27432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72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autoUpdateAnimBg="0"/>
      <p:bldP spid="38916" grpId="0" autoUpdateAnimBg="0"/>
      <p:bldP spid="3891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752600"/>
          </a:xfrm>
        </p:spPr>
        <p:txBody>
          <a:bodyPr/>
          <a:lstStyle/>
          <a:p>
            <a:pPr algn="l"/>
            <a:r>
              <a:rPr lang="cs-CZ" sz="3200" dirty="0"/>
              <a:t>nakonec ale Duma rozpuštěna</a:t>
            </a:r>
            <a:br>
              <a:rPr lang="cs-CZ" sz="3200" dirty="0"/>
            </a:br>
            <a:r>
              <a:rPr lang="cs-CZ" sz="3200" u="sng" dirty="0" err="1"/>
              <a:t>Stolypinova</a:t>
            </a:r>
            <a:r>
              <a:rPr lang="cs-CZ" sz="3200" u="sng" dirty="0"/>
              <a:t> reforma</a:t>
            </a:r>
            <a:r>
              <a:rPr lang="cs-CZ" sz="3200" dirty="0"/>
              <a:t> – rolníci získali půdu do soukromého </a:t>
            </a:r>
            <a:r>
              <a:rPr lang="cs-CZ" sz="3200" dirty="0" err="1"/>
              <a:t>vlastnictví</a:t>
            </a:r>
            <a:r>
              <a:rPr lang="cs-CZ" sz="3200" dirty="0" smtClean="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 dirty="0" smtClean="0">
                <a:cs typeface="Times New Roman" pitchFamily="18" charset="0"/>
                <a:sym typeface="Symbol" pitchFamily="18" charset="2"/>
              </a:rPr>
              <a:t> </a:t>
            </a:r>
            <a:r>
              <a:rPr lang="cs-CZ" sz="3200" dirty="0" smtClean="0"/>
              <a:t>hospodářský </a:t>
            </a:r>
            <a:r>
              <a:rPr lang="cs-CZ" sz="3200" dirty="0"/>
              <a:t>růst</a:t>
            </a: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9600" y="6248400"/>
            <a:ext cx="27432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 err="1" smtClean="0"/>
              <a:t>Pjotr</a:t>
            </a:r>
            <a:r>
              <a:rPr lang="cs-CZ" dirty="0" smtClean="0"/>
              <a:t> </a:t>
            </a:r>
            <a:r>
              <a:rPr lang="cs-CZ" dirty="0" err="1" smtClean="0"/>
              <a:t>Stolypin</a:t>
            </a:r>
            <a:endParaRPr lang="cs-CZ" dirty="0"/>
          </a:p>
        </p:txBody>
      </p:sp>
      <p:pic>
        <p:nvPicPr>
          <p:cNvPr id="4098" name="Picture 2" descr="Soubor:Stolypin by Rep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4365"/>
            <a:ext cx="2952327" cy="452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Bogrov19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06588"/>
            <a:ext cx="2381250" cy="36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967089" y="5920011"/>
            <a:ext cx="27432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 err="1" smtClean="0"/>
              <a:t>Stolypinův</a:t>
            </a:r>
            <a:r>
              <a:rPr lang="cs-CZ" dirty="0" smtClean="0"/>
              <a:t> vrah </a:t>
            </a:r>
            <a:r>
              <a:rPr lang="cs-CZ" dirty="0" err="1" smtClean="0"/>
              <a:t>Bogrov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338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 autoUpdateAnimBg="0"/>
      <p:bldP spid="39940" grpId="0" autoUpdateAnimBg="0"/>
      <p:bldP spid="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812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u="sng"/>
              <a:t>1. světová válka</a:t>
            </a:r>
            <a:r>
              <a:rPr lang="cs-CZ" sz="3200"/>
              <a:t> - porážky</a:t>
            </a:r>
            <a:r>
              <a:rPr lang="cs-CZ" sz="320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/>
              <a:t> hospodářská krize</a:t>
            </a:r>
            <a:br>
              <a:rPr lang="cs-CZ" sz="3200"/>
            </a:br>
            <a:r>
              <a:rPr lang="cs-CZ" sz="3200"/>
              <a:t>1917  </a:t>
            </a:r>
            <a:r>
              <a:rPr lang="cs-CZ" sz="3200" u="sng"/>
              <a:t>Únorová revoluce</a:t>
            </a:r>
            <a:r>
              <a:rPr lang="cs-CZ" sz="3200"/>
              <a:t> (březen) – car Mikuláš II. odstoupil, vznik </a:t>
            </a:r>
            <a:r>
              <a:rPr lang="cs-CZ" sz="3200" u="sng"/>
              <a:t>prozatímní vlády</a:t>
            </a:r>
            <a:r>
              <a:rPr lang="cs-CZ" sz="3200"/>
              <a:t> a sovětů – pokračování ve válce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85800" y="6172200"/>
            <a:ext cx="3733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car Mikuláš II. (1894-1917)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5148064" y="6172200"/>
            <a:ext cx="32766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Lvov – předseda vlády</a:t>
            </a:r>
          </a:p>
        </p:txBody>
      </p:sp>
      <p:pic>
        <p:nvPicPr>
          <p:cNvPr id="3074" name="Picture 2" descr="Soubor:Nicholas II of Russia painted by Earnest Lipgar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1237" y="1752600"/>
            <a:ext cx="2922925" cy="438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Georgy Lvov LOC 3c35383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0200" y="1871089"/>
            <a:ext cx="2664296" cy="398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291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utoUpdateAnimBg="0"/>
      <p:bldP spid="40964" grpId="0" autoUpdateAnimBg="0"/>
      <p:bldP spid="4096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828800"/>
          </a:xfrm>
        </p:spPr>
        <p:txBody>
          <a:bodyPr/>
          <a:lstStyle/>
          <a:p>
            <a:pPr algn="l"/>
            <a:r>
              <a:rPr lang="cs-CZ" sz="3200"/>
              <a:t>1917 – </a:t>
            </a:r>
            <a:r>
              <a:rPr lang="cs-CZ" sz="3200" u="sng"/>
              <a:t>Říjnová revoluce</a:t>
            </a:r>
            <a:r>
              <a:rPr lang="cs-CZ" sz="3200"/>
              <a:t> (7.11.) – svržení prozatímní vlády, moci se ujaly </a:t>
            </a:r>
            <a:r>
              <a:rPr lang="cs-CZ" sz="3200" u="sng"/>
              <a:t>Sověty</a:t>
            </a:r>
            <a:r>
              <a:rPr lang="cs-CZ" sz="3200"/>
              <a:t> = </a:t>
            </a:r>
            <a:r>
              <a:rPr lang="cs-CZ" sz="3200" u="sng"/>
              <a:t>bolševici</a:t>
            </a:r>
            <a:r>
              <a:rPr lang="cs-CZ" sz="3200"/>
              <a:t> vedení Vladimírem Iljičem </a:t>
            </a:r>
            <a:r>
              <a:rPr lang="cs-CZ" sz="3200" u="sng"/>
              <a:t>Leninem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5508104" y="5024730"/>
            <a:ext cx="2971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V. I. Lenin = </a:t>
            </a:r>
            <a:r>
              <a:rPr lang="cs-CZ" dirty="0" err="1"/>
              <a:t>Uljanov</a:t>
            </a:r>
            <a:endParaRPr lang="cs-CZ" dirty="0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685800" y="5562600"/>
            <a:ext cx="37338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Aurora – její výstřel zahájil říjnovou revoluci</a:t>
            </a:r>
          </a:p>
        </p:txBody>
      </p:sp>
      <p:pic>
        <p:nvPicPr>
          <p:cNvPr id="2050" name="Picture 2" descr="File:CruiserAurora0616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78288"/>
            <a:ext cx="4264025" cy="341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Lenin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39789"/>
            <a:ext cx="2257026" cy="1692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797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 autoUpdateAnimBg="0"/>
      <p:bldP spid="43013" grpId="0" autoUpdateAnimBg="0"/>
      <p:bldP spid="4301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8288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1918 – </a:t>
            </a:r>
            <a:r>
              <a:rPr lang="cs-CZ" sz="3200" u="sng" dirty="0"/>
              <a:t>dekret o míru</a:t>
            </a:r>
            <a:r>
              <a:rPr lang="cs-CZ" sz="3200" dirty="0"/>
              <a:t> – brestlitevský </a:t>
            </a:r>
            <a:r>
              <a:rPr lang="cs-CZ" sz="3200" dirty="0" smtClean="0"/>
              <a:t>mír – ztráta </a:t>
            </a:r>
            <a:r>
              <a:rPr lang="cs-CZ" sz="3200" dirty="0"/>
              <a:t>území</a:t>
            </a:r>
            <a:br>
              <a:rPr lang="cs-CZ" sz="3200" dirty="0"/>
            </a:br>
            <a:r>
              <a:rPr lang="cs-CZ" sz="3200" dirty="0"/>
              <a:t>	– </a:t>
            </a:r>
            <a:r>
              <a:rPr lang="cs-CZ" sz="3200" u="sng" dirty="0"/>
              <a:t>dekret o půdě</a:t>
            </a:r>
            <a:r>
              <a:rPr lang="cs-CZ" sz="3200" dirty="0"/>
              <a:t> – rozdělení půdy rolníkům</a:t>
            </a:r>
            <a:br>
              <a:rPr lang="cs-CZ" sz="3200" dirty="0"/>
            </a:br>
            <a:r>
              <a:rPr lang="cs-CZ" sz="3200" dirty="0"/>
              <a:t>občanská válka </a:t>
            </a:r>
          </a:p>
        </p:txBody>
      </p:sp>
      <p:pic>
        <p:nvPicPr>
          <p:cNvPr id="1026" name="Picture 2" descr="Soubor:Lenin C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3762"/>
            <a:ext cx="3240360" cy="480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Carte des conséquences du Traité de Brest-Litovsk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3096344" cy="480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453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V.I. Lenin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89361" y="2060848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P.A.  </a:t>
            </a:r>
            <a:r>
              <a:rPr lang="cs-CZ" sz="2400" dirty="0" err="1" smtClean="0"/>
              <a:t>Stolypin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G. Lvov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18" idx="3"/>
          </p:cNvCxnSpPr>
          <p:nvPr/>
        </p:nvCxnSpPr>
        <p:spPr>
          <a:xfrm>
            <a:off x="1708517" y="2617809"/>
            <a:ext cx="4303643" cy="162491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19" idx="3"/>
          </p:cNvCxnSpPr>
          <p:nvPr/>
        </p:nvCxnSpPr>
        <p:spPr>
          <a:xfrm>
            <a:off x="1724770" y="4262149"/>
            <a:ext cx="4287390" cy="16465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724770" y="1196752"/>
            <a:ext cx="4287390" cy="47119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7" name="Picture 2" descr="Soubor:Stolypin by Rep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71" y="90183"/>
            <a:ext cx="1098346" cy="168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Soubor:Nicholas II of Russia painted by Earnest Lipgar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71" y="1793361"/>
            <a:ext cx="1098346" cy="164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Soubor:Georgy Lvov LOC 3c35383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755" y="3442256"/>
            <a:ext cx="1095015" cy="163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Soubor:Lenin C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71" y="5093209"/>
            <a:ext cx="1100044" cy="163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"/>
          <p:cNvSpPr txBox="1">
            <a:spLocks noChangeArrowheads="1"/>
          </p:cNvSpPr>
          <p:nvPr/>
        </p:nvSpPr>
        <p:spPr>
          <a:xfrm>
            <a:off x="4187648" y="3865028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Mikuláš II.</a:t>
            </a:r>
            <a:endParaRPr lang="cs-CZ" sz="24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1683437" y="992895"/>
            <a:ext cx="4040691" cy="14456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cs-CZ" sz="1200" dirty="0"/>
              <a:t>AIVAZOVSKY.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</a:t>
            </a:r>
            <a:r>
              <a:rPr lang="cs-CZ" sz="1200" dirty="0" smtClean="0"/>
              <a:t>.6.2013</a:t>
            </a:r>
            <a:r>
              <a:rPr lang="cs-CZ" sz="1200" dirty="0"/>
              <a:t>]. Dostupný na WWW: http://upload.wikimedia.org/wikipedia/commons/thumb/5/52/LocationRussianEmpire1914.png/800px-LocationRussianEmpire1914.png </a:t>
            </a:r>
          </a:p>
          <a:p>
            <a:r>
              <a:rPr lang="cs-CZ" sz="1200" dirty="0" smtClean="0"/>
              <a:t>VYACHESLAV </a:t>
            </a:r>
            <a:r>
              <a:rPr lang="cs-CZ" sz="1200" dirty="0"/>
              <a:t>VISKOVSKY.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http://upload.wikimedia.org/wikipedia/commons/thumb/2/29/Bloody_Sunday_Russia_1905.png/800px-Bloody_Sunday_Russia_1905.png </a:t>
            </a:r>
            <a:endParaRPr lang="cs-CZ" sz="1200" dirty="0" smtClean="0"/>
          </a:p>
          <a:p>
            <a:r>
              <a:rPr lang="az-Cyrl-AZ" sz="1200" dirty="0"/>
              <a:t>ФОТОГРАФИЯ ИЗ КОЛЛЕКЦИИ ЮРИЯ ЧЕРНОВА.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</a:t>
            </a:r>
            <a:r>
              <a:rPr lang="cs-CZ" sz="1200" dirty="0" smtClean="0"/>
              <a:t>upload.wikimedia.org/wikipedia/commons/thumb/b/b6/Panteleimon%2C_1906.jpg/800px-Panteleimon%2C_1906.jpg</a:t>
            </a:r>
          </a:p>
          <a:p>
            <a:r>
              <a:rPr lang="cs-CZ" sz="1200" dirty="0"/>
              <a:t>ILJA REPIN.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</a:t>
            </a:r>
            <a:r>
              <a:rPr lang="cs-CZ" sz="1200" dirty="0" smtClean="0"/>
              <a:t>upload.wikimedia.org/wikipedia/commons/thumb/f/fb/Stolypin_by_Repin.jpg/391px-Stolypin_by_Repin.jpg</a:t>
            </a:r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http://upload.wikimedia.org/wikipedia/commons/c/cb/Bogrov1910.jpg </a:t>
            </a:r>
            <a:endParaRPr lang="cs-CZ" sz="1200" dirty="0" smtClean="0"/>
          </a:p>
          <a:p>
            <a:r>
              <a:rPr lang="cs-CZ" sz="1200" dirty="0"/>
              <a:t>EARNEST LIPGART.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http://upload.wikimedia.org/wikipedia/commons/thumb/b/b1/Nicholas_II_of_Russia_painted_by_Earnest_Lipgart.jpg/399px-Nicholas_II_of_Russia_painted_by_Earnest_Lipgart.jpg </a:t>
            </a:r>
            <a:endParaRPr lang="cs-CZ" sz="1200" dirty="0" smtClean="0"/>
          </a:p>
          <a:p>
            <a:r>
              <a:rPr lang="cs-CZ" sz="1200" dirty="0"/>
              <a:t>HARRIS &amp; EWING.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http://upload.wikimedia.org/wikipedia/commons/thumb/8/87/Georgy_Lvov_LOC_3c35383u.jpg/400px-Georgy_Lvov_LOC_3c35383u.jpg </a:t>
            </a:r>
            <a:endParaRPr lang="cs-CZ" sz="1200" dirty="0" smtClean="0"/>
          </a:p>
          <a:p>
            <a:r>
              <a:rPr lang="cs-CZ" sz="1200" dirty="0"/>
              <a:t>WILSON44691.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</a:t>
            </a:r>
            <a:r>
              <a:rPr lang="cs-CZ" sz="1200" dirty="0" smtClean="0"/>
              <a:t>upload.wikimedia.org/wikipedia/commons/thumb/f/fe/CruiserAurora061609.jpg/749px-CruiserAurora061609.jpg </a:t>
            </a:r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http://upload.wikimedia.org/wikipedia/commons/f/f1/Lenin.gif </a:t>
            </a:r>
            <a:endParaRPr lang="cs-CZ" sz="1200" dirty="0" smtClean="0"/>
          </a:p>
          <a:p>
            <a:r>
              <a:rPr lang="cs-CZ" sz="1200" dirty="0"/>
              <a:t>HISTORICAIR.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8.6.2013]. Dostupný na WWW: http://upload.wikimedia.org/wikipedia/commons/thumb/a/a8/Carte_des_cons%C3%A9quences_du_Trait%C3%A9_de_Brest-Litovsk.svg/386px-Carte_des_cons%C3%A9quences_du_Trait%C3%A9_de_Brest-Litovsk.svg.png </a:t>
            </a:r>
            <a:endParaRPr lang="cs-CZ" sz="1200" dirty="0" smtClean="0"/>
          </a:p>
          <a:p>
            <a:r>
              <a:rPr lang="cs-CZ" sz="1200" dirty="0"/>
              <a:t>SOYUZFOTO.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/>
              <a:t>8.6.2013]. </a:t>
            </a:r>
            <a:r>
              <a:rPr lang="cs-CZ" sz="1200" dirty="0"/>
              <a:t>Dostupný na WWW: http://upload.wikimedia.org/wikipedia/commons/thumb/4/43/Lenin_CL.jpg/404px-Lenin_CL.jpg 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554</Words>
  <Application>Microsoft Office PowerPoint</Application>
  <PresentationFormat>Předvádění na obrazovce (4:3)</PresentationFormat>
  <Paragraphs>51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RUSKÉ REVOLUCE</vt:lpstr>
      <vt:lpstr>Snímek 4</vt:lpstr>
      <vt:lpstr>1905 – poraženo Japonskem nepokoje, stávky a povstání  (vzpoura na křižníku Potěmkin) vytvoření parlamentu – Duma a uznání některých občanských svobod</vt:lpstr>
      <vt:lpstr>nakonec ale Duma rozpuštěna Stolypinova reforma – rolníci získali půdu do soukromého vlastnictví hospodářský růst</vt:lpstr>
      <vt:lpstr>1. světová válka - porážky hospodářská krize 1917  Únorová revoluce (březen) – car Mikuláš II. odstoupil, vznik prozatímní vlády a sovětů – pokračování ve válce</vt:lpstr>
      <vt:lpstr>1917 – Říjnová revoluce (7.11.) – svržení prozatímní vlády, moci se ujaly Sověty = bolševici vedení Vladimírem Iljičem Leninem</vt:lpstr>
      <vt:lpstr>1918 – dekret o míru – brestlitevský mír – ztráta území  – dekret o půdě – rozdělení půdy rolníkům občanská válka </vt:lpstr>
      <vt:lpstr>V.I. Lenin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70</cp:revision>
  <dcterms:created xsi:type="dcterms:W3CDTF">2011-06-20T10:40:08Z</dcterms:created>
  <dcterms:modified xsi:type="dcterms:W3CDTF">2013-06-27T11:10:12Z</dcterms:modified>
</cp:coreProperties>
</file>