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587FEA-3B93-4AEF-A627-A14DAE50190F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C7286D-4C44-4C42-B633-77079A6408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3251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FD0DB1-31B9-495C-8996-D656F2CA72AB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4755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42365-FBE5-44DC-8D1D-5645372127E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C1778-1D08-4A5A-BA65-191B1241B5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42365-FBE5-44DC-8D1D-5645372127E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C1778-1D08-4A5A-BA65-191B1241B5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42365-FBE5-44DC-8D1D-5645372127E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C1778-1D08-4A5A-BA65-191B1241B5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42365-FBE5-44DC-8D1D-5645372127E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C1778-1D08-4A5A-BA65-191B1241B5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42365-FBE5-44DC-8D1D-5645372127E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C1778-1D08-4A5A-BA65-191B1241B5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42365-FBE5-44DC-8D1D-5645372127E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C1778-1D08-4A5A-BA65-191B1241B5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42365-FBE5-44DC-8D1D-5645372127E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C1778-1D08-4A5A-BA65-191B1241B5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42365-FBE5-44DC-8D1D-5645372127E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C1778-1D08-4A5A-BA65-191B1241B5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42365-FBE5-44DC-8D1D-5645372127E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C1778-1D08-4A5A-BA65-191B1241B578}" type="slidenum">
              <a:rPr lang="cs-CZ" smtClean="0"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42365-FBE5-44DC-8D1D-5645372127E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C1778-1D08-4A5A-BA65-191B1241B5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42365-FBE5-44DC-8D1D-5645372127E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C1778-1D08-4A5A-BA65-191B1241B5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142365-FBE5-44DC-8D1D-5645372127E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1C1778-1D08-4A5A-BA65-191B1241B578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solidFill>
                  <a:prstClr val="black"/>
                </a:solidFill>
              </a:rPr>
              <a:t>Název DUM:  </a:t>
            </a:r>
            <a:r>
              <a:rPr lang="cs-CZ" sz="1400" dirty="0" smtClean="0">
                <a:solidFill>
                  <a:prstClr val="black"/>
                </a:solidFill>
              </a:rPr>
              <a:t>VY_32_INOVACE_VII_2_04: </a:t>
            </a:r>
            <a:r>
              <a:rPr lang="cs-CZ" sz="1400" dirty="0" err="1" smtClean="0">
                <a:solidFill>
                  <a:prstClr val="black"/>
                </a:solidFill>
              </a:rPr>
              <a:t>present</a:t>
            </a:r>
            <a:r>
              <a:rPr lang="cs-CZ" sz="1400" dirty="0" smtClean="0">
                <a:solidFill>
                  <a:prstClr val="black"/>
                </a:solidFill>
              </a:rPr>
              <a:t> </a:t>
            </a:r>
            <a:r>
              <a:rPr lang="cs-CZ" sz="1400" dirty="0" err="1" smtClean="0">
                <a:solidFill>
                  <a:prstClr val="black"/>
                </a:solidFill>
              </a:rPr>
              <a:t>simple</a:t>
            </a:r>
            <a:r>
              <a:rPr lang="cs-CZ" sz="1400" dirty="0" smtClean="0">
                <a:solidFill>
                  <a:prstClr val="black"/>
                </a:solidFill>
              </a:rPr>
              <a:t>, prezentace</a:t>
            </a:r>
          </a:p>
          <a:p>
            <a:endParaRPr lang="cs-CZ" sz="1400" b="1" dirty="0" smtClean="0">
              <a:solidFill>
                <a:prstClr val="black"/>
              </a:solidFill>
            </a:endParaRPr>
          </a:p>
          <a:p>
            <a:r>
              <a:rPr lang="cs-CZ" sz="1400" b="1" dirty="0" smtClean="0">
                <a:solidFill>
                  <a:prstClr val="black"/>
                </a:solidFill>
              </a:rPr>
              <a:t>Šablona číslo:  </a:t>
            </a:r>
            <a:r>
              <a:rPr lang="cs-CZ" sz="1400" dirty="0" smtClean="0">
                <a:solidFill>
                  <a:prstClr val="black"/>
                </a:solidFill>
              </a:rPr>
              <a:t>VII</a:t>
            </a:r>
            <a:r>
              <a:rPr lang="cs-CZ" sz="1400" b="1" dirty="0" smtClean="0">
                <a:solidFill>
                  <a:prstClr val="black"/>
                </a:solidFill>
              </a:rPr>
              <a:t>           Sada číslo: </a:t>
            </a:r>
            <a:r>
              <a:rPr lang="cs-CZ" sz="1400" dirty="0" smtClean="0">
                <a:solidFill>
                  <a:prstClr val="black"/>
                </a:solidFill>
              </a:rPr>
              <a:t>2</a:t>
            </a:r>
            <a:r>
              <a:rPr lang="cs-CZ" sz="1400" b="1" dirty="0" smtClean="0">
                <a:solidFill>
                  <a:prstClr val="black"/>
                </a:solidFill>
              </a:rPr>
              <a:t>            Pořadové číslo DUM:</a:t>
            </a:r>
            <a:r>
              <a:rPr lang="cs-CZ" sz="1400" dirty="0" smtClean="0">
                <a:solidFill>
                  <a:prstClr val="black"/>
                </a:solidFill>
              </a:rPr>
              <a:t> 04</a:t>
            </a:r>
            <a:r>
              <a:rPr lang="cs-CZ" sz="1400" b="1" dirty="0" smtClean="0">
                <a:solidFill>
                  <a:prstClr val="black"/>
                </a:solidFill>
              </a:rPr>
              <a:t>   </a:t>
            </a:r>
            <a:endParaRPr lang="cs-CZ" sz="1400" dirty="0" smtClean="0">
              <a:solidFill>
                <a:prstClr val="black"/>
              </a:solidFill>
            </a:endParaRPr>
          </a:p>
          <a:p>
            <a:endParaRPr lang="cs-CZ" b="1" dirty="0" smtClean="0">
              <a:solidFill>
                <a:prstClr val="black"/>
              </a:solidFill>
            </a:endParaRPr>
          </a:p>
          <a:p>
            <a:r>
              <a:rPr lang="cs-CZ" sz="1400" b="1" dirty="0" smtClean="0">
                <a:solidFill>
                  <a:prstClr val="black"/>
                </a:solidFill>
              </a:rPr>
              <a:t>Autor: </a:t>
            </a:r>
            <a:r>
              <a:rPr lang="cs-CZ" sz="1400" dirty="0" smtClean="0">
                <a:solidFill>
                  <a:prstClr val="black"/>
                </a:solidFill>
              </a:rPr>
              <a:t>Mgr. Radmila Smolíková</a:t>
            </a:r>
            <a:endParaRPr lang="cs-CZ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433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/>
              <a:t>Anotace: </a:t>
            </a:r>
            <a:r>
              <a:rPr lang="cs-CZ" sz="1600" dirty="0" smtClean="0"/>
              <a:t>seznámení s přítomným časem prostým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Očekávaný výstup: </a:t>
            </a:r>
            <a:r>
              <a:rPr lang="cs-CZ" sz="1600" dirty="0" smtClean="0"/>
              <a:t>žáci se seznámí  s přítomným časem prostým, začínají se učit tvořit zápor a otázku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Typická věková skupina:</a:t>
            </a:r>
            <a:r>
              <a:rPr lang="cs-CZ" sz="1600" dirty="0" smtClean="0"/>
              <a:t> 11-12 let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Klíčová slova: </a:t>
            </a:r>
            <a:r>
              <a:rPr lang="cs-CZ" sz="1600" dirty="0" err="1" smtClean="0"/>
              <a:t>present</a:t>
            </a:r>
            <a:r>
              <a:rPr lang="cs-CZ" sz="1600" dirty="0" smtClean="0"/>
              <a:t> </a:t>
            </a:r>
            <a:r>
              <a:rPr lang="cs-CZ" sz="1600" dirty="0" err="1" smtClean="0"/>
              <a:t>simple</a:t>
            </a:r>
            <a:endParaRPr lang="cs-CZ" sz="1600" dirty="0" smtClean="0"/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Pomůcky a materiál:</a:t>
            </a:r>
            <a:r>
              <a:rPr lang="cs-CZ" sz="1600" dirty="0" smtClean="0"/>
              <a:t> interaktivní tabule, sešit, psací potřeby</a:t>
            </a:r>
          </a:p>
          <a:p>
            <a:endParaRPr lang="cs-CZ" sz="1600" b="1" dirty="0"/>
          </a:p>
          <a:p>
            <a:r>
              <a:rPr lang="cs-CZ" sz="1600" b="1" dirty="0" smtClean="0"/>
              <a:t>Potřebný čas pro výuku DUM:</a:t>
            </a:r>
            <a:r>
              <a:rPr lang="cs-CZ" sz="1600" dirty="0" smtClean="0"/>
              <a:t> 35 minut</a:t>
            </a:r>
            <a:endParaRPr lang="cs-CZ" sz="1600" b="1" dirty="0" smtClean="0"/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Metodické zhodnocení a popis práce s digitálním učebním materiálem:</a:t>
            </a:r>
          </a:p>
          <a:p>
            <a:r>
              <a:rPr lang="cs-CZ" sz="1600" dirty="0" smtClean="0"/>
              <a:t>Učitel žákům prezentuje látku na interaktivní tabuli, při procvičování se žáci aktivně zapojují. Tvoření otázek a záporu si </a:t>
            </a:r>
            <a:r>
              <a:rPr lang="cs-CZ" sz="1600" dirty="0" smtClean="0"/>
              <a:t>zkoušejí </a:t>
            </a:r>
            <a:r>
              <a:rPr lang="cs-CZ" sz="1600" dirty="0" smtClean="0"/>
              <a:t>ústně i písemně do sešitu.</a:t>
            </a:r>
            <a:endParaRPr lang="cs-CZ" sz="1600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7712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PROJECT </a:t>
            </a:r>
            <a:r>
              <a:rPr lang="cs-CZ" dirty="0"/>
              <a:t>- </a:t>
            </a:r>
            <a:r>
              <a:rPr lang="cs-CZ" dirty="0" err="1"/>
              <a:t>Students</a:t>
            </a:r>
            <a:r>
              <a:rPr lang="cs-CZ" dirty="0"/>
              <a:t>´ </a:t>
            </a:r>
            <a:r>
              <a:rPr lang="cs-CZ" dirty="0" err="1"/>
              <a:t>Book</a:t>
            </a:r>
            <a:r>
              <a:rPr lang="cs-CZ" dirty="0"/>
              <a:t> 2, Tom </a:t>
            </a:r>
            <a:r>
              <a:rPr lang="cs-CZ" dirty="0" err="1"/>
              <a:t>Hutchinson</a:t>
            </a:r>
            <a:r>
              <a:rPr lang="cs-CZ" dirty="0"/>
              <a:t>, Oxford University </a:t>
            </a:r>
            <a:r>
              <a:rPr lang="cs-CZ" dirty="0" err="1"/>
              <a:t>Press</a:t>
            </a:r>
            <a:r>
              <a:rPr lang="cs-CZ" dirty="0"/>
              <a:t> 1999</a:t>
            </a:r>
          </a:p>
          <a:p>
            <a:pPr marL="0" indent="0">
              <a:buNone/>
            </a:pPr>
            <a:r>
              <a:rPr lang="cs-CZ" dirty="0" smtClean="0"/>
              <a:t>PROJECT – pracovní sešit 2, Tom </a:t>
            </a:r>
            <a:r>
              <a:rPr lang="cs-CZ" dirty="0" err="1" smtClean="0"/>
              <a:t>Hutchinson</a:t>
            </a:r>
            <a:r>
              <a:rPr lang="cs-CZ" dirty="0" smtClean="0"/>
              <a:t>, Oxford University </a:t>
            </a:r>
            <a:r>
              <a:rPr lang="cs-CZ" dirty="0" err="1" smtClean="0"/>
              <a:t>Press</a:t>
            </a:r>
            <a:r>
              <a:rPr lang="cs-CZ" dirty="0" smtClean="0"/>
              <a:t> 1999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9417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Přítomný čas prostý </a:t>
            </a:r>
            <a:r>
              <a:rPr lang="cs-CZ" sz="1800" dirty="0" smtClean="0"/>
              <a:t>(</a:t>
            </a:r>
            <a:r>
              <a:rPr lang="cs-CZ" sz="1800" dirty="0" err="1" smtClean="0"/>
              <a:t>present</a:t>
            </a:r>
            <a:r>
              <a:rPr lang="cs-CZ" sz="1800" dirty="0" smtClean="0"/>
              <a:t> </a:t>
            </a:r>
            <a:r>
              <a:rPr lang="cs-CZ" sz="1800" dirty="0" err="1" smtClean="0"/>
              <a:t>simple</a:t>
            </a:r>
            <a:r>
              <a:rPr lang="cs-CZ" sz="1800" dirty="0" smtClean="0"/>
              <a:t>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u="sng" dirty="0" smtClean="0"/>
              <a:t>Přítomný čas prostý používáme: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mluvíme-li o činnostech, které se dějí opakovaně,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m</a:t>
            </a:r>
            <a:r>
              <a:rPr lang="cs-CZ" dirty="0" smtClean="0"/>
              <a:t>luvíme-li o skutečnostech, které jsou všeobecně pravdivé.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Přítomný čas prostý odpovídá infinitivu významového slovesa bez „to“. Pouze </a:t>
            </a:r>
            <a:r>
              <a:rPr lang="cs-CZ" b="1" dirty="0">
                <a:solidFill>
                  <a:srgbClr val="7030A0"/>
                </a:solidFill>
              </a:rPr>
              <a:t>ve 3. osobě čísla jednotného přidáváme koncovku </a:t>
            </a:r>
            <a:r>
              <a:rPr lang="cs-CZ" b="1" dirty="0" smtClean="0">
                <a:solidFill>
                  <a:srgbClr val="7030A0"/>
                </a:solidFill>
              </a:rPr>
              <a:t>„–s“.</a:t>
            </a:r>
            <a:endParaRPr lang="cs-CZ" b="1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5134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b="1" dirty="0" smtClean="0"/>
              <a:t>Zkusme si vyčasovat sloveso „to </a:t>
            </a:r>
            <a:r>
              <a:rPr lang="cs-CZ" sz="2400" b="1" dirty="0" err="1" smtClean="0"/>
              <a:t>sit</a:t>
            </a:r>
            <a:r>
              <a:rPr lang="cs-CZ" sz="2400" b="1" dirty="0" smtClean="0"/>
              <a:t>“.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400" dirty="0" smtClean="0"/>
              <a:t>I </a:t>
            </a:r>
            <a:r>
              <a:rPr lang="cs-CZ" sz="2400" dirty="0" err="1" smtClean="0"/>
              <a:t>sit</a:t>
            </a:r>
            <a:endParaRPr lang="cs-CZ" sz="2400" dirty="0" smtClean="0"/>
          </a:p>
          <a:p>
            <a:pPr marL="0" indent="0" algn="ctr">
              <a:buNone/>
            </a:pPr>
            <a:r>
              <a:rPr lang="cs-CZ" sz="2400" dirty="0" err="1"/>
              <a:t>y</a:t>
            </a:r>
            <a:r>
              <a:rPr lang="cs-CZ" sz="2400" dirty="0" err="1" smtClean="0"/>
              <a:t>ou</a:t>
            </a:r>
            <a:r>
              <a:rPr lang="cs-CZ" sz="2400" dirty="0" smtClean="0"/>
              <a:t> </a:t>
            </a:r>
            <a:r>
              <a:rPr lang="cs-CZ" sz="2400" dirty="0" err="1" smtClean="0"/>
              <a:t>sit</a:t>
            </a:r>
            <a:endParaRPr lang="cs-CZ" sz="2400" dirty="0" smtClean="0"/>
          </a:p>
          <a:p>
            <a:pPr marL="0" indent="0" algn="ctr">
              <a:buNone/>
            </a:pPr>
            <a:r>
              <a:rPr lang="cs-CZ" sz="2400" dirty="0"/>
              <a:t>h</a:t>
            </a:r>
            <a:r>
              <a:rPr lang="cs-CZ" sz="2400" dirty="0" smtClean="0"/>
              <a:t>e </a:t>
            </a:r>
            <a:r>
              <a:rPr lang="cs-CZ" sz="2400" dirty="0" err="1" smtClean="0"/>
              <a:t>sit</a:t>
            </a:r>
            <a:r>
              <a:rPr lang="cs-CZ" sz="2400" dirty="0" err="1" smtClean="0">
                <a:solidFill>
                  <a:srgbClr val="7030A0"/>
                </a:solidFill>
              </a:rPr>
              <a:t>s</a:t>
            </a:r>
            <a:endParaRPr lang="cs-CZ" sz="2400" dirty="0" smtClean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cs-CZ" sz="2400" dirty="0" err="1"/>
              <a:t>s</a:t>
            </a:r>
            <a:r>
              <a:rPr lang="cs-CZ" sz="2400" dirty="0" err="1" smtClean="0"/>
              <a:t>he</a:t>
            </a:r>
            <a:r>
              <a:rPr lang="cs-CZ" sz="2400" dirty="0" smtClean="0"/>
              <a:t> </a:t>
            </a:r>
            <a:r>
              <a:rPr lang="cs-CZ" sz="2400" dirty="0" err="1" smtClean="0"/>
              <a:t>sit</a:t>
            </a:r>
            <a:r>
              <a:rPr lang="cs-CZ" sz="2400" dirty="0" err="1" smtClean="0">
                <a:solidFill>
                  <a:srgbClr val="7030A0"/>
                </a:solidFill>
              </a:rPr>
              <a:t>s</a:t>
            </a:r>
            <a:endParaRPr lang="cs-CZ" sz="2400" dirty="0" smtClean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cs-CZ" sz="2400" dirty="0" err="1"/>
              <a:t>i</a:t>
            </a:r>
            <a:r>
              <a:rPr lang="cs-CZ" sz="2400" dirty="0" err="1" smtClean="0"/>
              <a:t>t</a:t>
            </a:r>
            <a:r>
              <a:rPr lang="cs-CZ" sz="2400" dirty="0" smtClean="0"/>
              <a:t> </a:t>
            </a:r>
            <a:r>
              <a:rPr lang="cs-CZ" sz="2400" dirty="0" err="1" smtClean="0"/>
              <a:t>sit</a:t>
            </a:r>
            <a:r>
              <a:rPr lang="cs-CZ" sz="2400" dirty="0" err="1" smtClean="0">
                <a:solidFill>
                  <a:srgbClr val="7030A0"/>
                </a:solidFill>
              </a:rPr>
              <a:t>s</a:t>
            </a:r>
            <a:endParaRPr lang="cs-CZ" sz="2400" dirty="0" smtClean="0">
              <a:solidFill>
                <a:srgbClr val="7030A0"/>
              </a:solidFill>
            </a:endParaRPr>
          </a:p>
          <a:p>
            <a:pPr marL="0" indent="0" algn="ctr">
              <a:buNone/>
            </a:pPr>
            <a:endParaRPr lang="cs-CZ" sz="2400" dirty="0" smtClean="0">
              <a:solidFill>
                <a:srgbClr val="7030A0"/>
              </a:solidFill>
            </a:endParaRPr>
          </a:p>
          <a:p>
            <a:pPr marL="0" indent="0" algn="ctr">
              <a:buNone/>
            </a:pPr>
            <a:endParaRPr lang="cs-CZ" sz="2400" b="1" dirty="0"/>
          </a:p>
          <a:p>
            <a:pPr marL="0" indent="0" algn="ctr">
              <a:buNone/>
            </a:pPr>
            <a:endParaRPr lang="cs-CZ" sz="24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400" dirty="0" err="1"/>
              <a:t>w</a:t>
            </a:r>
            <a:r>
              <a:rPr lang="cs-CZ" sz="2400" dirty="0" err="1" smtClean="0"/>
              <a:t>e</a:t>
            </a:r>
            <a:r>
              <a:rPr lang="cs-CZ" sz="2400" dirty="0" smtClean="0"/>
              <a:t> </a:t>
            </a:r>
            <a:r>
              <a:rPr lang="cs-CZ" sz="2400" dirty="0" err="1" smtClean="0"/>
              <a:t>sit</a:t>
            </a:r>
            <a:endParaRPr lang="cs-CZ" sz="2400" dirty="0" smtClean="0"/>
          </a:p>
          <a:p>
            <a:pPr marL="0" indent="0" algn="ctr">
              <a:buNone/>
            </a:pPr>
            <a:r>
              <a:rPr lang="cs-CZ" sz="2400" dirty="0" err="1"/>
              <a:t>y</a:t>
            </a:r>
            <a:r>
              <a:rPr lang="cs-CZ" sz="2400" dirty="0" err="1" smtClean="0"/>
              <a:t>ou</a:t>
            </a:r>
            <a:r>
              <a:rPr lang="cs-CZ" sz="2400" dirty="0" smtClean="0"/>
              <a:t> </a:t>
            </a:r>
            <a:r>
              <a:rPr lang="cs-CZ" sz="2400" dirty="0" err="1" smtClean="0"/>
              <a:t>sit</a:t>
            </a:r>
            <a:endParaRPr lang="cs-CZ" sz="2400" dirty="0" smtClean="0"/>
          </a:p>
          <a:p>
            <a:pPr marL="0" indent="0" algn="ctr">
              <a:buNone/>
            </a:pPr>
            <a:r>
              <a:rPr lang="cs-CZ" sz="2400" dirty="0" err="1"/>
              <a:t>t</a:t>
            </a:r>
            <a:r>
              <a:rPr lang="cs-CZ" sz="2400" dirty="0" err="1" smtClean="0"/>
              <a:t>hey</a:t>
            </a:r>
            <a:r>
              <a:rPr lang="cs-CZ" sz="2400" dirty="0" smtClean="0"/>
              <a:t> </a:t>
            </a:r>
            <a:r>
              <a:rPr lang="cs-CZ" sz="2400" dirty="0" err="1" smtClean="0"/>
              <a:t>sit</a:t>
            </a:r>
            <a:endParaRPr lang="cs-CZ" sz="2400" dirty="0" smtClean="0"/>
          </a:p>
          <a:p>
            <a:pPr marL="0" indent="0">
              <a:buNone/>
            </a:pPr>
            <a:r>
              <a:rPr lang="cs-CZ" dirty="0" smtClean="0"/>
              <a:t>Teď </a:t>
            </a:r>
            <a:r>
              <a:rPr lang="cs-CZ" dirty="0" smtClean="0"/>
              <a:t>zkus vyčasovat některá další slovesa, např</a:t>
            </a:r>
            <a:r>
              <a:rPr lang="cs-CZ" dirty="0" smtClean="0"/>
              <a:t>.:          </a:t>
            </a:r>
            <a:r>
              <a:rPr lang="cs-CZ" dirty="0" smtClean="0"/>
              <a:t>to </a:t>
            </a:r>
            <a:r>
              <a:rPr lang="cs-CZ" dirty="0" err="1" smtClean="0"/>
              <a:t>sleep</a:t>
            </a:r>
            <a:r>
              <a:rPr lang="cs-CZ" dirty="0" smtClean="0"/>
              <a:t>, to </a:t>
            </a:r>
            <a:r>
              <a:rPr lang="cs-CZ" dirty="0" err="1" smtClean="0"/>
              <a:t>stand</a:t>
            </a:r>
            <a:r>
              <a:rPr lang="cs-CZ" dirty="0" smtClean="0"/>
              <a:t>, to </a:t>
            </a:r>
            <a:r>
              <a:rPr lang="cs-CZ" dirty="0" err="1" smtClean="0"/>
              <a:t>read</a:t>
            </a:r>
            <a:r>
              <a:rPr lang="cs-CZ" dirty="0" smtClean="0"/>
              <a:t>, to </a:t>
            </a:r>
            <a:r>
              <a:rPr lang="cs-CZ" dirty="0" err="1" smtClean="0"/>
              <a:t>swim</a:t>
            </a:r>
            <a:r>
              <a:rPr lang="cs-CZ" dirty="0" smtClean="0"/>
              <a:t>, to </a:t>
            </a:r>
            <a:r>
              <a:rPr lang="cs-CZ" dirty="0" smtClean="0"/>
              <a:t>play, to </a:t>
            </a:r>
            <a:r>
              <a:rPr lang="cs-CZ" dirty="0" err="1" smtClean="0"/>
              <a:t>speak</a:t>
            </a:r>
            <a:r>
              <a:rPr lang="cs-CZ" dirty="0" smtClean="0"/>
              <a:t>, to </a:t>
            </a:r>
            <a:r>
              <a:rPr lang="cs-CZ" dirty="0" err="1" smtClean="0"/>
              <a:t>jump</a:t>
            </a:r>
            <a:r>
              <a:rPr lang="cs-CZ" dirty="0" smtClean="0"/>
              <a:t>, …….</a:t>
            </a:r>
            <a:endParaRPr lang="cs-CZ" dirty="0" smtClean="0"/>
          </a:p>
          <a:p>
            <a:pPr marL="0" indent="0" algn="ctr">
              <a:buNone/>
            </a:pPr>
            <a:endParaRPr lang="cs-CZ" sz="2400" dirty="0"/>
          </a:p>
          <a:p>
            <a:pPr marL="0" indent="0" algn="ctr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54007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b="1" dirty="0" smtClean="0"/>
              <a:t>Výjimky při tvorbě 3. osoby čísla jednotného: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U sloves končících na „-o“ přidáváme koncovku „-es“: he </a:t>
            </a:r>
            <a:r>
              <a:rPr lang="cs-CZ" dirty="0" err="1" smtClean="0"/>
              <a:t>go</a:t>
            </a:r>
            <a:r>
              <a:rPr lang="cs-CZ" dirty="0" err="1" smtClean="0">
                <a:solidFill>
                  <a:srgbClr val="7030A0"/>
                </a:solidFill>
              </a:rPr>
              <a:t>es</a:t>
            </a:r>
            <a:r>
              <a:rPr lang="cs-CZ" dirty="0" smtClean="0"/>
              <a:t>, he </a:t>
            </a:r>
            <a:r>
              <a:rPr lang="cs-CZ" dirty="0" err="1" smtClean="0"/>
              <a:t>do</a:t>
            </a:r>
            <a:r>
              <a:rPr lang="cs-CZ" dirty="0" err="1" smtClean="0">
                <a:solidFill>
                  <a:srgbClr val="7030A0"/>
                </a:solidFill>
              </a:rPr>
              <a:t>es</a:t>
            </a:r>
            <a:r>
              <a:rPr lang="cs-CZ" dirty="0" smtClean="0"/>
              <a:t>, ……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U sloves končících na „–ch“,    „-</a:t>
            </a:r>
            <a:r>
              <a:rPr lang="cs-CZ" dirty="0" err="1" smtClean="0"/>
              <a:t>sh</a:t>
            </a:r>
            <a:r>
              <a:rPr lang="cs-CZ" dirty="0" smtClean="0"/>
              <a:t>“, „-s“, „-x“ nebo „–z“ se přidává koncovka „–es“, která se vyslovuje jako /</a:t>
            </a:r>
            <a:r>
              <a:rPr lang="cs-CZ" dirty="0" err="1" smtClean="0"/>
              <a:t>iz</a:t>
            </a:r>
            <a:r>
              <a:rPr lang="cs-CZ" dirty="0" smtClean="0"/>
              <a:t>/: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watch</a:t>
            </a:r>
            <a:r>
              <a:rPr lang="cs-CZ" dirty="0" err="1" smtClean="0">
                <a:solidFill>
                  <a:srgbClr val="7030A0"/>
                </a:solidFill>
              </a:rPr>
              <a:t>es</a:t>
            </a:r>
            <a:r>
              <a:rPr lang="cs-CZ" dirty="0" smtClean="0"/>
              <a:t>, ……</a:t>
            </a:r>
          </a:p>
          <a:p>
            <a:pPr marL="0" indent="0">
              <a:buNone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951209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b="1" dirty="0" smtClean="0"/>
              <a:t>Přítomný čas prostý – tvoření záporu</a:t>
            </a:r>
            <a:r>
              <a:rPr lang="cs-CZ" sz="2400" b="1" dirty="0"/>
              <a:t>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Záporné tvary přítomného času prostého tvoříme pomocí „</a:t>
            </a:r>
            <a:r>
              <a:rPr lang="cs-CZ" b="1" dirty="0" err="1" smtClean="0"/>
              <a:t>don´t</a:t>
            </a:r>
            <a:r>
              <a:rPr lang="cs-CZ" b="1" dirty="0" smtClean="0"/>
              <a:t>/</a:t>
            </a:r>
            <a:r>
              <a:rPr lang="cs-CZ" b="1" dirty="0" err="1" smtClean="0"/>
              <a:t>doesn´t</a:t>
            </a:r>
            <a:r>
              <a:rPr lang="cs-CZ" b="1" dirty="0" smtClean="0"/>
              <a:t>“ a infinitivu významového slovesa.</a:t>
            </a:r>
          </a:p>
          <a:p>
            <a:pPr marL="0" indent="0">
              <a:buNone/>
            </a:pPr>
            <a:r>
              <a:rPr lang="cs-CZ" dirty="0" smtClean="0"/>
              <a:t>Pro 3. osobu čísla jednotného používáme tvar „</a:t>
            </a:r>
            <a:r>
              <a:rPr lang="cs-CZ" dirty="0" err="1" smtClean="0"/>
              <a:t>doesn´t</a:t>
            </a:r>
            <a:r>
              <a:rPr lang="cs-CZ" dirty="0" smtClean="0"/>
              <a:t>“. </a:t>
            </a:r>
          </a:p>
          <a:p>
            <a:pPr marL="0" indent="0">
              <a:buNone/>
            </a:pPr>
            <a:r>
              <a:rPr lang="cs-CZ" dirty="0"/>
              <a:t>Protože koncovka „-s“ je u záporu obsažena již ve tvaru „</a:t>
            </a:r>
            <a:r>
              <a:rPr lang="cs-CZ" dirty="0" err="1" smtClean="0"/>
              <a:t>doesn´t</a:t>
            </a:r>
            <a:r>
              <a:rPr lang="cs-CZ" dirty="0"/>
              <a:t>“, nedáváme ji na konec významového slovesa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Příklad</a:t>
            </a:r>
            <a:r>
              <a:rPr lang="cs-CZ" dirty="0" smtClean="0"/>
              <a:t>: </a:t>
            </a:r>
            <a:r>
              <a:rPr lang="cs-CZ" u="sng" dirty="0" smtClean="0"/>
              <a:t>He </a:t>
            </a:r>
            <a:r>
              <a:rPr lang="cs-CZ" u="sng" dirty="0" err="1" smtClean="0"/>
              <a:t>live</a:t>
            </a:r>
            <a:r>
              <a:rPr lang="cs-CZ" u="sng" dirty="0" err="1" smtClean="0">
                <a:solidFill>
                  <a:srgbClr val="7030A0"/>
                </a:solidFill>
              </a:rPr>
              <a:t>s</a:t>
            </a:r>
            <a:r>
              <a:rPr lang="cs-CZ" u="sng" dirty="0" smtClean="0"/>
              <a:t> in Scotland. </a:t>
            </a:r>
            <a:r>
              <a:rPr lang="cs-CZ" dirty="0" smtClean="0"/>
              <a:t>-  </a:t>
            </a:r>
            <a:r>
              <a:rPr lang="cs-CZ" u="sng" dirty="0" smtClean="0"/>
              <a:t>He </a:t>
            </a:r>
            <a:r>
              <a:rPr lang="cs-CZ" u="sng" dirty="0" err="1" smtClean="0"/>
              <a:t>doe</a:t>
            </a:r>
            <a:r>
              <a:rPr lang="cs-CZ" u="sng" dirty="0" err="1" smtClean="0">
                <a:solidFill>
                  <a:srgbClr val="7030A0"/>
                </a:solidFill>
              </a:rPr>
              <a:t>s</a:t>
            </a:r>
            <a:r>
              <a:rPr lang="cs-CZ" u="sng" dirty="0" err="1" smtClean="0"/>
              <a:t>n´t</a:t>
            </a:r>
            <a:r>
              <a:rPr lang="cs-CZ" u="sng" dirty="0" smtClean="0"/>
              <a:t>  live in Scotland.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Pro ostatní osoby užíváme tvar „</a:t>
            </a:r>
            <a:r>
              <a:rPr lang="cs-CZ" dirty="0" err="1" smtClean="0"/>
              <a:t>don´t</a:t>
            </a:r>
            <a:r>
              <a:rPr lang="cs-CZ" dirty="0" smtClean="0"/>
              <a:t>“.</a:t>
            </a:r>
          </a:p>
          <a:p>
            <a:pPr marL="0" indent="0">
              <a:buNone/>
            </a:pPr>
            <a:r>
              <a:rPr lang="cs-CZ" u="sng" dirty="0" smtClean="0"/>
              <a:t>Příklad: </a:t>
            </a:r>
            <a:r>
              <a:rPr lang="cs-CZ" u="sng" dirty="0" err="1" smtClean="0"/>
              <a:t>We</a:t>
            </a:r>
            <a:r>
              <a:rPr lang="cs-CZ" u="sng" dirty="0" smtClean="0"/>
              <a:t> </a:t>
            </a:r>
            <a:r>
              <a:rPr lang="cs-CZ" u="sng" dirty="0" err="1" smtClean="0"/>
              <a:t>speak</a:t>
            </a:r>
            <a:r>
              <a:rPr lang="cs-CZ" u="sng" dirty="0" smtClean="0"/>
              <a:t> </a:t>
            </a:r>
            <a:r>
              <a:rPr lang="cs-CZ" u="sng" dirty="0" err="1" smtClean="0"/>
              <a:t>English</a:t>
            </a:r>
            <a:r>
              <a:rPr lang="cs-CZ" dirty="0" smtClean="0"/>
              <a:t> - </a:t>
            </a:r>
            <a:r>
              <a:rPr lang="cs-CZ" u="sng" dirty="0" err="1" smtClean="0"/>
              <a:t>We</a:t>
            </a:r>
            <a:r>
              <a:rPr lang="cs-CZ" u="sng" dirty="0" smtClean="0"/>
              <a:t> </a:t>
            </a:r>
            <a:r>
              <a:rPr lang="cs-CZ" u="sng" dirty="0" err="1" smtClean="0"/>
              <a:t>don´t</a:t>
            </a:r>
            <a:r>
              <a:rPr lang="cs-CZ" u="sng" dirty="0" smtClean="0"/>
              <a:t> </a:t>
            </a:r>
            <a:r>
              <a:rPr lang="cs-CZ" u="sng" dirty="0" err="1" smtClean="0"/>
              <a:t>speak</a:t>
            </a:r>
            <a:r>
              <a:rPr lang="cs-CZ" u="sng" dirty="0" smtClean="0"/>
              <a:t> </a:t>
            </a:r>
            <a:r>
              <a:rPr lang="cs-CZ" u="sng" dirty="0" err="1" smtClean="0"/>
              <a:t>English</a:t>
            </a:r>
            <a:r>
              <a:rPr lang="cs-CZ" u="sng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77025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Zkusme tvořit </a:t>
            </a:r>
            <a:r>
              <a:rPr lang="cs-CZ" smtClean="0"/>
              <a:t>záporné věty: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 err="1" smtClean="0"/>
              <a:t>Tobe</a:t>
            </a:r>
            <a:r>
              <a:rPr lang="cs-CZ" dirty="0" smtClean="0"/>
              <a:t> </a:t>
            </a:r>
            <a:r>
              <a:rPr lang="cs-CZ" dirty="0" err="1" smtClean="0"/>
              <a:t>live</a:t>
            </a:r>
            <a:r>
              <a:rPr lang="cs-CZ" dirty="0" err="1" smtClean="0">
                <a:solidFill>
                  <a:srgbClr val="7030A0"/>
                </a:solidFill>
              </a:rPr>
              <a:t>s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smtClean="0"/>
              <a:t>in a city.</a:t>
            </a:r>
          </a:p>
          <a:p>
            <a:pPr marL="0" indent="0">
              <a:buNone/>
            </a:pP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history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I </a:t>
            </a:r>
            <a:r>
              <a:rPr lang="cs-CZ" dirty="0" err="1" smtClean="0"/>
              <a:t>watch</a:t>
            </a:r>
            <a:r>
              <a:rPr lang="cs-CZ" dirty="0" smtClean="0"/>
              <a:t> TV.</a:t>
            </a:r>
          </a:p>
          <a:p>
            <a:pPr marL="0" indent="0">
              <a:buNone/>
            </a:pPr>
            <a:r>
              <a:rPr lang="cs-CZ" dirty="0" err="1" smtClean="0"/>
              <a:t>They</a:t>
            </a:r>
            <a:r>
              <a:rPr lang="cs-CZ" dirty="0" smtClean="0"/>
              <a:t> play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drums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Jane </a:t>
            </a:r>
            <a:r>
              <a:rPr lang="cs-CZ" dirty="0" err="1" smtClean="0"/>
              <a:t>send</a:t>
            </a:r>
            <a:r>
              <a:rPr lang="cs-CZ" dirty="0" err="1" smtClean="0">
                <a:solidFill>
                  <a:srgbClr val="7030A0"/>
                </a:solidFill>
              </a:rPr>
              <a:t>s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e-mail.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look</a:t>
            </a:r>
            <a:r>
              <a:rPr lang="cs-CZ" dirty="0" smtClean="0"/>
              <a:t> nice.</a:t>
            </a:r>
          </a:p>
          <a:p>
            <a:pPr marL="0" indent="0">
              <a:buNone/>
            </a:pP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rain</a:t>
            </a:r>
            <a:r>
              <a:rPr lang="cs-CZ" dirty="0" err="1" smtClean="0">
                <a:solidFill>
                  <a:srgbClr val="7030A0"/>
                </a:solidFill>
              </a:rPr>
              <a:t>s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doe</a:t>
            </a:r>
            <a:r>
              <a:rPr lang="cs-CZ" dirty="0" err="1" smtClean="0">
                <a:solidFill>
                  <a:srgbClr val="7030A0"/>
                </a:solidFill>
              </a:rPr>
              <a:t>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homework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We</a:t>
            </a:r>
            <a:r>
              <a:rPr lang="cs-CZ" dirty="0" smtClean="0"/>
              <a:t> go on </a:t>
            </a:r>
            <a:r>
              <a:rPr lang="cs-CZ" dirty="0" err="1" smtClean="0"/>
              <a:t>holiday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 err="1" smtClean="0"/>
              <a:t>Toby</a:t>
            </a:r>
            <a:r>
              <a:rPr lang="cs-CZ" dirty="0" smtClean="0"/>
              <a:t> </a:t>
            </a:r>
            <a:r>
              <a:rPr lang="cs-CZ" dirty="0" err="1" smtClean="0"/>
              <a:t>doe</a:t>
            </a:r>
            <a:r>
              <a:rPr lang="cs-CZ" dirty="0" err="1" smtClean="0">
                <a:solidFill>
                  <a:srgbClr val="7030A0"/>
                </a:solidFill>
              </a:rPr>
              <a:t>s</a:t>
            </a:r>
            <a:r>
              <a:rPr lang="cs-CZ" dirty="0" err="1" smtClean="0"/>
              <a:t>n´t</a:t>
            </a:r>
            <a:r>
              <a:rPr lang="cs-CZ" dirty="0" smtClean="0"/>
              <a:t> live in a city.</a:t>
            </a:r>
          </a:p>
          <a:p>
            <a:pPr marL="0" indent="0">
              <a:buNone/>
            </a:pP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don´t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history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I </a:t>
            </a:r>
            <a:r>
              <a:rPr lang="cs-CZ" dirty="0" err="1" smtClean="0"/>
              <a:t>don´t</a:t>
            </a:r>
            <a:r>
              <a:rPr lang="cs-CZ" dirty="0" smtClean="0"/>
              <a:t> </a:t>
            </a:r>
            <a:r>
              <a:rPr lang="cs-CZ" dirty="0" err="1" smtClean="0"/>
              <a:t>watch</a:t>
            </a:r>
            <a:r>
              <a:rPr lang="cs-CZ" dirty="0" smtClean="0"/>
              <a:t> TV.</a:t>
            </a:r>
          </a:p>
          <a:p>
            <a:pPr marL="0" indent="0">
              <a:buNone/>
            </a:pP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don´t</a:t>
            </a:r>
            <a:r>
              <a:rPr lang="cs-CZ" dirty="0" smtClean="0"/>
              <a:t> play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drums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Jane </a:t>
            </a:r>
            <a:r>
              <a:rPr lang="cs-CZ" dirty="0" err="1" smtClean="0"/>
              <a:t>doe</a:t>
            </a:r>
            <a:r>
              <a:rPr lang="cs-CZ" dirty="0" err="1" smtClean="0">
                <a:solidFill>
                  <a:srgbClr val="7030A0"/>
                </a:solidFill>
              </a:rPr>
              <a:t>s</a:t>
            </a:r>
            <a:r>
              <a:rPr lang="cs-CZ" dirty="0" err="1" smtClean="0"/>
              <a:t>n´t</a:t>
            </a:r>
            <a:r>
              <a:rPr lang="cs-CZ" dirty="0" smtClean="0"/>
              <a:t> </a:t>
            </a:r>
            <a:r>
              <a:rPr lang="cs-CZ" dirty="0" err="1" smtClean="0"/>
              <a:t>send</a:t>
            </a:r>
            <a:r>
              <a:rPr lang="cs-CZ" dirty="0" smtClean="0"/>
              <a:t> and e-mail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don´t</a:t>
            </a:r>
            <a:r>
              <a:rPr lang="cs-CZ" dirty="0" smtClean="0"/>
              <a:t> </a:t>
            </a:r>
            <a:r>
              <a:rPr lang="cs-CZ" dirty="0" err="1" smtClean="0"/>
              <a:t>look</a:t>
            </a:r>
            <a:r>
              <a:rPr lang="cs-CZ" dirty="0" smtClean="0"/>
              <a:t> nice.</a:t>
            </a:r>
          </a:p>
          <a:p>
            <a:pPr marL="0" indent="0">
              <a:buNone/>
            </a:pP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doe</a:t>
            </a:r>
            <a:r>
              <a:rPr lang="cs-CZ" dirty="0" err="1" smtClean="0">
                <a:solidFill>
                  <a:srgbClr val="7030A0"/>
                </a:solidFill>
              </a:rPr>
              <a:t>s</a:t>
            </a:r>
            <a:r>
              <a:rPr lang="cs-CZ" dirty="0" err="1" smtClean="0"/>
              <a:t>n´t</a:t>
            </a:r>
            <a:r>
              <a:rPr lang="cs-CZ" dirty="0" smtClean="0"/>
              <a:t> </a:t>
            </a:r>
            <a:r>
              <a:rPr lang="cs-CZ" dirty="0" err="1" smtClean="0"/>
              <a:t>rain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doe</a:t>
            </a:r>
            <a:r>
              <a:rPr lang="cs-CZ" dirty="0" err="1" smtClean="0">
                <a:solidFill>
                  <a:srgbClr val="7030A0"/>
                </a:solidFill>
              </a:rPr>
              <a:t>s</a:t>
            </a:r>
            <a:r>
              <a:rPr lang="cs-CZ" dirty="0" err="1" smtClean="0"/>
              <a:t>n´t</a:t>
            </a:r>
            <a:r>
              <a:rPr lang="cs-CZ" dirty="0" smtClean="0"/>
              <a:t> do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homework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don´t</a:t>
            </a:r>
            <a:r>
              <a:rPr lang="cs-CZ" dirty="0" smtClean="0"/>
              <a:t> go to </a:t>
            </a:r>
            <a:r>
              <a:rPr lang="cs-CZ" dirty="0" err="1" smtClean="0"/>
              <a:t>holiday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7424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b="1" dirty="0" smtClean="0"/>
              <a:t>Přítomný čas prostý – tvoření otázky: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Otázku přítomného času prostého tvoříme pomocí „do/</a:t>
            </a:r>
            <a:r>
              <a:rPr lang="cs-CZ" b="1" dirty="0" err="1" smtClean="0"/>
              <a:t>does</a:t>
            </a:r>
            <a:r>
              <a:rPr lang="cs-CZ" b="1" dirty="0" smtClean="0"/>
              <a:t>“ a infinitivu významového slovesa.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Pro 3.osobu čísla jednotného používáme tvar „</a:t>
            </a:r>
            <a:r>
              <a:rPr lang="cs-CZ" dirty="0" err="1" smtClean="0"/>
              <a:t>does</a:t>
            </a:r>
            <a:r>
              <a:rPr lang="cs-CZ" dirty="0" smtClean="0"/>
              <a:t>“. Protože koncovka „-s“ je obsažena již v tomto tvaru, nedáváme ji tedy na konec významového slovesa.</a:t>
            </a:r>
          </a:p>
          <a:p>
            <a:pPr marL="0" indent="0">
              <a:buNone/>
            </a:pPr>
            <a:r>
              <a:rPr lang="cs-CZ" u="sng" dirty="0" smtClean="0"/>
              <a:t>Příklad: </a:t>
            </a:r>
            <a:r>
              <a:rPr lang="cs-CZ" u="sng" dirty="0" err="1" smtClean="0"/>
              <a:t>She</a:t>
            </a:r>
            <a:r>
              <a:rPr lang="cs-CZ" u="sng" dirty="0" smtClean="0"/>
              <a:t> </a:t>
            </a:r>
            <a:r>
              <a:rPr lang="cs-CZ" u="sng" dirty="0" err="1" smtClean="0"/>
              <a:t>play</a:t>
            </a:r>
            <a:r>
              <a:rPr lang="cs-CZ" u="sng" dirty="0" err="1" smtClean="0">
                <a:solidFill>
                  <a:srgbClr val="7030A0"/>
                </a:solidFill>
              </a:rPr>
              <a:t>s</a:t>
            </a:r>
            <a:r>
              <a:rPr lang="cs-CZ" u="sng" dirty="0" smtClean="0"/>
              <a:t> </a:t>
            </a:r>
            <a:r>
              <a:rPr lang="cs-CZ" u="sng" dirty="0" err="1" smtClean="0"/>
              <a:t>the</a:t>
            </a:r>
            <a:r>
              <a:rPr lang="cs-CZ" u="sng" dirty="0" smtClean="0"/>
              <a:t> piano</a:t>
            </a:r>
            <a:r>
              <a:rPr lang="cs-CZ" u="sng" dirty="0" smtClean="0"/>
              <a:t>.</a:t>
            </a:r>
            <a:r>
              <a:rPr lang="cs-CZ" dirty="0" smtClean="0"/>
              <a:t> - </a:t>
            </a:r>
            <a:r>
              <a:rPr lang="cs-CZ" u="sng" dirty="0" smtClean="0"/>
              <a:t> </a:t>
            </a:r>
            <a:r>
              <a:rPr lang="cs-CZ" u="sng" dirty="0" err="1" smtClean="0"/>
              <a:t>Doe</a:t>
            </a:r>
            <a:r>
              <a:rPr lang="cs-CZ" u="sng" dirty="0" err="1" smtClean="0">
                <a:solidFill>
                  <a:srgbClr val="7030A0"/>
                </a:solidFill>
              </a:rPr>
              <a:t>s</a:t>
            </a:r>
            <a:r>
              <a:rPr lang="cs-CZ" u="sng" dirty="0" smtClean="0"/>
              <a:t> </a:t>
            </a:r>
            <a:r>
              <a:rPr lang="cs-CZ" u="sng" dirty="0" err="1" smtClean="0"/>
              <a:t>she</a:t>
            </a:r>
            <a:r>
              <a:rPr lang="cs-CZ" u="sng" dirty="0" smtClean="0"/>
              <a:t> play </a:t>
            </a:r>
            <a:r>
              <a:rPr lang="cs-CZ" u="sng" dirty="0" err="1" smtClean="0"/>
              <a:t>the</a:t>
            </a:r>
            <a:r>
              <a:rPr lang="cs-CZ" u="sng" dirty="0" smtClean="0"/>
              <a:t> piano</a:t>
            </a:r>
            <a:r>
              <a:rPr lang="cs-CZ" u="sng" dirty="0" smtClean="0"/>
              <a:t>?</a:t>
            </a:r>
          </a:p>
          <a:p>
            <a:pPr marL="0" indent="0">
              <a:buNone/>
            </a:pPr>
            <a:endParaRPr lang="cs-CZ" u="sng" dirty="0" smtClean="0"/>
          </a:p>
          <a:p>
            <a:pPr marL="0" indent="0">
              <a:buNone/>
            </a:pPr>
            <a:r>
              <a:rPr lang="cs-CZ" dirty="0" smtClean="0"/>
              <a:t>Pro ostatní osoby používáme tvar „do“.</a:t>
            </a:r>
          </a:p>
          <a:p>
            <a:pPr marL="0" indent="0">
              <a:buNone/>
            </a:pPr>
            <a:r>
              <a:rPr lang="cs-CZ" u="sng" dirty="0" smtClean="0"/>
              <a:t>Příklad: </a:t>
            </a:r>
            <a:r>
              <a:rPr lang="cs-CZ" u="sng" dirty="0" err="1" smtClean="0"/>
              <a:t>They</a:t>
            </a:r>
            <a:r>
              <a:rPr lang="cs-CZ" u="sng" dirty="0" smtClean="0"/>
              <a:t> play </a:t>
            </a:r>
            <a:r>
              <a:rPr lang="cs-CZ" u="sng" dirty="0" err="1" smtClean="0"/>
              <a:t>football</a:t>
            </a:r>
            <a:r>
              <a:rPr lang="cs-CZ" u="sng" dirty="0" smtClean="0"/>
              <a:t>.</a:t>
            </a:r>
            <a:r>
              <a:rPr lang="cs-CZ" dirty="0" smtClean="0"/>
              <a:t> - </a:t>
            </a:r>
            <a:r>
              <a:rPr lang="cs-CZ" u="sng" dirty="0" smtClean="0"/>
              <a:t> </a:t>
            </a:r>
            <a:r>
              <a:rPr lang="cs-CZ" u="sng" dirty="0" smtClean="0"/>
              <a:t>Do </a:t>
            </a:r>
            <a:r>
              <a:rPr lang="cs-CZ" u="sng" dirty="0" err="1" smtClean="0"/>
              <a:t>they</a:t>
            </a:r>
            <a:r>
              <a:rPr lang="cs-CZ" u="sng" dirty="0" smtClean="0"/>
              <a:t> play </a:t>
            </a:r>
            <a:r>
              <a:rPr lang="cs-CZ" u="sng" dirty="0" err="1" smtClean="0"/>
              <a:t>football</a:t>
            </a:r>
            <a:r>
              <a:rPr lang="cs-CZ" u="sng" dirty="0" smtClean="0"/>
              <a:t>?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8839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Umíš tvořit otázky?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I play basketball.</a:t>
            </a:r>
          </a:p>
          <a:p>
            <a:pPr marL="0" indent="0">
              <a:buNone/>
            </a:pP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Maths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We</a:t>
            </a:r>
            <a:r>
              <a:rPr lang="cs-CZ" dirty="0" smtClean="0"/>
              <a:t> go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cinema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read</a:t>
            </a:r>
            <a:r>
              <a:rPr lang="cs-CZ" dirty="0" err="1" smtClean="0">
                <a:solidFill>
                  <a:srgbClr val="7030A0"/>
                </a:solidFill>
              </a:rPr>
              <a:t>s</a:t>
            </a:r>
            <a:r>
              <a:rPr lang="cs-CZ" dirty="0" smtClean="0"/>
              <a:t> a </a:t>
            </a:r>
            <a:r>
              <a:rPr lang="cs-CZ" dirty="0" err="1" smtClean="0"/>
              <a:t>magazine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The</a:t>
            </a:r>
            <a:r>
              <a:rPr lang="cs-CZ" dirty="0" smtClean="0"/>
              <a:t> dog </a:t>
            </a:r>
            <a:r>
              <a:rPr lang="cs-CZ" dirty="0" err="1" smtClean="0"/>
              <a:t>run</a:t>
            </a:r>
            <a:r>
              <a:rPr lang="cs-CZ" dirty="0" err="1" smtClean="0">
                <a:solidFill>
                  <a:srgbClr val="7030A0"/>
                </a:solidFill>
              </a:rPr>
              <a:t>s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meet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friends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teacher</a:t>
            </a:r>
            <a:r>
              <a:rPr lang="cs-CZ" dirty="0" smtClean="0"/>
              <a:t> </a:t>
            </a:r>
            <a:r>
              <a:rPr lang="cs-CZ" dirty="0" err="1" smtClean="0"/>
              <a:t>write</a:t>
            </a:r>
            <a:r>
              <a:rPr lang="cs-CZ" dirty="0" err="1" smtClean="0">
                <a:solidFill>
                  <a:srgbClr val="7030A0"/>
                </a:solidFill>
              </a:rPr>
              <a:t>s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You</a:t>
            </a:r>
            <a:r>
              <a:rPr lang="cs-CZ" dirty="0" smtClean="0"/>
              <a:t> live in NY.</a:t>
            </a:r>
          </a:p>
          <a:p>
            <a:pPr marL="0" indent="0">
              <a:buNone/>
            </a:pPr>
            <a:r>
              <a:rPr lang="cs-CZ" dirty="0" smtClean="0"/>
              <a:t>He </a:t>
            </a:r>
            <a:r>
              <a:rPr lang="cs-CZ" dirty="0" err="1" smtClean="0"/>
              <a:t>cook</a:t>
            </a:r>
            <a:r>
              <a:rPr lang="cs-CZ" dirty="0" err="1" smtClean="0">
                <a:solidFill>
                  <a:srgbClr val="7030A0"/>
                </a:solidFill>
              </a:rPr>
              <a:t>s</a:t>
            </a:r>
            <a:r>
              <a:rPr lang="cs-CZ" dirty="0" smtClean="0"/>
              <a:t>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Do I play basketball?</a:t>
            </a:r>
          </a:p>
          <a:p>
            <a:pPr marL="0" indent="0">
              <a:buNone/>
            </a:pPr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Maths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smtClean="0"/>
              <a:t>Do </a:t>
            </a:r>
            <a:r>
              <a:rPr lang="cs-CZ" dirty="0" err="1" smtClean="0"/>
              <a:t>we</a:t>
            </a:r>
            <a:r>
              <a:rPr lang="cs-CZ" dirty="0" smtClean="0"/>
              <a:t> go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cinema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err="1" smtClean="0"/>
              <a:t>Doe</a:t>
            </a:r>
            <a:r>
              <a:rPr lang="cs-CZ" dirty="0" err="1" smtClean="0">
                <a:solidFill>
                  <a:srgbClr val="7030A0"/>
                </a:solidFill>
              </a:rPr>
              <a:t>s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read</a:t>
            </a:r>
            <a:r>
              <a:rPr lang="cs-CZ" dirty="0" smtClean="0"/>
              <a:t> a </a:t>
            </a:r>
            <a:r>
              <a:rPr lang="cs-CZ" dirty="0" err="1" smtClean="0"/>
              <a:t>magazine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err="1" smtClean="0"/>
              <a:t>Doe</a:t>
            </a:r>
            <a:r>
              <a:rPr lang="cs-CZ" dirty="0" err="1" smtClean="0">
                <a:solidFill>
                  <a:srgbClr val="7030A0"/>
                </a:solidFill>
              </a:rPr>
              <a:t>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dog run?</a:t>
            </a:r>
          </a:p>
          <a:p>
            <a:pPr marL="0" indent="0">
              <a:buNone/>
            </a:pPr>
            <a:r>
              <a:rPr lang="cs-CZ" dirty="0" smtClean="0"/>
              <a:t>Do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meet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freinds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err="1" smtClean="0"/>
              <a:t>Doe</a:t>
            </a:r>
            <a:r>
              <a:rPr lang="cs-CZ" dirty="0" err="1" smtClean="0">
                <a:solidFill>
                  <a:srgbClr val="7030A0"/>
                </a:solidFill>
              </a:rPr>
              <a:t>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teacher</a:t>
            </a:r>
            <a:r>
              <a:rPr lang="cs-CZ" dirty="0" smtClean="0"/>
              <a:t> </a:t>
            </a:r>
            <a:r>
              <a:rPr lang="cs-CZ" dirty="0" err="1" smtClean="0"/>
              <a:t>write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live in NY?</a:t>
            </a:r>
          </a:p>
          <a:p>
            <a:pPr marL="0" indent="0">
              <a:buNone/>
            </a:pPr>
            <a:r>
              <a:rPr lang="cs-CZ" dirty="0" err="1" smtClean="0"/>
              <a:t>Doe</a:t>
            </a:r>
            <a:r>
              <a:rPr lang="cs-CZ" dirty="0" err="1" smtClean="0">
                <a:solidFill>
                  <a:srgbClr val="7030A0"/>
                </a:solidFill>
              </a:rPr>
              <a:t>s</a:t>
            </a:r>
            <a:r>
              <a:rPr lang="cs-CZ" dirty="0" smtClean="0"/>
              <a:t> he </a:t>
            </a:r>
            <a:r>
              <a:rPr lang="cs-CZ" dirty="0" err="1" smtClean="0"/>
              <a:t>cook</a:t>
            </a:r>
            <a:r>
              <a:rPr lang="cs-CZ" dirty="0" smtClean="0"/>
              <a:t> </a:t>
            </a:r>
            <a:r>
              <a:rPr lang="cs-CZ" dirty="0" err="1" smtClean="0"/>
              <a:t>every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4595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600" b="1" dirty="0" smtClean="0"/>
              <a:t>A teď zkusíme tvořit zápor i otázku:</a:t>
            </a:r>
            <a:endParaRPr lang="cs-CZ" sz="2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err="1" smtClean="0"/>
              <a:t>We</a:t>
            </a:r>
            <a:r>
              <a:rPr lang="cs-CZ" b="1" dirty="0" smtClean="0"/>
              <a:t> love pizza.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don´t</a:t>
            </a:r>
            <a:r>
              <a:rPr lang="cs-CZ" dirty="0" smtClean="0"/>
              <a:t> love pizza</a:t>
            </a:r>
          </a:p>
          <a:p>
            <a:pPr marL="0" indent="0">
              <a:buNone/>
            </a:pPr>
            <a:r>
              <a:rPr lang="cs-CZ" dirty="0" smtClean="0"/>
              <a:t>Do </a:t>
            </a:r>
            <a:r>
              <a:rPr lang="cs-CZ" dirty="0" err="1" smtClean="0"/>
              <a:t>we</a:t>
            </a:r>
            <a:r>
              <a:rPr lang="cs-CZ" dirty="0" smtClean="0"/>
              <a:t> love pizza?</a:t>
            </a:r>
          </a:p>
          <a:p>
            <a:pPr marL="0" indent="0">
              <a:buNone/>
            </a:pPr>
            <a:r>
              <a:rPr lang="cs-CZ" b="1" dirty="0" err="1" smtClean="0"/>
              <a:t>She</a:t>
            </a:r>
            <a:r>
              <a:rPr lang="cs-CZ" b="1" dirty="0" smtClean="0"/>
              <a:t> </a:t>
            </a:r>
            <a:r>
              <a:rPr lang="cs-CZ" b="1" dirty="0" err="1" smtClean="0"/>
              <a:t>play</a:t>
            </a:r>
            <a:r>
              <a:rPr lang="cs-CZ" b="1" dirty="0" err="1" smtClean="0">
                <a:solidFill>
                  <a:srgbClr val="7030A0"/>
                </a:solidFill>
              </a:rPr>
              <a:t>s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violin</a:t>
            </a:r>
            <a:r>
              <a:rPr lang="cs-CZ" b="1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doe</a:t>
            </a:r>
            <a:r>
              <a:rPr lang="cs-CZ" dirty="0" err="1" smtClean="0">
                <a:solidFill>
                  <a:srgbClr val="7030A0"/>
                </a:solidFill>
              </a:rPr>
              <a:t>s</a:t>
            </a:r>
            <a:r>
              <a:rPr lang="cs-CZ" dirty="0" err="1" smtClean="0"/>
              <a:t>n´t</a:t>
            </a:r>
            <a:r>
              <a:rPr lang="cs-CZ" dirty="0" smtClean="0"/>
              <a:t> play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violin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Doe</a:t>
            </a:r>
            <a:r>
              <a:rPr lang="cs-CZ" dirty="0" err="1" smtClean="0">
                <a:solidFill>
                  <a:srgbClr val="7030A0"/>
                </a:solidFill>
              </a:rPr>
              <a:t>s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play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violin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b="1" dirty="0" smtClean="0"/>
              <a:t>Tom and Jerry run </a:t>
            </a:r>
            <a:r>
              <a:rPr lang="cs-CZ" b="1" dirty="0" err="1" smtClean="0"/>
              <a:t>away</a:t>
            </a:r>
            <a:r>
              <a:rPr lang="cs-CZ" b="1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Tom and Jerry </a:t>
            </a:r>
            <a:r>
              <a:rPr lang="cs-CZ" dirty="0" err="1" smtClean="0"/>
              <a:t>don´t</a:t>
            </a:r>
            <a:r>
              <a:rPr lang="cs-CZ" dirty="0" smtClean="0"/>
              <a:t> run </a:t>
            </a:r>
            <a:r>
              <a:rPr lang="cs-CZ" dirty="0" err="1" smtClean="0"/>
              <a:t>away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Do Tom and Jerry run </a:t>
            </a:r>
            <a:r>
              <a:rPr lang="cs-CZ" dirty="0" err="1" smtClean="0"/>
              <a:t>away</a:t>
            </a:r>
            <a:r>
              <a:rPr lang="cs-CZ" dirty="0" smtClean="0"/>
              <a:t>?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err="1" smtClean="0"/>
              <a:t>They</a:t>
            </a:r>
            <a:r>
              <a:rPr lang="cs-CZ" b="1" dirty="0" smtClean="0"/>
              <a:t> </a:t>
            </a:r>
            <a:r>
              <a:rPr lang="cs-CZ" b="1" dirty="0" err="1" smtClean="0"/>
              <a:t>help</a:t>
            </a:r>
            <a:r>
              <a:rPr lang="cs-CZ" b="1" dirty="0" smtClean="0"/>
              <a:t> </a:t>
            </a:r>
            <a:r>
              <a:rPr lang="cs-CZ" b="1" dirty="0" err="1" smtClean="0"/>
              <a:t>their</a:t>
            </a:r>
            <a:r>
              <a:rPr lang="cs-CZ" b="1" dirty="0" smtClean="0"/>
              <a:t> </a:t>
            </a:r>
            <a:r>
              <a:rPr lang="cs-CZ" b="1" dirty="0" err="1" smtClean="0"/>
              <a:t>grandma</a:t>
            </a:r>
            <a:r>
              <a:rPr lang="cs-CZ" b="1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don´t</a:t>
            </a:r>
            <a:r>
              <a:rPr lang="cs-CZ" dirty="0" smtClean="0"/>
              <a:t> </a:t>
            </a:r>
            <a:r>
              <a:rPr lang="cs-CZ" dirty="0" err="1" smtClean="0"/>
              <a:t>help</a:t>
            </a:r>
            <a:r>
              <a:rPr lang="cs-CZ" dirty="0" smtClean="0"/>
              <a:t> </a:t>
            </a:r>
            <a:r>
              <a:rPr lang="cs-CZ" dirty="0" err="1" smtClean="0"/>
              <a:t>their</a:t>
            </a:r>
            <a:r>
              <a:rPr lang="cs-CZ" dirty="0" smtClean="0"/>
              <a:t> </a:t>
            </a:r>
            <a:r>
              <a:rPr lang="cs-CZ" dirty="0" err="1" smtClean="0"/>
              <a:t>grandma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Do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help</a:t>
            </a:r>
            <a:r>
              <a:rPr lang="cs-CZ" dirty="0" smtClean="0"/>
              <a:t> </a:t>
            </a:r>
            <a:r>
              <a:rPr lang="cs-CZ" dirty="0" err="1" smtClean="0"/>
              <a:t>their</a:t>
            </a:r>
            <a:r>
              <a:rPr lang="cs-CZ" dirty="0" smtClean="0"/>
              <a:t> </a:t>
            </a:r>
            <a:r>
              <a:rPr lang="cs-CZ" dirty="0" err="1" smtClean="0"/>
              <a:t>grandma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b="1" dirty="0" err="1" smtClean="0"/>
              <a:t>Our</a:t>
            </a:r>
            <a:r>
              <a:rPr lang="cs-CZ" b="1" dirty="0" smtClean="0"/>
              <a:t> dog </a:t>
            </a:r>
            <a:r>
              <a:rPr lang="cs-CZ" b="1" dirty="0" err="1" smtClean="0"/>
              <a:t>sleep</a:t>
            </a:r>
            <a:r>
              <a:rPr lang="cs-CZ" b="1" dirty="0" err="1" smtClean="0">
                <a:solidFill>
                  <a:srgbClr val="7030A0"/>
                </a:solidFill>
              </a:rPr>
              <a:t>s</a:t>
            </a:r>
            <a:r>
              <a:rPr lang="cs-CZ" b="1" dirty="0" smtClean="0"/>
              <a:t> </a:t>
            </a:r>
            <a:r>
              <a:rPr lang="cs-CZ" b="1" dirty="0" err="1" smtClean="0"/>
              <a:t>downstairs</a:t>
            </a:r>
            <a:r>
              <a:rPr lang="cs-CZ" b="1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Our</a:t>
            </a:r>
            <a:r>
              <a:rPr lang="cs-CZ" dirty="0" smtClean="0"/>
              <a:t> dog </a:t>
            </a:r>
            <a:r>
              <a:rPr lang="cs-CZ" dirty="0" err="1" smtClean="0"/>
              <a:t>doe</a:t>
            </a:r>
            <a:r>
              <a:rPr lang="cs-CZ" dirty="0" err="1" smtClean="0">
                <a:solidFill>
                  <a:srgbClr val="7030A0"/>
                </a:solidFill>
              </a:rPr>
              <a:t>s</a:t>
            </a:r>
            <a:r>
              <a:rPr lang="cs-CZ" dirty="0" err="1" smtClean="0"/>
              <a:t>n´t</a:t>
            </a:r>
            <a:r>
              <a:rPr lang="cs-CZ" dirty="0" smtClean="0"/>
              <a:t> </a:t>
            </a:r>
            <a:r>
              <a:rPr lang="cs-CZ" dirty="0" err="1" smtClean="0"/>
              <a:t>sleep</a:t>
            </a:r>
            <a:r>
              <a:rPr lang="cs-CZ" dirty="0" smtClean="0"/>
              <a:t> </a:t>
            </a:r>
            <a:r>
              <a:rPr lang="cs-CZ" dirty="0" err="1" smtClean="0"/>
              <a:t>downstairs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err="1" smtClean="0"/>
              <a:t>Doe</a:t>
            </a:r>
            <a:r>
              <a:rPr lang="cs-CZ" dirty="0" err="1" smtClean="0">
                <a:solidFill>
                  <a:srgbClr val="7030A0"/>
                </a:solidFill>
              </a:rPr>
              <a:t>s</a:t>
            </a:r>
            <a:r>
              <a:rPr lang="cs-CZ" dirty="0" smtClean="0"/>
              <a:t> </a:t>
            </a:r>
            <a:r>
              <a:rPr lang="cs-CZ" dirty="0" err="1" smtClean="0"/>
              <a:t>our</a:t>
            </a:r>
            <a:r>
              <a:rPr lang="cs-CZ" dirty="0" smtClean="0"/>
              <a:t> dog </a:t>
            </a:r>
            <a:r>
              <a:rPr lang="cs-CZ" dirty="0" err="1" smtClean="0"/>
              <a:t>sleep</a:t>
            </a:r>
            <a:r>
              <a:rPr lang="cs-CZ" dirty="0" smtClean="0"/>
              <a:t> </a:t>
            </a:r>
            <a:r>
              <a:rPr lang="cs-CZ" dirty="0" err="1" smtClean="0"/>
              <a:t>downstairs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344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TC102455519[[fn=Zima]]</Template>
  <TotalTime>169</TotalTime>
  <Words>720</Words>
  <Application>Microsoft Office PowerPoint</Application>
  <PresentationFormat>Předvádění na obrazovce (4:3)</PresentationFormat>
  <Paragraphs>123</Paragraphs>
  <Slides>11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Winter</vt:lpstr>
      <vt:lpstr>Prezentace aplikace PowerPoint</vt:lpstr>
      <vt:lpstr>Prezentace aplikace PowerPoint</vt:lpstr>
      <vt:lpstr>zdroje</vt:lpstr>
      <vt:lpstr>Přítomný čas prostý (present simple)</vt:lpstr>
      <vt:lpstr>Zkusme si vyčasovat sloveso „to sit“.</vt:lpstr>
      <vt:lpstr>Výjimky při tvorbě 3. osoby čísla jednotného:</vt:lpstr>
      <vt:lpstr>Přítomný čas prostý – tvoření záporu:</vt:lpstr>
      <vt:lpstr>Zkusme tvořit záporné věty:</vt:lpstr>
      <vt:lpstr>Přítomný čas prostý – tvoření otázky:</vt:lpstr>
      <vt:lpstr>Umíš tvořit otázky?</vt:lpstr>
      <vt:lpstr>A teď zkusíme tvořit zápor i otázku: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smolikovar</dc:creator>
  <cp:lastModifiedBy>smolikovar</cp:lastModifiedBy>
  <cp:revision>18</cp:revision>
  <dcterms:created xsi:type="dcterms:W3CDTF">2013-06-22T16:02:48Z</dcterms:created>
  <dcterms:modified xsi:type="dcterms:W3CDTF">2013-06-24T18:31:10Z</dcterms:modified>
</cp:coreProperties>
</file>