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2" r:id="rId4"/>
    <p:sldId id="261" r:id="rId5"/>
    <p:sldId id="260" r:id="rId6"/>
    <p:sldId id="263" r:id="rId7"/>
    <p:sldId id="264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9943C9"/>
    <a:srgbClr val="FB11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CDDBA-D8B3-4914-84AD-38E15330CF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08096-BE1C-4D18-B253-50EF1B52D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22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CDDBA-D8B3-4914-84AD-38E15330CF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08096-BE1C-4D18-B253-50EF1B52D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1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CDDBA-D8B3-4914-84AD-38E15330CF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08096-BE1C-4D18-B253-50EF1B52D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721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CDDBA-D8B3-4914-84AD-38E15330CF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08096-BE1C-4D18-B253-50EF1B52D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077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CDDBA-D8B3-4914-84AD-38E15330CF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08096-BE1C-4D18-B253-50EF1B52D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192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CDDBA-D8B3-4914-84AD-38E15330CF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08096-BE1C-4D18-B253-50EF1B52D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200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CDDBA-D8B3-4914-84AD-38E15330CF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08096-BE1C-4D18-B253-50EF1B52D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556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CDDBA-D8B3-4914-84AD-38E15330CF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08096-BE1C-4D18-B253-50EF1B52D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72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CDDBA-D8B3-4914-84AD-38E15330CF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08096-BE1C-4D18-B253-50EF1B52D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357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CDDBA-D8B3-4914-84AD-38E15330CF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08096-BE1C-4D18-B253-50EF1B52D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1257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CDDBA-D8B3-4914-84AD-38E15330CF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08096-BE1C-4D18-B253-50EF1B52D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494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wdDnDiag">
          <a:fgClr>
            <a:schemeClr val="accent6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2CDDBA-D8B3-4914-84AD-38E15330CF82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08096-BE1C-4D18-B253-50EF1B52D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662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mcina-zdarma.cz/article/2008091301-poradek-slov-v-nemecke-vete" TargetMode="External"/><Relationship Id="rId7" Type="http://schemas.openxmlformats.org/officeDocument/2006/relationships/hyperlink" Target="http://rmstitanic.sweb.cz/005stavba.jpg" TargetMode="External"/><Relationship Id="rId2" Type="http://schemas.openxmlformats.org/officeDocument/2006/relationships/hyperlink" Target="http://www.nemeckagramatika.wz.cz/slovosled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kinbook.cz/files/goods/puntiky_built/puntikate/puntikata_thumb_logo_big.jpg" TargetMode="External"/><Relationship Id="rId5" Type="http://schemas.openxmlformats.org/officeDocument/2006/relationships/hyperlink" Target="http://lh6.ggpht.com/cyhnE6opeZoZtsDi7XFOdwdY60oQijrI0fgf9OBBMYTfsf3DtwhfhlybrW9ZQt7Yxeyciqc=s108" TargetMode="External"/><Relationship Id="rId4" Type="http://schemas.openxmlformats.org/officeDocument/2006/relationships/hyperlink" Target="http://us.123rf.com/400wm/400/400/alekup/alekup1109/alekup110900007/10513574-tapeta-modra-otazna-ky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4924247"/>
              </p:ext>
            </p:extLst>
          </p:nvPr>
        </p:nvGraphicFramePr>
        <p:xfrm>
          <a:off x="1368425" y="2924944"/>
          <a:ext cx="6405925" cy="32652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Streckerová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Monika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VY_32_INOVACE_8AB_1_Syntax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8AB_VNJ.roč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28.1.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300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WORTFOLGE</a:t>
            </a:r>
            <a:br>
              <a:rPr lang="cs-CZ" sz="6600" b="1" dirty="0" smtClean="0">
                <a:solidFill>
                  <a:srgbClr val="FF0000"/>
                </a:solidFill>
              </a:rPr>
            </a:br>
            <a:r>
              <a:rPr lang="cs-CZ" sz="6600" b="1" dirty="0" smtClean="0">
                <a:solidFill>
                  <a:srgbClr val="FF0000"/>
                </a:solidFill>
              </a:rPr>
              <a:t>SATZBAU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931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620688"/>
            <a:ext cx="8208912" cy="5400600"/>
          </a:xfrm>
          <a:prstGeom prst="rect">
            <a:avLst/>
          </a:prstGeom>
          <a:solidFill>
            <a:srgbClr val="9943C9">
              <a:alpha val="8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Aussagesatz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PŘÍMÝ POŘÁDEK:</a:t>
            </a:r>
          </a:p>
          <a:p>
            <a:pPr marL="0" indent="0">
              <a:buNone/>
            </a:pPr>
            <a:r>
              <a:rPr lang="cs-CZ" sz="2800" dirty="0"/>
              <a:t>podmět stojí na prvním </a:t>
            </a:r>
            <a:r>
              <a:rPr lang="cs-CZ" sz="2800" dirty="0" smtClean="0"/>
              <a:t>místě, </a:t>
            </a:r>
            <a:r>
              <a:rPr lang="cs-CZ" sz="2800" u="sng" dirty="0" smtClean="0"/>
              <a:t>sloveso </a:t>
            </a:r>
            <a:r>
              <a:rPr lang="cs-CZ" sz="2800" b="1" u="sng" dirty="0" smtClean="0"/>
              <a:t>VŽDY</a:t>
            </a:r>
            <a:r>
              <a:rPr lang="cs-CZ" sz="2800" u="sng" dirty="0" smtClean="0"/>
              <a:t> na druhém</a:t>
            </a:r>
          </a:p>
          <a:p>
            <a:pPr marL="0" indent="0" algn="ctr">
              <a:buNone/>
            </a:pPr>
            <a:r>
              <a:rPr lang="cs-CZ" sz="2800" b="1" dirty="0">
                <a:solidFill>
                  <a:srgbClr val="FF0000"/>
                </a:solidFill>
              </a:rPr>
              <a:t>Podmět + časované </a:t>
            </a:r>
            <a:r>
              <a:rPr lang="cs-CZ" sz="2800" b="1" u="sng" dirty="0" smtClean="0">
                <a:solidFill>
                  <a:srgbClr val="FF0000"/>
                </a:solidFill>
              </a:rPr>
              <a:t>sloveso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>
                <a:solidFill>
                  <a:srgbClr val="FF0000"/>
                </a:solidFill>
              </a:rPr>
              <a:t>+ ostatní větné </a:t>
            </a:r>
            <a:r>
              <a:rPr lang="cs-CZ" sz="2800" b="1" dirty="0" smtClean="0">
                <a:solidFill>
                  <a:srgbClr val="FF0000"/>
                </a:solidFill>
              </a:rPr>
              <a:t>členy</a:t>
            </a:r>
          </a:p>
          <a:p>
            <a:pPr marL="0" indent="0" algn="ctr">
              <a:buNone/>
            </a:pPr>
            <a:r>
              <a:rPr lang="cs-CZ" sz="2400" i="1" dirty="0" err="1" smtClean="0"/>
              <a:t>Ich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wohne</a:t>
            </a:r>
            <a:r>
              <a:rPr lang="cs-CZ" sz="2400" i="1" dirty="0" smtClean="0"/>
              <a:t> in Hradec Králové.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NEPŘÍMÝ POŘÁDEK:</a:t>
            </a:r>
          </a:p>
          <a:p>
            <a:pPr marL="0" indent="0">
              <a:buNone/>
            </a:pPr>
            <a:r>
              <a:rPr lang="cs-CZ" sz="2800" dirty="0"/>
              <a:t>když chceme zdůraznit </a:t>
            </a:r>
            <a:r>
              <a:rPr lang="cs-CZ" sz="2800" dirty="0" smtClean="0"/>
              <a:t>člen, </a:t>
            </a:r>
            <a:r>
              <a:rPr lang="cs-CZ" sz="2800" b="1" dirty="0"/>
              <a:t> </a:t>
            </a:r>
            <a:r>
              <a:rPr lang="cs-CZ" sz="2800" dirty="0"/>
              <a:t>podmět stojí za časovaným </a:t>
            </a:r>
            <a:r>
              <a:rPr lang="cs-CZ" sz="2800" dirty="0" smtClean="0"/>
              <a:t>slovesem</a:t>
            </a:r>
          </a:p>
          <a:p>
            <a:pPr marL="0" indent="0" algn="ctr">
              <a:buNone/>
            </a:pPr>
            <a:r>
              <a:rPr lang="cs-CZ" sz="2800" b="1" dirty="0">
                <a:solidFill>
                  <a:srgbClr val="FF0000"/>
                </a:solidFill>
              </a:rPr>
              <a:t>Zdůrazněný větný člen + </a:t>
            </a:r>
            <a:r>
              <a:rPr lang="cs-CZ" sz="2800" b="1" u="sng" dirty="0">
                <a:solidFill>
                  <a:srgbClr val="FF0000"/>
                </a:solidFill>
              </a:rPr>
              <a:t>určité sloveso</a:t>
            </a:r>
            <a:r>
              <a:rPr lang="cs-CZ" sz="2800" b="1" dirty="0">
                <a:solidFill>
                  <a:srgbClr val="FF0000"/>
                </a:solidFill>
              </a:rPr>
              <a:t> + podmět + ostatní </a:t>
            </a:r>
            <a:r>
              <a:rPr lang="cs-CZ" sz="2800" b="1" dirty="0" smtClean="0">
                <a:solidFill>
                  <a:srgbClr val="FF0000"/>
                </a:solidFill>
              </a:rPr>
              <a:t>členy</a:t>
            </a:r>
          </a:p>
          <a:p>
            <a:pPr marL="0" indent="0" algn="ctr">
              <a:buNone/>
            </a:pPr>
            <a:r>
              <a:rPr lang="cs-CZ" sz="2600" i="1" dirty="0" err="1" smtClean="0"/>
              <a:t>Heute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kommt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meine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Mutti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zu</a:t>
            </a:r>
            <a:r>
              <a:rPr lang="cs-CZ" sz="2600" i="1" dirty="0" smtClean="0"/>
              <a:t> </a:t>
            </a:r>
            <a:r>
              <a:rPr lang="cs-CZ" sz="2600" i="1" dirty="0" err="1" smtClean="0"/>
              <a:t>Besuch</a:t>
            </a:r>
            <a:r>
              <a:rPr lang="cs-CZ" sz="2600" i="1" dirty="0" smtClean="0"/>
              <a:t>.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516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548680"/>
            <a:ext cx="8136904" cy="5184576"/>
          </a:xfrm>
          <a:prstGeom prst="rect">
            <a:avLst/>
          </a:prstGeom>
          <a:solidFill>
            <a:srgbClr val="FFFFFF">
              <a:alpha val="8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Fragesatz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DOPLŇOVACÍ VĚTA:</a:t>
            </a:r>
          </a:p>
          <a:p>
            <a:pPr marL="0" indent="0">
              <a:buNone/>
            </a:pPr>
            <a:r>
              <a:rPr lang="cs-CZ" sz="2800" dirty="0" smtClean="0"/>
              <a:t>Sloveso stojí na </a:t>
            </a:r>
            <a:r>
              <a:rPr lang="cs-CZ" sz="2800" u="sng" dirty="0" smtClean="0"/>
              <a:t>druhém místě</a:t>
            </a:r>
            <a:r>
              <a:rPr lang="cs-CZ" sz="2800" dirty="0" smtClean="0"/>
              <a:t>, na začátku věty je </a:t>
            </a:r>
            <a:r>
              <a:rPr lang="cs-CZ" sz="2800" dirty="0" err="1" smtClean="0"/>
              <a:t>Fragepronomen</a:t>
            </a:r>
            <a:r>
              <a:rPr lang="cs-CZ" sz="2800" dirty="0" smtClean="0"/>
              <a:t> nebo jiné doplňovací slovo.</a:t>
            </a:r>
          </a:p>
          <a:p>
            <a:pPr marL="0" indent="0" algn="ctr">
              <a:buNone/>
            </a:pPr>
            <a:r>
              <a:rPr lang="cs-CZ" sz="2800" b="1" dirty="0">
                <a:solidFill>
                  <a:srgbClr val="FF0000"/>
                </a:solidFill>
              </a:rPr>
              <a:t>Tázací zájmeno + </a:t>
            </a:r>
            <a:r>
              <a:rPr lang="cs-CZ" sz="2800" b="1" u="sng" dirty="0">
                <a:solidFill>
                  <a:srgbClr val="FF0000"/>
                </a:solidFill>
              </a:rPr>
              <a:t>sloveso</a:t>
            </a:r>
            <a:r>
              <a:rPr lang="cs-CZ" sz="2800" b="1" dirty="0">
                <a:solidFill>
                  <a:srgbClr val="FF0000"/>
                </a:solidFill>
              </a:rPr>
              <a:t> + podmět + ostatní větné členy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sz="2400" i="1" dirty="0" err="1" smtClean="0"/>
              <a:t>Woher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kommst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du</a:t>
            </a:r>
            <a:r>
              <a:rPr lang="cs-CZ" sz="2400" i="1" dirty="0" smtClean="0"/>
              <a:t>?</a:t>
            </a:r>
          </a:p>
          <a:p>
            <a:pPr marL="0" indent="0" algn="ctr">
              <a:buNone/>
            </a:pPr>
            <a:endParaRPr lang="cs-CZ" sz="2400" i="1" dirty="0"/>
          </a:p>
          <a:p>
            <a:pPr marL="0" indent="0" algn="ctr">
              <a:buNone/>
            </a:pPr>
            <a:r>
              <a:rPr lang="cs-CZ" sz="2400" i="1" dirty="0" err="1" smtClean="0"/>
              <a:t>Fragepronomen</a:t>
            </a:r>
            <a:r>
              <a:rPr lang="cs-CZ" sz="2400" i="1" dirty="0" smtClean="0"/>
              <a:t>:</a:t>
            </a:r>
          </a:p>
          <a:p>
            <a:pPr marL="0" indent="0">
              <a:buNone/>
            </a:pPr>
            <a:r>
              <a:rPr lang="cs-CZ" sz="2400" i="1" dirty="0" smtClean="0"/>
              <a:t>WOHER, WAS, WIE, WER, WO, WOHIN, WELCHE,WARUM…</a:t>
            </a:r>
            <a:r>
              <a:rPr lang="cs-CZ" sz="2400" i="1" dirty="0" err="1" smtClean="0"/>
              <a:t>usw</a:t>
            </a:r>
            <a:r>
              <a:rPr lang="cs-CZ" sz="2400" i="1" dirty="0" smtClean="0"/>
              <a:t>.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3017281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ZJIŠŤOVACÍ VĚTA:</a:t>
            </a:r>
          </a:p>
          <a:p>
            <a:pPr marL="0" indent="0">
              <a:buNone/>
            </a:pPr>
            <a:r>
              <a:rPr lang="cs-CZ" sz="2800" dirty="0" smtClean="0"/>
              <a:t>Stejně jako v češtině u </a:t>
            </a:r>
            <a:r>
              <a:rPr lang="cs-CZ" sz="2800" dirty="0" smtClean="0"/>
              <a:t>otázky, </a:t>
            </a:r>
            <a:r>
              <a:rPr lang="cs-CZ" sz="2800" dirty="0" smtClean="0"/>
              <a:t>i zde stojí sloveso na prvním místě.</a:t>
            </a:r>
          </a:p>
          <a:p>
            <a:pPr marL="0" indent="0" algn="ctr">
              <a:buNone/>
            </a:pPr>
            <a:r>
              <a:rPr lang="cs-CZ" sz="2800" b="1" u="sng" dirty="0">
                <a:solidFill>
                  <a:srgbClr val="FF0000"/>
                </a:solidFill>
              </a:rPr>
              <a:t>Určité sloveso </a:t>
            </a:r>
            <a:r>
              <a:rPr lang="cs-CZ" sz="2800" b="1" dirty="0">
                <a:solidFill>
                  <a:srgbClr val="FF0000"/>
                </a:solidFill>
              </a:rPr>
              <a:t>+ podmět + ostatní větné členy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sz="2400" i="1" dirty="0" err="1" smtClean="0"/>
              <a:t>War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sie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heute</a:t>
            </a:r>
            <a:r>
              <a:rPr lang="cs-CZ" sz="2400" i="1" dirty="0" smtClean="0"/>
              <a:t> in der </a:t>
            </a:r>
            <a:r>
              <a:rPr lang="cs-CZ" sz="2400" i="1" dirty="0" err="1" smtClean="0"/>
              <a:t>Schule</a:t>
            </a:r>
            <a:r>
              <a:rPr lang="cs-CZ" sz="2400" i="1" dirty="0" smtClean="0"/>
              <a:t>?</a:t>
            </a:r>
          </a:p>
          <a:p>
            <a:pPr marL="0" indent="0" algn="ctr">
              <a:buNone/>
            </a:pPr>
            <a:endParaRPr lang="cs-CZ" sz="2400" i="1" dirty="0"/>
          </a:p>
          <a:p>
            <a:pPr marL="0" indent="0" algn="ctr">
              <a:buNone/>
            </a:pPr>
            <a:r>
              <a:rPr lang="cs-CZ" sz="2800" i="1" dirty="0" smtClean="0"/>
              <a:t>Odpověď na zjišťovací otázku bývá obvykle jen ANO / NE.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508325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620688"/>
            <a:ext cx="7920880" cy="4608512"/>
          </a:xfrm>
          <a:prstGeom prst="rect">
            <a:avLst/>
          </a:prstGeom>
          <a:solidFill>
            <a:srgbClr val="FFFFFF">
              <a:alpha val="8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Indirekte</a:t>
            </a:r>
            <a:r>
              <a:rPr lang="cs-CZ" sz="3200" dirty="0" smtClean="0"/>
              <a:t> </a:t>
            </a:r>
            <a:r>
              <a:rPr lang="cs-CZ" sz="3200" dirty="0" err="1" smtClean="0"/>
              <a:t>Frage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DIREKTE FRAGE:</a:t>
            </a:r>
          </a:p>
          <a:p>
            <a:pPr marL="0" indent="0">
              <a:buNone/>
            </a:pPr>
            <a:r>
              <a:rPr lang="de-DE" sz="2800" u="sng" dirty="0"/>
              <a:t>Arbeitet er</a:t>
            </a:r>
            <a:r>
              <a:rPr lang="de-DE" sz="2800" dirty="0"/>
              <a:t> jetzt bei </a:t>
            </a:r>
            <a:r>
              <a:rPr lang="de-DE" sz="2800" dirty="0" err="1"/>
              <a:t>Škoda</a:t>
            </a:r>
            <a:r>
              <a:rPr lang="de-DE" sz="2800" dirty="0" smtClean="0"/>
              <a:t>?</a:t>
            </a:r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INDIREKTE FRAGE:</a:t>
            </a:r>
          </a:p>
          <a:p>
            <a:pPr marL="0" indent="0">
              <a:buNone/>
            </a:pPr>
            <a:r>
              <a:rPr lang="de-DE" sz="2800" dirty="0"/>
              <a:t>Sie fragt, </a:t>
            </a:r>
            <a:r>
              <a:rPr lang="de-DE" sz="2800" b="1" dirty="0"/>
              <a:t>ob</a:t>
            </a:r>
            <a:r>
              <a:rPr lang="de-DE" sz="2800" dirty="0"/>
              <a:t> </a:t>
            </a:r>
            <a:r>
              <a:rPr lang="de-DE" sz="2800" u="sng" dirty="0"/>
              <a:t>er</a:t>
            </a:r>
            <a:r>
              <a:rPr lang="de-DE" sz="2800" dirty="0"/>
              <a:t> jetzt bei </a:t>
            </a:r>
            <a:r>
              <a:rPr lang="de-DE" sz="2800" dirty="0" err="1"/>
              <a:t>Škoda</a:t>
            </a:r>
            <a:r>
              <a:rPr lang="de-DE" sz="2800" dirty="0"/>
              <a:t> </a:t>
            </a:r>
            <a:r>
              <a:rPr lang="de-DE" sz="2800" u="sng" dirty="0"/>
              <a:t>arbeitet</a:t>
            </a:r>
            <a:r>
              <a:rPr lang="de-DE" sz="2800" dirty="0" smtClean="0"/>
              <a:t>.</a:t>
            </a:r>
            <a:endParaRPr lang="cs-CZ" sz="2800" dirty="0" smtClean="0"/>
          </a:p>
          <a:p>
            <a:pPr marL="0" indent="0">
              <a:buNone/>
            </a:pPr>
            <a:r>
              <a:rPr lang="cs-CZ" sz="2400" i="1" dirty="0"/>
              <a:t>Spojka ,,ob" uvádí větu vedlejší, určité sloveso je proto na konci věty.</a:t>
            </a:r>
            <a:endParaRPr lang="cs-CZ" sz="2400" b="1" i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9097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INDIREKTE FRAGE:</a:t>
            </a:r>
          </a:p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weiß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, </a:t>
            </a:r>
            <a:r>
              <a:rPr lang="cs-CZ" sz="2800" b="1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jetzt</a:t>
            </a:r>
            <a:r>
              <a:rPr lang="cs-CZ" dirty="0" smtClean="0"/>
              <a:t> </a:t>
            </a:r>
            <a:r>
              <a:rPr lang="cs-CZ" u="sng" dirty="0" err="1" smtClean="0"/>
              <a:t>arbeitet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sz="2400" i="1" dirty="0"/>
              <a:t>Také nepřímá otázka má pořádek slov věty vedlejší s určitým slovesem na konci věty</a:t>
            </a:r>
            <a:r>
              <a:rPr lang="cs-CZ" sz="2400" i="1" dirty="0" smtClean="0"/>
              <a:t>.</a:t>
            </a:r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möchte</a:t>
            </a:r>
            <a:r>
              <a:rPr lang="cs-CZ" sz="2800" dirty="0" smtClean="0"/>
              <a:t> </a:t>
            </a:r>
            <a:r>
              <a:rPr lang="cs-CZ" sz="2800" dirty="0" err="1" smtClean="0"/>
              <a:t>wissen</a:t>
            </a:r>
            <a:r>
              <a:rPr lang="cs-CZ" sz="2800" dirty="0" smtClean="0"/>
              <a:t>, </a:t>
            </a:r>
            <a:r>
              <a:rPr lang="cs-CZ" sz="2800" b="1" dirty="0" err="1" smtClean="0"/>
              <a:t>worauf</a:t>
            </a:r>
            <a:r>
              <a:rPr lang="cs-CZ" sz="2800" dirty="0" smtClean="0"/>
              <a:t> </a:t>
            </a:r>
            <a:r>
              <a:rPr lang="cs-CZ" sz="2800" dirty="0" err="1" smtClean="0"/>
              <a:t>er</a:t>
            </a:r>
            <a:r>
              <a:rPr lang="cs-CZ" sz="2800" dirty="0" smtClean="0"/>
              <a:t> so </a:t>
            </a:r>
            <a:r>
              <a:rPr lang="cs-CZ" sz="2800" dirty="0" err="1" smtClean="0"/>
              <a:t>lange</a:t>
            </a:r>
            <a:r>
              <a:rPr lang="cs-CZ" sz="2800" dirty="0" smtClean="0"/>
              <a:t> </a:t>
            </a:r>
            <a:r>
              <a:rPr lang="cs-CZ" sz="2800" u="sng" dirty="0" err="1" smtClean="0"/>
              <a:t>wartet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400" i="1" dirty="0"/>
              <a:t>Nepřímá otázka může být uvedena též zájmenným příslovcem tázacím.</a:t>
            </a:r>
          </a:p>
        </p:txBody>
      </p:sp>
    </p:spTree>
    <p:extLst>
      <p:ext uri="{BB962C8B-B14F-4D97-AF65-F5344CB8AC3E}">
        <p14:creationId xmlns:p14="http://schemas.microsoft.com/office/powerpoint/2010/main" val="2428770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Zdroje:</a:t>
            </a:r>
          </a:p>
          <a:p>
            <a:r>
              <a:rPr lang="cs-CZ" sz="1600" dirty="0" smtClean="0">
                <a:hlinkClick r:id="rId2"/>
              </a:rPr>
              <a:t>http://www.nemeckagramatika.wz.cz/slovosled.htm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http://www.nemcina-zdarma.cz/article/2008091301-poradek-slov-v-nemecke-vete</a:t>
            </a:r>
            <a:endParaRPr lang="cs-CZ" sz="1600" dirty="0" smtClean="0"/>
          </a:p>
          <a:p>
            <a:endParaRPr lang="cs-CZ" sz="1600" b="1" dirty="0"/>
          </a:p>
          <a:p>
            <a:pPr marL="0" indent="0">
              <a:buNone/>
            </a:pPr>
            <a:r>
              <a:rPr lang="cs-CZ" sz="2800" b="1" dirty="0" smtClean="0"/>
              <a:t>Zdroje obrázků:</a:t>
            </a:r>
          </a:p>
          <a:p>
            <a:r>
              <a:rPr lang="cs-CZ" sz="1600" dirty="0" smtClean="0">
                <a:hlinkClick r:id="rId4"/>
              </a:rPr>
              <a:t>http://us.123rf.com/400wm/400/400/alekup/alekup1109/alekup110900007/10513574-tapeta-modra-otazna-ky.jpg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lh6.ggpht.com/cyhnE6opeZoZtsDi7XFOdwdY60oQijrI0fgf9OBBMYTfsf3DtwhfhlybrW9ZQt7Yxeyciqc=s108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</a:t>
            </a:r>
            <a:r>
              <a:rPr lang="cs-CZ" sz="1600" dirty="0" smtClean="0">
                <a:hlinkClick r:id="rId6"/>
              </a:rPr>
              <a:t>://www.skinbook.cz/files/goods/puntiky_built/puntikate/puntikata_thumb_logo_big.jpg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http://rmstitanic.sweb.cz/005stavba.jpg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949951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6748468"/>
              </p:ext>
            </p:extLst>
          </p:nvPr>
        </p:nvGraphicFramePr>
        <p:xfrm>
          <a:off x="1369036" y="3233738"/>
          <a:ext cx="6405925" cy="243922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viz výše</a:t>
                      </a:r>
                      <a:endParaRPr lang="cs-CZ" sz="16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  viz výše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1171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313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WORTFOLGE SATZBAU</vt:lpstr>
      <vt:lpstr>Aussagesatz:</vt:lpstr>
      <vt:lpstr>Fragesatz:</vt:lpstr>
      <vt:lpstr>Prezentace aplikace PowerPoint</vt:lpstr>
      <vt:lpstr>Indirekte Frage:</vt:lpstr>
      <vt:lpstr>Prezentace aplikace PowerPoint</vt:lpstr>
      <vt:lpstr>Prezentace aplikace PowerPoint</vt:lpstr>
      <vt:lpstr>Prezentace aplikace PowerPoint</vt:lpstr>
    </vt:vector>
  </TitlesOfParts>
  <Company>iris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iris</dc:creator>
  <cp:lastModifiedBy>User</cp:lastModifiedBy>
  <cp:revision>9</cp:revision>
  <dcterms:created xsi:type="dcterms:W3CDTF">2013-06-24T17:46:35Z</dcterms:created>
  <dcterms:modified xsi:type="dcterms:W3CDTF">2013-06-24T20:46:18Z</dcterms:modified>
</cp:coreProperties>
</file>