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2" r:id="rId3"/>
    <p:sldId id="280" r:id="rId4"/>
    <p:sldId id="274" r:id="rId5"/>
    <p:sldId id="281" r:id="rId6"/>
    <p:sldId id="269" r:id="rId7"/>
    <p:sldId id="273" r:id="rId8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24.6.2013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VY_32_INOVACE_24_18</a:t>
              </a:r>
              <a:r>
                <a:rPr lang="cs-CZ" sz="1200" dirty="0" smtClean="0">
                  <a:latin typeface="Calibri"/>
                </a:rPr>
                <a:t> </a:t>
              </a:r>
              <a:r>
                <a:rPr lang="cs-CZ" sz="1200" dirty="0" smtClean="0">
                  <a:latin typeface="Calibri"/>
                </a:rPr>
                <a:t>Fyzika, </a:t>
              </a:r>
              <a:r>
                <a:rPr lang="cs-CZ" sz="1200" dirty="0" smtClean="0">
                  <a:latin typeface="Calibri"/>
                </a:rPr>
                <a:t>8.ročník-doplňovačky 2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8</a:t>
            </a:r>
            <a:r>
              <a:rPr lang="cs-CZ" sz="1400" dirty="0" smtClean="0">
                <a:solidFill>
                  <a:schemeClr val="tx1"/>
                </a:solidFill>
              </a:rPr>
              <a:t>.ročníku</a:t>
            </a:r>
            <a:r>
              <a:rPr lang="cs-CZ" sz="1400" dirty="0">
                <a:solidFill>
                  <a:schemeClr val="tx1"/>
                </a:solidFill>
              </a:rPr>
              <a:t>. </a:t>
            </a:r>
            <a:r>
              <a:rPr lang="cs-CZ" sz="1400" dirty="0" smtClean="0">
                <a:solidFill>
                  <a:schemeClr val="tx1"/>
                </a:solidFill>
              </a:rPr>
              <a:t>Žáci si zábavnou formou např. soutěží prověří a procvičí své znalosti z fyziky na témata : 1) </a:t>
            </a:r>
            <a:r>
              <a:rPr lang="cs-CZ" sz="1400" dirty="0" smtClean="0">
                <a:solidFill>
                  <a:schemeClr val="tx1"/>
                </a:solidFill>
              </a:rPr>
              <a:t>Spalovací motory </a:t>
            </a: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 smtClean="0">
                <a:solidFill>
                  <a:schemeClr val="tx1"/>
                </a:solidFill>
              </a:rPr>
              <a:t>) </a:t>
            </a:r>
            <a:r>
              <a:rPr lang="cs-CZ" sz="1400" dirty="0" smtClean="0">
                <a:solidFill>
                  <a:schemeClr val="tx1"/>
                </a:solidFill>
              </a:rPr>
              <a:t>Zákony elektrického proudu v obvodech. </a:t>
            </a:r>
            <a:r>
              <a:rPr lang="cs-CZ" sz="1400" dirty="0" smtClean="0">
                <a:solidFill>
                  <a:schemeClr val="tx1"/>
                </a:solidFill>
              </a:rPr>
              <a:t>Pracovní </a:t>
            </a:r>
            <a:r>
              <a:rPr lang="cs-CZ" sz="1400" dirty="0" smtClean="0">
                <a:solidFill>
                  <a:schemeClr val="tx1"/>
                </a:solidFill>
              </a:rPr>
              <a:t>listy </a:t>
            </a:r>
            <a:r>
              <a:rPr lang="cs-CZ" sz="1400" dirty="0">
                <a:solidFill>
                  <a:schemeClr val="tx1"/>
                </a:solidFill>
              </a:rPr>
              <a:t>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procvičí formou doplňovaček znalosti získané z učiva v předchozích hodinách.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</a:t>
            </a:r>
            <a:r>
              <a:rPr lang="cs-CZ" sz="1400" dirty="0" smtClean="0">
                <a:solidFill>
                  <a:schemeClr val="tx1"/>
                </a:solidFill>
              </a:rPr>
              <a:t>: 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</a:t>
            </a:r>
            <a:r>
              <a:rPr lang="cs-CZ" sz="1400" dirty="0" smtClean="0"/>
              <a:t>typ </a:t>
            </a:r>
            <a:r>
              <a:rPr lang="cs-CZ" sz="1400" dirty="0"/>
              <a:t>vzdělávání : základní vzdělávání 2. stupeň </a:t>
            </a:r>
            <a:r>
              <a:rPr lang="cs-CZ" sz="1400" dirty="0" smtClean="0"/>
              <a:t>2.období</a:t>
            </a:r>
            <a:r>
              <a:rPr lang="cs-CZ" sz="1400" dirty="0"/>
              <a:t>, věková skupina : </a:t>
            </a:r>
            <a:r>
              <a:rPr lang="cs-CZ" sz="1400" dirty="0" smtClean="0"/>
              <a:t>13- 14 let</a:t>
            </a:r>
          </a:p>
          <a:p>
            <a:pPr lvl="0"/>
            <a:r>
              <a:rPr lang="cs-CZ" sz="1400" dirty="0" smtClean="0"/>
              <a:t>Žáci reagovali a pracovali dle očekávání.             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8.4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Motor, který v roce 1928 navrhnul anglický pilot a inženýr </a:t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Frank  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18"/>
              </a:rPr>
              <a:t>Whittle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.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1. Část zážehového motoru, která se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pohybuje ve válci.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2. Zařízení, kde se tvoří směs vzduchu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 smtClean="0"/>
              <a:t>kapiček benzínu.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3. Zařízení pro přeměnu tepla v pohybovou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 smtClean="0"/>
              <a:t>energii.</a:t>
            </a:r>
            <a:r>
              <a:rPr lang="cs-CZ" sz="1700" dirty="0" smtClean="0"/>
              <a:t>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4. </a:t>
            </a:r>
            <a:r>
              <a:rPr lang="cs-CZ" sz="1700" dirty="0" smtClean="0"/>
              <a:t>Zařízení pro čerpání vody na povrch Země.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5. Zařízení pro ochlazování motoru.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6. </a:t>
            </a:r>
            <a:r>
              <a:rPr lang="cs-CZ" sz="1700" dirty="0" smtClean="0"/>
              <a:t>Motor, jehož palivem je benzín.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7. </a:t>
            </a:r>
            <a:r>
              <a:rPr lang="cs-CZ" sz="1700" dirty="0" smtClean="0"/>
              <a:t>Motor, jehož palivem je nafta.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8. Doba činnosti motoru, kdy se otevře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výfukový ventil a píst vytlačuje spálené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  <a:r>
              <a:rPr lang="cs-CZ" sz="1700" dirty="0" smtClean="0"/>
              <a:t>plyny ven.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Tajenka :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………………..</a:t>
            </a:r>
            <a:endParaRPr lang="cs-CZ" sz="1700" i="1" dirty="0" smtClean="0">
              <a:solidFill>
                <a:schemeClr val="tx1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049415"/>
              </p:ext>
            </p:extLst>
          </p:nvPr>
        </p:nvGraphicFramePr>
        <p:xfrm>
          <a:off x="323529" y="1412776"/>
          <a:ext cx="4104459" cy="4548000"/>
        </p:xfrm>
        <a:graphic>
          <a:graphicData uri="http://schemas.openxmlformats.org/drawingml/2006/table">
            <a:tbl>
              <a:tblPr/>
              <a:tblGrid>
                <a:gridCol w="271477"/>
                <a:gridCol w="187042"/>
                <a:gridCol w="261560"/>
                <a:gridCol w="216024"/>
                <a:gridCol w="432048"/>
                <a:gridCol w="218358"/>
                <a:gridCol w="285051"/>
                <a:gridCol w="291838"/>
                <a:gridCol w="271477"/>
                <a:gridCol w="271477"/>
                <a:gridCol w="271477"/>
                <a:gridCol w="271477"/>
                <a:gridCol w="271477"/>
                <a:gridCol w="291838"/>
                <a:gridCol w="291838"/>
              </a:tblGrid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1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2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3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4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5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6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7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8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907704" y="2564904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3768" y="1412776"/>
            <a:ext cx="0" cy="45365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68595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algn="l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Doplňovačka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>8.4 </a:t>
            </a:r>
            <a:r>
              <a:rPr lang="cs-CZ" sz="2000" dirty="0" smtClean="0">
                <a:solidFill>
                  <a:srgbClr val="FF0000"/>
                </a:solidFill>
                <a:latin typeface="Arial" pitchFamily="18"/>
              </a:rPr>
              <a:t>- řešení </a:t>
            </a:r>
            <a:r>
              <a:rPr lang="cs-CZ" sz="20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0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Motor, který v roce 1928 navrhnul anglický pilot a inženýr </a:t>
            </a:r>
            <a:br>
              <a:rPr lang="cs-CZ" sz="2000" dirty="0" smtClean="0">
                <a:solidFill>
                  <a:schemeClr val="tx1"/>
                </a:solidFill>
                <a:latin typeface="Arial" pitchFamily="18"/>
              </a:rPr>
            </a:br>
            <a:r>
              <a:rPr lang="cs-CZ" sz="2000" dirty="0">
                <a:solidFill>
                  <a:schemeClr val="tx1"/>
                </a:solidFill>
                <a:latin typeface="Arial" pitchFamily="18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              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Frank   </a:t>
            </a:r>
            <a:r>
              <a:rPr lang="cs-CZ" sz="2000" dirty="0" err="1" smtClean="0">
                <a:solidFill>
                  <a:schemeClr val="tx1"/>
                </a:solidFill>
                <a:latin typeface="Arial" pitchFamily="18"/>
              </a:rPr>
              <a:t>Whittle</a:t>
            </a:r>
            <a:r>
              <a:rPr lang="cs-CZ" sz="2000" dirty="0" smtClean="0">
                <a:solidFill>
                  <a:schemeClr val="tx1"/>
                </a:solidFill>
                <a:latin typeface="Arial" pitchFamily="18"/>
              </a:rPr>
              <a:t>.</a:t>
            </a:r>
            <a:endParaRPr lang="cs-CZ" sz="20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1. Část zážehového motoru, která se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pohybuje ve válci.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2. Zařízení, kde se tvoří směs vzduchu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 smtClean="0"/>
              <a:t>kapiček benzínu.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3. Zařízení pro přeměnu tepla v pohybovou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 smtClean="0"/>
              <a:t>energii.</a:t>
            </a:r>
            <a:r>
              <a:rPr lang="cs-CZ" sz="1700" dirty="0" smtClean="0"/>
              <a:t>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4. </a:t>
            </a:r>
            <a:r>
              <a:rPr lang="cs-CZ" sz="1700" dirty="0" smtClean="0"/>
              <a:t>Zařízení pro čerpání vody na povrch Země.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5. Zařízení pro ochlazování motoru.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6. </a:t>
            </a:r>
            <a:r>
              <a:rPr lang="cs-CZ" sz="1700" dirty="0" smtClean="0"/>
              <a:t>Motor, jehož palivem je benzín.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7. </a:t>
            </a:r>
            <a:r>
              <a:rPr lang="cs-CZ" sz="1700" dirty="0" smtClean="0"/>
              <a:t>Motor, jehož palivem je nafta.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8. Doba činnosti motoru, kdy se otevře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výfukový ventil a píst vytlačuje spálené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  <a:r>
              <a:rPr lang="cs-CZ" sz="1700" dirty="0" smtClean="0"/>
              <a:t>plyny ven.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Tajenka : </a:t>
            </a:r>
            <a:r>
              <a:rPr lang="cs-CZ" sz="1700" dirty="0" smtClean="0">
                <a:solidFill>
                  <a:srgbClr val="FF0000"/>
                </a:solidFill>
              </a:rPr>
              <a:t>PROUDOVÝ</a:t>
            </a:r>
            <a:endParaRPr lang="cs-CZ" sz="1700" i="1" dirty="0" smtClean="0">
              <a:solidFill>
                <a:srgbClr val="FF0000"/>
              </a:solidFill>
            </a:endParaRPr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180757"/>
              </p:ext>
            </p:extLst>
          </p:nvPr>
        </p:nvGraphicFramePr>
        <p:xfrm>
          <a:off x="323529" y="1412776"/>
          <a:ext cx="4104459" cy="4548000"/>
        </p:xfrm>
        <a:graphic>
          <a:graphicData uri="http://schemas.openxmlformats.org/drawingml/2006/table">
            <a:tbl>
              <a:tblPr/>
              <a:tblGrid>
                <a:gridCol w="271477"/>
                <a:gridCol w="187042"/>
                <a:gridCol w="261560"/>
                <a:gridCol w="216024"/>
                <a:gridCol w="432048"/>
                <a:gridCol w="218358"/>
                <a:gridCol w="285051"/>
                <a:gridCol w="291838"/>
                <a:gridCol w="271477"/>
                <a:gridCol w="271477"/>
                <a:gridCol w="271477"/>
                <a:gridCol w="271477"/>
                <a:gridCol w="271477"/>
                <a:gridCol w="291838"/>
                <a:gridCol w="291838"/>
              </a:tblGrid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1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P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Í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S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2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K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A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B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U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R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Á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R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3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M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R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4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P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U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M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P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A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5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effectLst/>
                          <a:latin typeface="Arial"/>
                        </a:rPr>
                        <a:t>CH</a:t>
                      </a:r>
                      <a:endParaRPr lang="cs-CZ" sz="14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L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A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D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I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Č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6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Z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Á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Ž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E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H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V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Ý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7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V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Z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N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Ě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V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Ý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8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V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Ý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F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U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K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907704" y="2564904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83768" y="1412776"/>
            <a:ext cx="0" cy="45365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11071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Doplňovačka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8.6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4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Měřící přístroj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1. Značka základní jednotky elektrického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</a:t>
            </a:r>
            <a:r>
              <a:rPr lang="cs-CZ" sz="1700" dirty="0" smtClean="0"/>
              <a:t>                                                                              napětí.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      2. Základní jednotka elektrického  odporu.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3. Elektrody elektrického článku jsou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   ponořeny do ………..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4. Elektrický proud se stálou velikostí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/>
              <a:t> </a:t>
            </a:r>
            <a:r>
              <a:rPr lang="cs-CZ" sz="1700" dirty="0" smtClean="0"/>
              <a:t>            a směrem.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5. Základní jednotka elektrického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proudu.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6. Rezistor, jehož elektrický odpor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      lze měnit.</a:t>
            </a:r>
            <a:r>
              <a:rPr lang="cs-CZ" sz="1700" dirty="0" smtClean="0"/>
              <a:t>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</a:t>
            </a:r>
            <a:r>
              <a:rPr lang="cs-CZ" sz="1700" dirty="0" smtClean="0"/>
              <a:t>            7. Základní jednotka elektrického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    příkonu.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8. Ampérmetrem měříme elektrický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</a:t>
            </a:r>
            <a:r>
              <a:rPr lang="cs-CZ" sz="1700" dirty="0" smtClean="0"/>
              <a:t>                                  Tajenka : …………..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endParaRPr lang="cs-CZ" sz="1700" i="1" dirty="0" smtClean="0"/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176992"/>
              </p:ext>
            </p:extLst>
          </p:nvPr>
        </p:nvGraphicFramePr>
        <p:xfrm>
          <a:off x="179512" y="1556792"/>
          <a:ext cx="5091368" cy="4548000"/>
        </p:xfrm>
        <a:graphic>
          <a:graphicData uri="http://schemas.openxmlformats.org/drawingml/2006/table">
            <a:tbl>
              <a:tblPr/>
              <a:tblGrid>
                <a:gridCol w="336753"/>
                <a:gridCol w="267379"/>
                <a:gridCol w="336753"/>
                <a:gridCol w="336753"/>
                <a:gridCol w="336753"/>
                <a:gridCol w="353591"/>
                <a:gridCol w="353591"/>
                <a:gridCol w="362010"/>
                <a:gridCol w="336753"/>
                <a:gridCol w="336753"/>
                <a:gridCol w="336753"/>
                <a:gridCol w="336753"/>
                <a:gridCol w="336753"/>
                <a:gridCol w="362010"/>
                <a:gridCol w="362010"/>
              </a:tblGrid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1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2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3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4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5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6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7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8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2143824" y="2708920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93816" y="2708920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93816" y="2688824"/>
            <a:ext cx="3499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83784" y="2132856"/>
            <a:ext cx="0" cy="39604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46250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77806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 Doplňovačka 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>8.6 </a:t>
            </a:r>
            <a:r>
              <a:rPr lang="cs-CZ" sz="2400" dirty="0" smtClean="0">
                <a:solidFill>
                  <a:srgbClr val="FF0000"/>
                </a:solidFill>
                <a:latin typeface="Arial" pitchFamily="18"/>
              </a:rPr>
              <a:t>- řešení</a:t>
            </a:r>
            <a:r>
              <a:rPr lang="cs-CZ" sz="24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24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Tajenka: 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Měřící přístroj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6"/>
          </a:xfrm>
        </p:spPr>
        <p:txBody>
          <a:bodyPr/>
          <a:lstStyle/>
          <a:p>
            <a:pPr>
              <a:lnSpc>
                <a:spcPct val="40000"/>
              </a:lnSpc>
              <a:buNone/>
            </a:pPr>
            <a:r>
              <a:rPr lang="cs-CZ" dirty="0" smtClean="0"/>
              <a:t>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 1. Značka základní jednotky elektrického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</a:t>
            </a:r>
            <a:r>
              <a:rPr lang="cs-CZ" sz="1700" dirty="0" smtClean="0"/>
              <a:t>                                                                              napětí.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 smtClean="0"/>
              <a:t>      2. Základní jednotka elektrického  odporu.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3. Elektrody elektrického článku jsou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   ponořeny do ………..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4. Elektrický proud se stálou velikostí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/>
              <a:t> </a:t>
            </a:r>
            <a:r>
              <a:rPr lang="cs-CZ" sz="1700" dirty="0" smtClean="0"/>
              <a:t>            a směrem.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5. Základní jednotka elektrického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proudu.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6. Rezistor, jehož elektrický odpor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       lze měnit.</a:t>
            </a:r>
            <a:r>
              <a:rPr lang="cs-CZ" sz="1700" dirty="0" smtClean="0"/>
              <a:t>  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 smtClean="0"/>
              <a:t>                                                                        </a:t>
            </a:r>
            <a:r>
              <a:rPr lang="cs-CZ" sz="1700" dirty="0" smtClean="0"/>
              <a:t>            7. Základní jednotka elektrického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     příkonu.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8. Ampérmetrem měříme elektrický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</a:t>
            </a:r>
            <a:r>
              <a:rPr lang="cs-CZ" sz="1700" dirty="0"/>
              <a:t> </a:t>
            </a:r>
            <a:r>
              <a:rPr lang="cs-CZ" sz="1700" dirty="0" smtClean="0"/>
              <a:t>             ….. .</a:t>
            </a: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r>
              <a:rPr lang="cs-CZ" sz="1700" dirty="0" smtClean="0"/>
              <a:t>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        Tajenka : </a:t>
            </a:r>
            <a:r>
              <a:rPr lang="cs-CZ" sz="1700" dirty="0" smtClean="0">
                <a:solidFill>
                  <a:srgbClr val="FF0000"/>
                </a:solidFill>
              </a:rPr>
              <a:t>VOLTMETR</a:t>
            </a:r>
            <a:endParaRPr lang="cs-CZ" sz="1700" dirty="0" smtClean="0">
              <a:solidFill>
                <a:srgbClr val="FF0000"/>
              </a:solidFill>
            </a:endParaRP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</a:t>
            </a:r>
            <a:endParaRPr lang="cs-CZ" sz="1700" i="1" dirty="0" smtClean="0"/>
          </a:p>
          <a:p>
            <a:pPr>
              <a:lnSpc>
                <a:spcPct val="40000"/>
              </a:lnSpc>
              <a:buNone/>
            </a:pPr>
            <a:endParaRPr lang="cs-CZ" sz="1700" dirty="0" smtClean="0"/>
          </a:p>
          <a:p>
            <a:pPr>
              <a:lnSpc>
                <a:spcPct val="40000"/>
              </a:lnSpc>
              <a:buNone/>
            </a:pPr>
            <a:r>
              <a:rPr lang="cs-CZ" sz="1700" dirty="0"/>
              <a:t> </a:t>
            </a:r>
            <a:r>
              <a:rPr lang="cs-CZ" sz="1700" dirty="0" smtClean="0"/>
              <a:t>                                                                        </a:t>
            </a:r>
          </a:p>
          <a:p>
            <a:pPr>
              <a:lnSpc>
                <a:spcPct val="40000"/>
              </a:lnSpc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</a:t>
            </a:r>
            <a:endParaRPr lang="cs-CZ" sz="1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2148994"/>
              </p:ext>
            </p:extLst>
          </p:nvPr>
        </p:nvGraphicFramePr>
        <p:xfrm>
          <a:off x="179512" y="1556792"/>
          <a:ext cx="5091368" cy="4548000"/>
        </p:xfrm>
        <a:graphic>
          <a:graphicData uri="http://schemas.openxmlformats.org/drawingml/2006/table">
            <a:tbl>
              <a:tblPr/>
              <a:tblGrid>
                <a:gridCol w="336753"/>
                <a:gridCol w="267379"/>
                <a:gridCol w="336753"/>
                <a:gridCol w="336753"/>
                <a:gridCol w="336753"/>
                <a:gridCol w="353591"/>
                <a:gridCol w="353591"/>
                <a:gridCol w="362010"/>
                <a:gridCol w="336753"/>
                <a:gridCol w="336753"/>
                <a:gridCol w="336753"/>
                <a:gridCol w="336753"/>
                <a:gridCol w="336753"/>
                <a:gridCol w="362010"/>
                <a:gridCol w="362010"/>
              </a:tblGrid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1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V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2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O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H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M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3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E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L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E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K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>R</a:t>
                      </a: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L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Y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U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4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S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T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E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J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N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S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M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Ě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R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N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Ý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5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A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M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P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É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R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6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R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E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S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A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7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W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A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T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T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8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P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R</a:t>
                      </a:r>
                      <a:endParaRPr lang="cs-CZ" sz="1600" dirty="0">
                        <a:solidFill>
                          <a:srgbClr val="FF0000"/>
                        </a:solidFill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O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U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>D</a:t>
                      </a: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>
                          <a:effectLst/>
                          <a:latin typeface="Arial"/>
                        </a:rPr>
                        <a:t/>
                      </a:r>
                      <a:br>
                        <a:rPr lang="cs-CZ" sz="1600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>
                          <a:effectLst/>
                          <a:latin typeface="Arial"/>
                        </a:rPr>
                        <a:t/>
                      </a:r>
                      <a:br>
                        <a:rPr lang="cs-CZ" sz="1600" b="1">
                          <a:effectLst/>
                          <a:latin typeface="Arial"/>
                        </a:rPr>
                      </a:br>
                      <a:endParaRPr lang="cs-CZ" sz="160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effectLst/>
                          <a:latin typeface="Arial"/>
                        </a:rPr>
                        <a:t>     </a:t>
                      </a:r>
                      <a:r>
                        <a:rPr lang="cs-CZ" sz="1600" b="1" dirty="0">
                          <a:effectLst/>
                          <a:latin typeface="Arial"/>
                        </a:rPr>
                        <a:t/>
                      </a:r>
                      <a:br>
                        <a:rPr lang="cs-CZ" sz="1600" b="1" dirty="0">
                          <a:effectLst/>
                          <a:latin typeface="Arial"/>
                        </a:rPr>
                      </a:br>
                      <a:endParaRPr lang="cs-CZ" sz="1600" dirty="0">
                        <a:effectLst/>
                        <a:latin typeface="Arial"/>
                      </a:endParaRPr>
                    </a:p>
                  </a:txBody>
                  <a:tcPr marL="80821" marR="80821" marT="40410" marB="4041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2143824" y="2708920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93816" y="2708920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93816" y="2688824"/>
            <a:ext cx="3499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83784" y="2132856"/>
            <a:ext cx="0" cy="39604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Doplňovačky jsou zpracovány dle jednotlivých kapitol</a:t>
            </a:r>
          </a:p>
          <a:p>
            <a:pPr>
              <a:buNone/>
            </a:pPr>
            <a:r>
              <a:rPr lang="cs-CZ" sz="2000" dirty="0" smtClean="0"/>
              <a:t>učebnice: Fyzika pro 8. ročník základní školy, </a:t>
            </a:r>
          </a:p>
          <a:p>
            <a:pPr>
              <a:buNone/>
            </a:pPr>
            <a:r>
              <a:rPr lang="cs-CZ" sz="2000" dirty="0" smtClean="0"/>
              <a:t>autor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 a kol., vydalo nakladatelství PROMETHEUS </a:t>
            </a:r>
          </a:p>
          <a:p>
            <a:pPr>
              <a:buNone/>
            </a:pPr>
            <a:r>
              <a:rPr lang="cs-CZ" sz="2000" dirty="0" smtClean="0"/>
              <a:t>v r. 2000.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969</TotalTime>
  <Words>763</Words>
  <Application>Microsoft Office PowerPoint</Application>
  <PresentationFormat>Předvádění na obrazovce (4:3)</PresentationFormat>
  <Paragraphs>495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Doplňovačka 8.4  Tajenka: Motor, který v roce 1928 navrhnul anglický pilot a inženýr                 Frank   Whittle.</vt:lpstr>
      <vt:lpstr> Doplňovačka 8.4 - řešení  Tajenka: Motor, který v roce 1928 navrhnul anglický pilot a inženýr                 Frank   Whittle.</vt:lpstr>
      <vt:lpstr> Doplňovačka 8.6  Tajenka: Měřící přístroj</vt:lpstr>
      <vt:lpstr> Doplňovačka 8.6 - řešení Tajenka: Měřící přístroj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88</cp:revision>
  <dcterms:created xsi:type="dcterms:W3CDTF">2012-06-01T22:10:47Z</dcterms:created>
  <dcterms:modified xsi:type="dcterms:W3CDTF">2013-06-24T19:33:46Z</dcterms:modified>
</cp:coreProperties>
</file>