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8" r:id="rId5"/>
    <p:sldId id="259" r:id="rId6"/>
    <p:sldId id="260" r:id="rId7"/>
    <p:sldId id="261" r:id="rId8"/>
    <p:sldId id="263" r:id="rId9"/>
    <p:sldId id="262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067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334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415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573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6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069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21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667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34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03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186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2CFB3-83D9-430C-ADED-06C3C7DF55B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B771A-D055-40AA-89F0-FE1728EAF7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252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ructure_bacterienne.png" TargetMode="External"/><Relationship Id="rId2" Type="http://schemas.openxmlformats.org/officeDocument/2006/relationships/hyperlink" Target="http://cs.wikipedia.org/wiki/Soubor:Bacterial_morphology_diagram_cs_(2)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465398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VY_32_INOVACE_01_15A_Bakterie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</a:t>
                      </a:r>
                      <a:r>
                        <a:rPr lang="cs-CZ" sz="1800" b="0" i="0" u="none" strike="noStrike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6. ročník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524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045600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bakterií.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bakterie z hlediska stavby buňky, pohybu, rozmnožování.</a:t>
            </a:r>
          </a:p>
          <a:p>
            <a:r>
              <a:rPr lang="cs-CZ" dirty="0" smtClean="0"/>
              <a:t>Bude umět popsat, jakým způsobem bakterie získávají kyslík a energii.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14. 10. 2012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16. 10. 2012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259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Bakterie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14456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4412618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Bakterie - charakteristika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908720"/>
            <a:ext cx="7159909" cy="569386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primitivní jednobuněčné organismy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prokaryotická buňka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tvar buňky: kulovitý, tyčinkovitý, šroubovitý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žijí jednotlivě nebo v koloniích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pohyb pomocí brv nebo bičíků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rozmnožování: buněčné dělení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nepříznivé podmínky přežívají v podobě </a:t>
            </a:r>
            <a:r>
              <a:rPr lang="cs-CZ" sz="2800" b="1" dirty="0" smtClean="0"/>
              <a:t>spory</a:t>
            </a:r>
          </a:p>
        </p:txBody>
      </p:sp>
    </p:spTree>
    <p:extLst>
      <p:ext uri="{BB962C8B-B14F-4D97-AF65-F5344CB8AC3E}">
        <p14:creationId xmlns:p14="http://schemas.microsoft.com/office/powerpoint/2010/main" val="138884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Bacterial morphology diagram cs (2)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18" y="116632"/>
            <a:ext cx="7067958" cy="652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9787" y="640766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68837" y="0"/>
            <a:ext cx="387516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Základní tvary bakterií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3566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6807505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Bakterie získávají kyslík dvěma způsoby: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8954" y="1556792"/>
            <a:ext cx="8663526" cy="2215991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lphaUcParenR"/>
            </a:pPr>
            <a:r>
              <a:rPr lang="cs-CZ" sz="3000" dirty="0" smtClean="0"/>
              <a:t> V prostředí bez kyslíku </a:t>
            </a:r>
            <a:r>
              <a:rPr lang="cs-CZ" sz="3000" b="1" dirty="0" smtClean="0"/>
              <a:t>rozkladem kyslíkatých látek</a:t>
            </a:r>
            <a:r>
              <a:rPr lang="cs-CZ" sz="3000" dirty="0" smtClean="0"/>
              <a:t>.</a:t>
            </a:r>
          </a:p>
          <a:p>
            <a:r>
              <a:rPr lang="cs-CZ" sz="3000" dirty="0" smtClean="0"/>
              <a:t>     Způsobují kvašení (např. kysané zelí)</a:t>
            </a:r>
          </a:p>
          <a:p>
            <a:endParaRPr lang="cs-CZ" sz="3000" dirty="0" smtClean="0"/>
          </a:p>
          <a:p>
            <a:r>
              <a:rPr lang="cs-CZ" sz="3000" dirty="0" smtClean="0"/>
              <a:t>B)  </a:t>
            </a:r>
            <a:r>
              <a:rPr lang="cs-CZ" sz="3000" b="1" dirty="0" smtClean="0"/>
              <a:t>Volný kyslík ze vzduchu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7316" y="4365104"/>
            <a:ext cx="9021188" cy="181588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Bakterie obývají nejrůznější prostředí: horké prameny, půda, </a:t>
            </a:r>
          </a:p>
          <a:p>
            <a:r>
              <a:rPr lang="cs-CZ" sz="2800" dirty="0" smtClean="0"/>
              <a:t>voda, těla organismů, vzduch.</a:t>
            </a:r>
          </a:p>
          <a:p>
            <a:r>
              <a:rPr lang="cs-CZ" sz="2800" dirty="0" smtClean="0"/>
              <a:t>Nejrozšířenější skupina organismů na světě.</a:t>
            </a:r>
          </a:p>
          <a:p>
            <a:r>
              <a:rPr lang="cs-CZ" sz="2800" dirty="0" smtClean="0"/>
              <a:t>Některé druhy přežijí i ve vesmíru.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8787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tructure bacterien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854694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787" y="595614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6595" y="152352"/>
            <a:ext cx="447430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Schéma bakteriální buňky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0335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EscherichiaColi NIA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84" y="114300"/>
            <a:ext cx="7875166" cy="662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18050" y="643359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6595" y="152352"/>
            <a:ext cx="2725233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i="1" dirty="0" err="1" smtClean="0"/>
              <a:t>Escherichia</a:t>
            </a:r>
            <a:r>
              <a:rPr lang="cs-CZ" sz="3200" i="1" dirty="0" smtClean="0"/>
              <a:t> coli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7411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326575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Dělení bakterií podle získávání energie a potravy: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496" y="1340768"/>
            <a:ext cx="8615307" cy="4678204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lphaUcParenR"/>
            </a:pPr>
            <a:r>
              <a:rPr lang="cs-CZ" sz="2800" dirty="0" smtClean="0"/>
              <a:t> </a:t>
            </a:r>
            <a:r>
              <a:rPr lang="cs-CZ" sz="2800" b="1" dirty="0" smtClean="0"/>
              <a:t>Producenti –</a:t>
            </a:r>
            <a:r>
              <a:rPr lang="cs-CZ" sz="2800" dirty="0" smtClean="0"/>
              <a:t> přeměňují anorganické látky na organické</a:t>
            </a:r>
          </a:p>
          <a:p>
            <a:r>
              <a:rPr lang="cs-CZ" sz="2800" dirty="0" smtClean="0"/>
              <a:t>	- např. sirné bakterie</a:t>
            </a:r>
          </a:p>
          <a:p>
            <a:endParaRPr lang="cs-CZ" sz="2800" dirty="0" smtClean="0"/>
          </a:p>
          <a:p>
            <a:pPr marL="514350" indent="-514350">
              <a:buAutoNum type="alphaUcParenR" startAt="2"/>
            </a:pPr>
            <a:r>
              <a:rPr lang="cs-CZ" sz="2800" b="1" dirty="0" err="1" smtClean="0"/>
              <a:t>Reducenti</a:t>
            </a:r>
            <a:r>
              <a:rPr lang="cs-CZ" sz="2800" b="1" dirty="0" smtClean="0"/>
              <a:t> – </a:t>
            </a:r>
            <a:r>
              <a:rPr lang="cs-CZ" sz="2800" dirty="0" smtClean="0"/>
              <a:t>rozklad odumřelých těl organismů</a:t>
            </a:r>
          </a:p>
          <a:p>
            <a:r>
              <a:rPr lang="cs-CZ" sz="2800" dirty="0" smtClean="0"/>
              <a:t>	- tlení a hnití (komposty …)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- zajišťují koloběh látek v přírodě</a:t>
            </a:r>
          </a:p>
          <a:p>
            <a:endParaRPr lang="cs-CZ" sz="2800" dirty="0" smtClean="0"/>
          </a:p>
          <a:p>
            <a:pPr marL="514350" indent="-514350">
              <a:buAutoNum type="alphaUcParenR" startAt="3"/>
            </a:pPr>
            <a:r>
              <a:rPr lang="cs-CZ" sz="2800" b="1" dirty="0" smtClean="0"/>
              <a:t>Konzumenti</a:t>
            </a:r>
            <a:r>
              <a:rPr lang="cs-CZ" sz="2800" dirty="0" smtClean="0"/>
              <a:t> – parazitický způsob života</a:t>
            </a:r>
          </a:p>
          <a:p>
            <a:pPr lvl="1"/>
            <a:r>
              <a:rPr lang="cs-CZ" sz="2800" dirty="0"/>
              <a:t>	</a:t>
            </a:r>
            <a:r>
              <a:rPr lang="cs-CZ" sz="2800" dirty="0" smtClean="0"/>
              <a:t>- přijímají hotové organické látky</a:t>
            </a:r>
          </a:p>
          <a:p>
            <a:pPr lvl="1"/>
            <a:r>
              <a:rPr lang="cs-CZ" sz="2800" dirty="0"/>
              <a:t>	</a:t>
            </a:r>
            <a:r>
              <a:rPr lang="cs-CZ" sz="2800" dirty="0" smtClean="0"/>
              <a:t>- způsobují nemoci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91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2451056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Zdroje obrázků: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496" y="836712"/>
            <a:ext cx="9341019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14</a:t>
            </a:r>
            <a:r>
              <a:rPr lang="cs-CZ" sz="1050" dirty="0" smtClean="0"/>
              <a:t>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http://cs.wikipedia.org/wiki/Soubor:Bacterial_morphology_diagram_cs_(2).</a:t>
            </a:r>
            <a:r>
              <a:rPr lang="cs-CZ" sz="1050" dirty="0" smtClean="0">
                <a:hlinkClick r:id="rId2"/>
              </a:rPr>
              <a:t>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14.10.2012].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cs.wikipedia.org/wiki/Soubor:Structure_bacterienne.png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14.10.2012]. </a:t>
            </a:r>
            <a:r>
              <a:rPr lang="cs-CZ" sz="1050" dirty="0"/>
              <a:t>Dostupný na WWW: http://cs.wikipedia.org/wiki/Soubor:EscherichiaColi_NIAID.jpg</a:t>
            </a:r>
          </a:p>
        </p:txBody>
      </p:sp>
    </p:spTree>
    <p:extLst>
      <p:ext uri="{BB962C8B-B14F-4D97-AF65-F5344CB8AC3E}">
        <p14:creationId xmlns:p14="http://schemas.microsoft.com/office/powerpoint/2010/main" val="402696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236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13</cp:revision>
  <cp:lastPrinted>2012-10-14T10:01:16Z</cp:lastPrinted>
  <dcterms:created xsi:type="dcterms:W3CDTF">2013-05-09T20:41:34Z</dcterms:created>
  <dcterms:modified xsi:type="dcterms:W3CDTF">2012-10-14T10:13:56Z</dcterms:modified>
</cp:coreProperties>
</file>