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3" r:id="rId2"/>
    <p:sldId id="264" r:id="rId3"/>
    <p:sldId id="257" r:id="rId4"/>
    <p:sldId id="258" r:id="rId5"/>
    <p:sldId id="260" r:id="rId6"/>
    <p:sldId id="261" r:id="rId7"/>
    <p:sldId id="262" r:id="rId8"/>
    <p:sldId id="259" r:id="rId9"/>
    <p:sldId id="25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39" autoAdjust="0"/>
    <p:restoredTop sz="94660"/>
  </p:normalViewPr>
  <p:slideViewPr>
    <p:cSldViewPr>
      <p:cViewPr>
        <p:scale>
          <a:sx n="140" d="100"/>
          <a:sy n="140" d="100"/>
        </p:scale>
        <p:origin x="630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8B91244-9F1B-44DE-9A92-AAD3F344846A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16733B-0642-40EE-BD25-D9DE4519B4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41645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2D1A8-EB32-44E0-ADED-093A4E95D6EB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41FA6-8904-4DA4-8113-45F1732448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97344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2D1A8-EB32-44E0-ADED-093A4E95D6EB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41FA6-8904-4DA4-8113-45F1732448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18272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2D1A8-EB32-44E0-ADED-093A4E95D6EB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41FA6-8904-4DA4-8113-45F1732448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24441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2D1A8-EB32-44E0-ADED-093A4E95D6EB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41FA6-8904-4DA4-8113-45F1732448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20402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2D1A8-EB32-44E0-ADED-093A4E95D6EB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41FA6-8904-4DA4-8113-45F1732448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8240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2D1A8-EB32-44E0-ADED-093A4E95D6EB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41FA6-8904-4DA4-8113-45F1732448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9104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2D1A8-EB32-44E0-ADED-093A4E95D6EB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41FA6-8904-4DA4-8113-45F1732448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7798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2D1A8-EB32-44E0-ADED-093A4E95D6EB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41FA6-8904-4DA4-8113-45F1732448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56611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2D1A8-EB32-44E0-ADED-093A4E95D6EB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41FA6-8904-4DA4-8113-45F1732448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59851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2D1A8-EB32-44E0-ADED-093A4E95D6EB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41FA6-8904-4DA4-8113-45F1732448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13806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2D1A8-EB32-44E0-ADED-093A4E95D6EB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41FA6-8904-4DA4-8113-45F1732448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28068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62D1A8-EB32-44E0-ADED-093A4E95D6EB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341FA6-8904-4DA4-8113-45F1732448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92159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ssig-1.jpg" TargetMode="External"/><Relationship Id="rId2" Type="http://schemas.openxmlformats.org/officeDocument/2006/relationships/hyperlink" Target="http://cs.wikipedia.org/wiki/Soubor:Poho%C5%99elice,_zelofest,_vzorky_zel%C3%AD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Soubor:Yersinia_pestis.jpg" TargetMode="External"/><Relationship Id="rId5" Type="http://schemas.openxmlformats.org/officeDocument/2006/relationships/hyperlink" Target="http://commons.wikimedia.org/wiki/File:Coli3.jpg?uselang=cs" TargetMode="External"/><Relationship Id="rId4" Type="http://schemas.openxmlformats.org/officeDocument/2006/relationships/hyperlink" Target="http://commons.wikimedia.org/wiki/File:Wielun_Oczyszczalnia_Miejska_Reaktory_Biologiczne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8409103"/>
              </p:ext>
            </p:extLst>
          </p:nvPr>
        </p:nvGraphicFramePr>
        <p:xfrm>
          <a:off x="1043608" y="2078856"/>
          <a:ext cx="720080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4168"/>
                <a:gridCol w="40366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VY_32_INOVACE_02_15A_Význam bakterií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Přírodopis pro 6. ročník</a:t>
                      </a:r>
                      <a:endParaRPr lang="cs-CZ" sz="1800" b="0" i="0" u="none" strike="noStrike" dirty="0">
                        <a:effectLst/>
                        <a:latin typeface="+mn-lt"/>
                      </a:endParaRP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19224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3706" y="692696"/>
            <a:ext cx="8187562" cy="4247317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 významem bakterií.</a:t>
            </a:r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bude vědět, jakým způsobem může člověk využívat bakterie ke svému prospěchu.</a:t>
            </a:r>
          </a:p>
          <a:p>
            <a:r>
              <a:rPr lang="cs-CZ" dirty="0" smtClean="0"/>
              <a:t>Bude znát i negativní působení některých bakterií a dokáže vyjmenovat důležité </a:t>
            </a:r>
          </a:p>
          <a:p>
            <a:r>
              <a:rPr lang="cs-CZ" dirty="0" smtClean="0"/>
              <a:t>bakteriální nemoci.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 smtClean="0"/>
              <a:t>14. 10. 2012</a:t>
            </a:r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18. 10. 2012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5800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755576" y="2282824"/>
            <a:ext cx="7772400" cy="1470025"/>
          </a:xfrm>
          <a:prstGeom prst="rect">
            <a:avLst/>
          </a:prstGeom>
          <a:solidFill>
            <a:srgbClr val="92D050"/>
          </a:solidFill>
          <a:ln w="19050"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8000" dirty="0" smtClean="0"/>
              <a:t>Význam bakterií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1933758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3223190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Využití v průmyslu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7469" y="836712"/>
            <a:ext cx="3964932" cy="550920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b="1" u="sng" dirty="0" smtClean="0"/>
              <a:t>Kvašené potraviny</a:t>
            </a:r>
          </a:p>
          <a:p>
            <a:r>
              <a:rPr lang="cs-CZ" sz="3200" dirty="0" smtClean="0"/>
              <a:t>    - sýry</a:t>
            </a:r>
          </a:p>
          <a:p>
            <a:r>
              <a:rPr lang="cs-CZ" sz="3200" dirty="0" smtClean="0"/>
              <a:t>    - nakládaná zelenina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-  kysané zelí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-  ocet</a:t>
            </a:r>
          </a:p>
          <a:p>
            <a:r>
              <a:rPr lang="cs-CZ" sz="3200" dirty="0" smtClean="0"/>
              <a:t>    - víno</a:t>
            </a:r>
            <a:endParaRPr lang="cs-CZ" sz="3200" dirty="0"/>
          </a:p>
          <a:p>
            <a:r>
              <a:rPr lang="cs-CZ" sz="3200" dirty="0" smtClean="0"/>
              <a:t>    - jogurt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- kefír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- výroba inzulinu</a:t>
            </a:r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   - protilátky</a:t>
            </a:r>
            <a:endParaRPr lang="cs-CZ" sz="3200" dirty="0" smtClean="0"/>
          </a:p>
        </p:txBody>
      </p:sp>
      <p:pic>
        <p:nvPicPr>
          <p:cNvPr id="1026" name="Picture 2" descr="Soubor:Pohořelice, zelofest, vzorky zelí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44624"/>
            <a:ext cx="4667672" cy="3179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355976" y="3212976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</a:t>
            </a:r>
            <a:endParaRPr lang="cs-CZ" sz="1400" dirty="0"/>
          </a:p>
        </p:txBody>
      </p:sp>
      <p:pic>
        <p:nvPicPr>
          <p:cNvPr id="1028" name="Picture 4" descr="Soubor:Essig-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309050"/>
            <a:ext cx="2699792" cy="3529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825577" y="6530413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989387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6267550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Využití v ochraně životního prostředí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7469" y="836712"/>
            <a:ext cx="5618846" cy="255454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    - zpracování toxického odpadu</a:t>
            </a:r>
          </a:p>
          <a:p>
            <a:r>
              <a:rPr lang="cs-CZ" sz="3200" dirty="0" smtClean="0"/>
              <a:t>    - čistírny odpadních vod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-  domácí septiky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-  likvidace ropných skvrn</a:t>
            </a:r>
          </a:p>
          <a:p>
            <a:r>
              <a:rPr lang="cs-CZ" sz="3200" dirty="0" smtClean="0"/>
              <a:t>    - boj proti škůdcům</a:t>
            </a:r>
            <a:endParaRPr lang="cs-CZ" sz="3200" dirty="0"/>
          </a:p>
        </p:txBody>
      </p:sp>
      <p:pic>
        <p:nvPicPr>
          <p:cNvPr id="4098" name="Picture 2" descr="File:Wielun Oczyszczalnia Miejska Reaktory Biologiczn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483006"/>
            <a:ext cx="4499992" cy="3374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010224" y="6556995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3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056963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3347840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Využití ve výzkumu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7469" y="836712"/>
            <a:ext cx="4242380" cy="255454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    - modelové organismy</a:t>
            </a:r>
          </a:p>
          <a:p>
            <a:endParaRPr lang="cs-CZ" sz="3200" dirty="0" smtClean="0"/>
          </a:p>
          <a:p>
            <a:r>
              <a:rPr lang="cs-CZ" sz="3200" dirty="0" smtClean="0"/>
              <a:t>    - rychlý růst</a:t>
            </a:r>
          </a:p>
          <a:p>
            <a:endParaRPr lang="cs-CZ" sz="3200" dirty="0" smtClean="0"/>
          </a:p>
          <a:p>
            <a:r>
              <a:rPr lang="cs-CZ" sz="3200" dirty="0"/>
              <a:t> </a:t>
            </a:r>
            <a:r>
              <a:rPr lang="cs-CZ" sz="3200" dirty="0" smtClean="0"/>
              <a:t>   -  </a:t>
            </a:r>
            <a:r>
              <a:rPr lang="cs-CZ" sz="3200" b="1" i="1" dirty="0" err="1" smtClean="0"/>
              <a:t>Escherichia</a:t>
            </a:r>
            <a:r>
              <a:rPr lang="cs-CZ" sz="3200" b="1" i="1" dirty="0" smtClean="0"/>
              <a:t> coli</a:t>
            </a:r>
          </a:p>
        </p:txBody>
      </p:sp>
      <p:pic>
        <p:nvPicPr>
          <p:cNvPr id="5122" name="Picture 2" descr="File:Coli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4571" y="3212976"/>
            <a:ext cx="5179429" cy="3645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377305" y="6556995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4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373137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2821029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Původci nemocí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980728"/>
            <a:ext cx="4571316" cy="5693866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/>
              <a:t>p</a:t>
            </a:r>
            <a:r>
              <a:rPr lang="cs-CZ" sz="2800" dirty="0" smtClean="0"/>
              <a:t>atogenní bakterie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napadají živočichy</a:t>
            </a:r>
            <a:r>
              <a:rPr lang="cs-CZ" sz="2800" dirty="0"/>
              <a:t> </a:t>
            </a:r>
            <a:r>
              <a:rPr lang="cs-CZ" sz="2800" dirty="0" smtClean="0"/>
              <a:t>i rostliny</a:t>
            </a:r>
          </a:p>
          <a:p>
            <a:r>
              <a:rPr lang="cs-CZ" sz="2800" u="sng" dirty="0" smtClean="0"/>
              <a:t>Příklady bakteriálních nemocí: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záškrt</a:t>
            </a:r>
          </a:p>
          <a:p>
            <a:pPr marL="457200" indent="-457200">
              <a:buFontTx/>
              <a:buChar char="-"/>
            </a:pPr>
            <a:r>
              <a:rPr lang="cs-CZ" sz="2800" dirty="0"/>
              <a:t>t</a:t>
            </a:r>
            <a:r>
              <a:rPr lang="cs-CZ" sz="2800" dirty="0" smtClean="0"/>
              <a:t>etanus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zápal plic</a:t>
            </a:r>
          </a:p>
          <a:p>
            <a:pPr marL="457200" indent="-457200">
              <a:buFontTx/>
              <a:buChar char="-"/>
            </a:pPr>
            <a:r>
              <a:rPr lang="cs-CZ" sz="2800" dirty="0"/>
              <a:t>t</a:t>
            </a:r>
            <a:r>
              <a:rPr lang="cs-CZ" sz="2800" dirty="0" smtClean="0"/>
              <a:t>yfus</a:t>
            </a:r>
          </a:p>
          <a:p>
            <a:pPr marL="457200" indent="-457200">
              <a:buFontTx/>
              <a:buChar char="-"/>
            </a:pPr>
            <a:r>
              <a:rPr lang="cs-CZ" sz="2800" dirty="0"/>
              <a:t>m</a:t>
            </a:r>
            <a:r>
              <a:rPr lang="cs-CZ" sz="2800" dirty="0" smtClean="0"/>
              <a:t>or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cholera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tuberkulóza</a:t>
            </a:r>
          </a:p>
          <a:p>
            <a:pPr marL="457200" indent="-457200">
              <a:buFontTx/>
              <a:buChar char="-"/>
            </a:pPr>
            <a:r>
              <a:rPr lang="cs-CZ" sz="2800" dirty="0"/>
              <a:t>a</a:t>
            </a:r>
            <a:r>
              <a:rPr lang="cs-CZ" sz="2800" dirty="0" smtClean="0"/>
              <a:t>ngína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černý kašel</a:t>
            </a:r>
          </a:p>
          <a:p>
            <a:pPr marL="457200" indent="-457200">
              <a:buFontTx/>
              <a:buChar char="-"/>
            </a:pPr>
            <a:r>
              <a:rPr lang="cs-CZ" sz="2800" dirty="0"/>
              <a:t>s</a:t>
            </a:r>
            <a:r>
              <a:rPr lang="cs-CZ" sz="2800" dirty="0" smtClean="0"/>
              <a:t>pála …..</a:t>
            </a:r>
          </a:p>
        </p:txBody>
      </p:sp>
      <p:pic>
        <p:nvPicPr>
          <p:cNvPr id="6146" name="Picture 2" descr="Soubor:Yersinia pesti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8273" y="0"/>
            <a:ext cx="4247695" cy="3068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868273" y="3068960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5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24128" y="3262431"/>
            <a:ext cx="2271776" cy="400110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Yersinia</a:t>
            </a:r>
            <a:r>
              <a:rPr lang="cs-CZ" sz="2000" dirty="0" smtClean="0"/>
              <a:t> </a:t>
            </a:r>
            <a:r>
              <a:rPr lang="cs-CZ" sz="2000" dirty="0" err="1" smtClean="0"/>
              <a:t>pestis</a:t>
            </a:r>
            <a:r>
              <a:rPr lang="cs-CZ" sz="2000" dirty="0" smtClean="0"/>
              <a:t> - mor</a:t>
            </a:r>
            <a:endParaRPr lang="cs-CZ" sz="2000" dirty="0"/>
          </a:p>
        </p:txBody>
      </p:sp>
      <p:pic>
        <p:nvPicPr>
          <p:cNvPr id="6148" name="Picture 4" descr="Soubor:Streptococcus pneumonia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7726" y="3827661"/>
            <a:ext cx="4088241" cy="2850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020672" y="6370299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6</a:t>
            </a:r>
            <a:endParaRPr lang="cs-CZ" sz="1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051720" y="3827661"/>
            <a:ext cx="4228465" cy="400110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Streptococcus</a:t>
            </a:r>
            <a:r>
              <a:rPr lang="cs-CZ" sz="2000" dirty="0" smtClean="0"/>
              <a:t> </a:t>
            </a:r>
            <a:r>
              <a:rPr lang="cs-CZ" sz="2000" dirty="0" err="1" smtClean="0"/>
              <a:t>pneumoniae</a:t>
            </a:r>
            <a:r>
              <a:rPr lang="cs-CZ" sz="2000" dirty="0" smtClean="0"/>
              <a:t> – zápal plic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828931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4" grpId="0" animBg="1"/>
      <p:bldP spid="8" grpId="0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1945533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Opakování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980728"/>
            <a:ext cx="8228215" cy="4247317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800" dirty="0" smtClean="0"/>
              <a:t>Jak se využívají bakterie v průmyslu?</a:t>
            </a:r>
          </a:p>
          <a:p>
            <a:pPr marL="342900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 Jak se využívá bakterií v ochraně životního prostředí.</a:t>
            </a:r>
          </a:p>
          <a:p>
            <a:pPr marL="342900" indent="-342900">
              <a:buAutoNum type="arabicPeriod"/>
            </a:pPr>
            <a:endParaRPr lang="cs-CZ" sz="2800" dirty="0" smtClean="0"/>
          </a:p>
          <a:p>
            <a:pPr marL="342900" indent="-342900">
              <a:buAutoNum type="arabicPeriod"/>
            </a:pPr>
            <a:r>
              <a:rPr lang="cs-CZ" sz="2800" dirty="0" smtClean="0"/>
              <a:t>Jak se využívá bakterií ve výzkumu?</a:t>
            </a:r>
          </a:p>
          <a:p>
            <a:pPr marL="342900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Jaké znáš bakteriální onemocnění?</a:t>
            </a:r>
          </a:p>
          <a:p>
            <a:pPr marL="342900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Jakými léky se bakteriální nemoci léčí?</a:t>
            </a:r>
            <a:endParaRPr lang="cs-CZ" sz="2800" dirty="0"/>
          </a:p>
          <a:p>
            <a:pPr marL="342900" indent="-34290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3451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188640"/>
            <a:ext cx="2451056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Zdroje obrázků: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84777" y="730875"/>
            <a:ext cx="8755923" cy="103874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Obr. 1: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</a:t>
            </a:r>
            <a:r>
              <a:rPr lang="cs-CZ" sz="900" dirty="0"/>
              <a:t>14.10.2012]. </a:t>
            </a:r>
            <a:r>
              <a:rPr lang="cs-CZ" sz="900" dirty="0"/>
              <a:t>Dostupný na WWW: </a:t>
            </a:r>
            <a:r>
              <a:rPr lang="cs-CZ" sz="900" dirty="0">
                <a:hlinkClick r:id="rId2"/>
              </a:rPr>
              <a:t>http://cs.wikipedia.org/wiki/Soubor:Poho%C5%99elice,_zelofest,_</a:t>
            </a:r>
            <a:r>
              <a:rPr lang="cs-CZ" sz="900" dirty="0" smtClean="0">
                <a:hlinkClick r:id="rId2"/>
              </a:rPr>
              <a:t>vzorky_zel%C3%AD.JPG</a:t>
            </a:r>
            <a:endParaRPr lang="cs-CZ" sz="900" dirty="0" smtClean="0"/>
          </a:p>
          <a:p>
            <a:r>
              <a:rPr lang="cs-CZ" sz="900" dirty="0" smtClean="0"/>
              <a:t>Obr. 2: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</a:t>
            </a:r>
            <a:r>
              <a:rPr lang="cs-CZ" sz="900" dirty="0"/>
              <a:t>14.10.2012]. </a:t>
            </a:r>
            <a:r>
              <a:rPr lang="cs-CZ" sz="900" dirty="0"/>
              <a:t>Dostupný na WWW: </a:t>
            </a:r>
            <a:r>
              <a:rPr lang="cs-CZ" sz="900" dirty="0">
                <a:hlinkClick r:id="rId3"/>
              </a:rPr>
              <a:t>http://</a:t>
            </a:r>
            <a:r>
              <a:rPr lang="cs-CZ" sz="900" dirty="0" smtClean="0">
                <a:hlinkClick r:id="rId3"/>
              </a:rPr>
              <a:t>cs.wikipedia.org/wiki/Soubor:Essig-1.jpg</a:t>
            </a:r>
            <a:endParaRPr lang="cs-CZ" sz="900" dirty="0" smtClean="0"/>
          </a:p>
          <a:p>
            <a:r>
              <a:rPr lang="cs-CZ" sz="900" dirty="0" smtClean="0"/>
              <a:t>Obr. 3: </a:t>
            </a:r>
            <a:r>
              <a:rPr lang="cs-CZ" sz="800" dirty="0"/>
              <a:t>AUTOR NEUVEDEN. </a:t>
            </a:r>
            <a:r>
              <a:rPr lang="cs-CZ" sz="800" i="1" dirty="0"/>
              <a:t>Wikipedia.org</a:t>
            </a:r>
            <a:r>
              <a:rPr lang="cs-CZ" sz="800" dirty="0"/>
              <a:t> [online]. [cit. </a:t>
            </a:r>
            <a:r>
              <a:rPr lang="cs-CZ" sz="800" dirty="0"/>
              <a:t>14.10.2012]. </a:t>
            </a:r>
            <a:r>
              <a:rPr lang="cs-CZ" sz="800" dirty="0"/>
              <a:t>Dostupný na WWW: </a:t>
            </a:r>
            <a:r>
              <a:rPr lang="cs-CZ" sz="800" dirty="0">
                <a:hlinkClick r:id="rId4"/>
              </a:rPr>
              <a:t>http://</a:t>
            </a:r>
            <a:r>
              <a:rPr lang="cs-CZ" sz="800" dirty="0" smtClean="0">
                <a:hlinkClick r:id="rId4"/>
              </a:rPr>
              <a:t>commons.wikimedia.org/wiki/File:Wielun_Oczyszczalnia_Miejska_Reaktory_Biologiczne.JPG?uselang=cs</a:t>
            </a:r>
            <a:endParaRPr lang="cs-CZ" sz="800" dirty="0" smtClean="0"/>
          </a:p>
          <a:p>
            <a:r>
              <a:rPr lang="cs-CZ" sz="1050" dirty="0" smtClean="0"/>
              <a:t>Obr. 4: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14.10.2012].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5"/>
              </a:rPr>
              <a:t>http://</a:t>
            </a:r>
            <a:r>
              <a:rPr lang="cs-CZ" sz="1050" dirty="0" smtClean="0">
                <a:hlinkClick r:id="rId5"/>
              </a:rPr>
              <a:t>commons.wikimedia.org/wiki/File:Coli3.jpg?uselang=cs</a:t>
            </a:r>
            <a:endParaRPr lang="cs-CZ" sz="1050" dirty="0" smtClean="0"/>
          </a:p>
          <a:p>
            <a:r>
              <a:rPr lang="cs-CZ" sz="1050" dirty="0" smtClean="0"/>
              <a:t>Obr. 5: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14.10.2012].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6"/>
              </a:rPr>
              <a:t>http://</a:t>
            </a:r>
            <a:r>
              <a:rPr lang="cs-CZ" sz="1050" dirty="0" smtClean="0">
                <a:hlinkClick r:id="rId6"/>
              </a:rPr>
              <a:t>cs.wikipedia.org/wiki/Soubor:Yersinia_pestis.jpg</a:t>
            </a:r>
            <a:endParaRPr lang="cs-CZ" sz="1050" dirty="0" smtClean="0"/>
          </a:p>
          <a:p>
            <a:r>
              <a:rPr lang="cs-CZ" sz="1050" dirty="0" smtClean="0"/>
              <a:t>Obr. 6: </a:t>
            </a:r>
            <a:r>
              <a:rPr lang="cs-CZ" sz="1050" dirty="0"/>
              <a:t>CARR, </a:t>
            </a:r>
            <a:r>
              <a:rPr lang="cs-CZ" sz="1050" dirty="0" err="1"/>
              <a:t>Janice</a:t>
            </a:r>
            <a:r>
              <a:rPr lang="cs-CZ" sz="1050" dirty="0"/>
              <a:t>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14.10.2012]. </a:t>
            </a:r>
            <a:r>
              <a:rPr lang="cs-CZ" sz="1050" dirty="0"/>
              <a:t>Dostupný na WWW: http://cs.wikipedia.org/wiki/Soubor:Streptococcus_pneumoniae.jpg</a:t>
            </a:r>
          </a:p>
        </p:txBody>
      </p:sp>
    </p:spTree>
    <p:extLst>
      <p:ext uri="{BB962C8B-B14F-4D97-AF65-F5344CB8AC3E}">
        <p14:creationId xmlns:p14="http://schemas.microsoft.com/office/powerpoint/2010/main" val="3316910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280</Words>
  <Application>Microsoft Office PowerPoint</Application>
  <PresentationFormat>Předvádění na obrazovce (4:3)</PresentationFormat>
  <Paragraphs>90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LukášD</dc:creator>
  <cp:lastModifiedBy>LukášD</cp:lastModifiedBy>
  <cp:revision>8</cp:revision>
  <dcterms:created xsi:type="dcterms:W3CDTF">2013-05-30T17:51:16Z</dcterms:created>
  <dcterms:modified xsi:type="dcterms:W3CDTF">2012-10-14T10:15:23Z</dcterms:modified>
</cp:coreProperties>
</file>