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3" r:id="rId3"/>
    <p:sldId id="256" r:id="rId4"/>
    <p:sldId id="257" r:id="rId5"/>
    <p:sldId id="259" r:id="rId6"/>
    <p:sldId id="260" r:id="rId7"/>
    <p:sldId id="261" r:id="rId8"/>
    <p:sldId id="25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20" d="100"/>
          <a:sy n="120" d="100"/>
        </p:scale>
        <p:origin x="6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E3F6E-DEFB-4431-84A8-85D05EDA0950}" type="datetimeFigureOut">
              <a:rPr lang="cs-CZ" smtClean="0"/>
              <a:t>14.10.2012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67940-E9DF-4ED1-833A-E18A200736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77930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E3F6E-DEFB-4431-84A8-85D05EDA0950}" type="datetimeFigureOut">
              <a:rPr lang="cs-CZ" smtClean="0"/>
              <a:t>14.10.2012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67940-E9DF-4ED1-833A-E18A200736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07801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E3F6E-DEFB-4431-84A8-85D05EDA0950}" type="datetimeFigureOut">
              <a:rPr lang="cs-CZ" smtClean="0"/>
              <a:t>14.10.2012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67940-E9DF-4ED1-833A-E18A200736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2608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E3F6E-DEFB-4431-84A8-85D05EDA0950}" type="datetimeFigureOut">
              <a:rPr lang="cs-CZ" smtClean="0"/>
              <a:t>14.10.2012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67940-E9DF-4ED1-833A-E18A200736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84331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E3F6E-DEFB-4431-84A8-85D05EDA0950}" type="datetimeFigureOut">
              <a:rPr lang="cs-CZ" smtClean="0"/>
              <a:t>14.10.2012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67940-E9DF-4ED1-833A-E18A200736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64977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E3F6E-DEFB-4431-84A8-85D05EDA0950}" type="datetimeFigureOut">
              <a:rPr lang="cs-CZ" smtClean="0"/>
              <a:t>14.10.2012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67940-E9DF-4ED1-833A-E18A200736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45583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E3F6E-DEFB-4431-84A8-85D05EDA0950}" type="datetimeFigureOut">
              <a:rPr lang="cs-CZ" smtClean="0"/>
              <a:t>14.10.2012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67940-E9DF-4ED1-833A-E18A200736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10105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E3F6E-DEFB-4431-84A8-85D05EDA0950}" type="datetimeFigureOut">
              <a:rPr lang="cs-CZ" smtClean="0"/>
              <a:t>14.10.2012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67940-E9DF-4ED1-833A-E18A200736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97701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E3F6E-DEFB-4431-84A8-85D05EDA0950}" type="datetimeFigureOut">
              <a:rPr lang="cs-CZ" smtClean="0"/>
              <a:t>14.10.2012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67940-E9DF-4ED1-833A-E18A200736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22452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E3F6E-DEFB-4431-84A8-85D05EDA0950}" type="datetimeFigureOut">
              <a:rPr lang="cs-CZ" smtClean="0"/>
              <a:t>14.10.2012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67940-E9DF-4ED1-833A-E18A200736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991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E3F6E-DEFB-4431-84A8-85D05EDA0950}" type="datetimeFigureOut">
              <a:rPr lang="cs-CZ" smtClean="0"/>
              <a:t>14.10.2012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67940-E9DF-4ED1-833A-E18A200736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799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AE3F6E-DEFB-4431-84A8-85D05EDA0950}" type="datetimeFigureOut">
              <a:rPr lang="cs-CZ" smtClean="0"/>
              <a:t>14.10.2012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067940-E9DF-4ED1-833A-E18A200736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36174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Anabaenaflosaquae_EPA.jpg" TargetMode="External"/><Relationship Id="rId2" Type="http://schemas.openxmlformats.org/officeDocument/2006/relationships/hyperlink" Target="http://en.wikipedia.org/wiki/File:Tolypothrix_(Cyanobacteria).JPG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cs.wikipedia.org/wiki/Soubor:River_algae_Sichuan.jpg" TargetMode="External"/><Relationship Id="rId4" Type="http://schemas.openxmlformats.org/officeDocument/2006/relationships/hyperlink" Target="http://commons.wikimedia.org/wiki/File:Rybn%C3%ADk_Koda,_sinice.jpg?uselang=c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4744" y="260648"/>
            <a:ext cx="5943600" cy="154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859610"/>
            <a:ext cx="1019175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2159710"/>
              </p:ext>
            </p:extLst>
          </p:nvPr>
        </p:nvGraphicFramePr>
        <p:xfrm>
          <a:off x="1043608" y="2078856"/>
          <a:ext cx="7200800" cy="25022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64168"/>
                <a:gridCol w="4036632"/>
              </a:tblGrid>
              <a:tr h="648072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Základní škola, Hradec Králové</a:t>
                      </a:r>
                    </a:p>
                    <a:p>
                      <a:pPr algn="ctr"/>
                      <a:r>
                        <a:rPr lang="cs-CZ" dirty="0" smtClean="0"/>
                        <a:t>Milady</a:t>
                      </a:r>
                      <a:r>
                        <a:rPr lang="cs-CZ" baseline="0" dirty="0" smtClean="0"/>
                        <a:t> Horákové 258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Mgr. Lukáš </a:t>
                      </a:r>
                      <a:r>
                        <a:rPr lang="cs-CZ" dirty="0" err="1" smtClean="0"/>
                        <a:t>Dubrovský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VY_32_INOVACE_03_15A_Sinice</a:t>
                      </a:r>
                      <a:endParaRPr lang="cs-CZ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i="0" u="none" strike="noStrike" dirty="0" smtClean="0">
                          <a:effectLst/>
                          <a:latin typeface="+mn-lt"/>
                        </a:rPr>
                        <a:t>Přírodopis pro 6. ročník</a:t>
                      </a:r>
                      <a:endParaRPr lang="cs-CZ" sz="1800" b="0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Registrační číslo projektu: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CZ.1.07/1.4 .00/21.2575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projektu: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EU peníze školám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24677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03706" y="692696"/>
            <a:ext cx="7780079" cy="3970318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3600" b="1" u="sng" dirty="0" smtClean="0"/>
              <a:t>Anotace</a:t>
            </a:r>
          </a:p>
          <a:p>
            <a:endParaRPr lang="cs-CZ" dirty="0" smtClean="0"/>
          </a:p>
          <a:p>
            <a:r>
              <a:rPr lang="cs-CZ" dirty="0" smtClean="0"/>
              <a:t>Materiál je určen k seznámení s charakteristikou sinic.</a:t>
            </a:r>
          </a:p>
          <a:p>
            <a:endParaRPr lang="cs-CZ" dirty="0" smtClean="0"/>
          </a:p>
          <a:p>
            <a:r>
              <a:rPr lang="cs-CZ" b="1" dirty="0" smtClean="0"/>
              <a:t>Očekávaný výstup:</a:t>
            </a:r>
          </a:p>
          <a:p>
            <a:r>
              <a:rPr lang="cs-CZ" dirty="0" smtClean="0"/>
              <a:t>Žák dokáže charakterizovat sinice z hlediska důležitých znaků, výskytu a významu </a:t>
            </a:r>
          </a:p>
          <a:p>
            <a:r>
              <a:rPr lang="cs-CZ" dirty="0" smtClean="0"/>
              <a:t>pro člověka.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b="1" dirty="0" smtClean="0"/>
              <a:t>Datum tvorby: </a:t>
            </a:r>
            <a:r>
              <a:rPr lang="cs-CZ" dirty="0" smtClean="0"/>
              <a:t>29. 10. 2012</a:t>
            </a:r>
          </a:p>
          <a:p>
            <a:endParaRPr lang="cs-CZ" dirty="0"/>
          </a:p>
          <a:p>
            <a:r>
              <a:rPr lang="cs-CZ" b="1" dirty="0" smtClean="0"/>
              <a:t>Ověřeno ve výuce: </a:t>
            </a:r>
            <a:r>
              <a:rPr lang="cs-CZ" dirty="0" smtClean="0"/>
              <a:t>30. 10. 2012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00588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ile:Tolypothrix (Cyanobacteria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8715" y="10338"/>
            <a:ext cx="6847661" cy="6847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79693" y="397113"/>
            <a:ext cx="2610010" cy="1323439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8000" dirty="0" smtClean="0"/>
              <a:t>Sinice</a:t>
            </a:r>
            <a:endParaRPr lang="cs-CZ" sz="8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72271" y="6516052"/>
            <a:ext cx="743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33698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344850"/>
            <a:ext cx="3287054" cy="707886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Charakteristika</a:t>
            </a:r>
            <a:endParaRPr lang="cs-CZ" sz="4000" dirty="0"/>
          </a:p>
        </p:txBody>
      </p:sp>
      <p:pic>
        <p:nvPicPr>
          <p:cNvPr id="2050" name="Picture 2" descr="Soubor:Anabaenaflosaquae EP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2054808"/>
            <a:ext cx="6372200" cy="4771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8388424" y="6453336"/>
            <a:ext cx="743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2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79512" y="1170482"/>
            <a:ext cx="8100231" cy="1569660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pPr marL="457200" indent="-457200">
              <a:buFontTx/>
              <a:buChar char="-"/>
            </a:pPr>
            <a:r>
              <a:rPr lang="cs-CZ" sz="3200" dirty="0" smtClean="0"/>
              <a:t>jednobuněčné organismy příbuzné bakteriím</a:t>
            </a:r>
          </a:p>
          <a:p>
            <a:pPr marL="457200" indent="-457200">
              <a:buFontTx/>
              <a:buChar char="-"/>
            </a:pPr>
            <a:r>
              <a:rPr lang="cs-CZ" sz="3200" dirty="0" smtClean="0"/>
              <a:t>schopnost fotosyntézy</a:t>
            </a:r>
          </a:p>
          <a:p>
            <a:pPr marL="457200" indent="-457200">
              <a:buFontTx/>
              <a:buChar char="-"/>
            </a:pPr>
            <a:r>
              <a:rPr lang="cs-CZ" sz="3200" dirty="0" smtClean="0"/>
              <a:t>nejčastěji modré zbarvení (</a:t>
            </a:r>
            <a:r>
              <a:rPr lang="cs-CZ" sz="3200" dirty="0" err="1" smtClean="0"/>
              <a:t>sinný</a:t>
            </a:r>
            <a:r>
              <a:rPr lang="cs-CZ" sz="3200" dirty="0" smtClean="0"/>
              <a:t> = modrý)</a:t>
            </a:r>
          </a:p>
        </p:txBody>
      </p:sp>
    </p:spTree>
    <p:extLst>
      <p:ext uri="{BB962C8B-B14F-4D97-AF65-F5344CB8AC3E}">
        <p14:creationId xmlns:p14="http://schemas.microsoft.com/office/powerpoint/2010/main" val="1274953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344850"/>
            <a:ext cx="1534587" cy="707886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Výskyt</a:t>
            </a:r>
            <a:endParaRPr lang="cs-CZ" sz="4000" dirty="0"/>
          </a:p>
        </p:txBody>
      </p:sp>
      <p:pic>
        <p:nvPicPr>
          <p:cNvPr id="1026" name="Picture 2" descr="File:Rybník Koda, sinic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16632"/>
            <a:ext cx="428625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717377" y="5858410"/>
            <a:ext cx="743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3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7504" y="1268760"/>
            <a:ext cx="4520597" cy="4247317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3000" dirty="0"/>
              <a:t>v</a:t>
            </a:r>
            <a:r>
              <a:rPr lang="cs-CZ" sz="3000" dirty="0" smtClean="0"/>
              <a:t>oda</a:t>
            </a:r>
          </a:p>
          <a:p>
            <a:pPr marL="285750" indent="-285750">
              <a:buFontTx/>
              <a:buChar char="-"/>
            </a:pPr>
            <a:r>
              <a:rPr lang="cs-CZ" sz="3000" dirty="0" smtClean="0"/>
              <a:t>půda</a:t>
            </a:r>
          </a:p>
          <a:p>
            <a:pPr marL="285750" indent="-285750">
              <a:buFontTx/>
              <a:buChar char="-"/>
            </a:pPr>
            <a:r>
              <a:rPr lang="cs-CZ" sz="3000" dirty="0"/>
              <a:t>s</a:t>
            </a:r>
            <a:r>
              <a:rPr lang="cs-CZ" sz="3000" dirty="0" smtClean="0"/>
              <a:t>kály</a:t>
            </a:r>
          </a:p>
          <a:p>
            <a:pPr marL="285750" indent="-285750">
              <a:buFontTx/>
              <a:buChar char="-"/>
            </a:pPr>
            <a:r>
              <a:rPr lang="cs-CZ" sz="3000" dirty="0" smtClean="0"/>
              <a:t>Jeskyně</a:t>
            </a:r>
          </a:p>
          <a:p>
            <a:pPr marL="285750" indent="-285750">
              <a:buFontTx/>
              <a:buChar char="-"/>
            </a:pPr>
            <a:r>
              <a:rPr lang="cs-CZ" sz="3000" dirty="0"/>
              <a:t>č</a:t>
            </a:r>
            <a:r>
              <a:rPr lang="cs-CZ" sz="3000" dirty="0" smtClean="0"/>
              <a:t>asto v symbióze</a:t>
            </a:r>
          </a:p>
          <a:p>
            <a:pPr marL="285750" indent="-285750">
              <a:buFontTx/>
              <a:buChar char="-"/>
            </a:pPr>
            <a:r>
              <a:rPr lang="cs-CZ" sz="3000" dirty="0"/>
              <a:t>č</a:t>
            </a:r>
            <a:r>
              <a:rPr lang="cs-CZ" sz="3000" dirty="0" smtClean="0"/>
              <a:t>asto extrémní podmínky:</a:t>
            </a:r>
          </a:p>
          <a:p>
            <a:pPr marL="742950" lvl="1" indent="-285750">
              <a:buFontTx/>
              <a:buChar char="-"/>
            </a:pPr>
            <a:r>
              <a:rPr lang="cs-CZ" sz="3000" dirty="0"/>
              <a:t>p</a:t>
            </a:r>
            <a:r>
              <a:rPr lang="cs-CZ" sz="3000" dirty="0" smtClean="0"/>
              <a:t>ouště</a:t>
            </a:r>
          </a:p>
          <a:p>
            <a:pPr marL="742950" lvl="1" indent="-285750">
              <a:buFontTx/>
              <a:buChar char="-"/>
            </a:pPr>
            <a:r>
              <a:rPr lang="cs-CZ" sz="3000" dirty="0"/>
              <a:t>p</a:t>
            </a:r>
            <a:r>
              <a:rPr lang="cs-CZ" sz="3000" dirty="0" smtClean="0"/>
              <a:t>olární oblasti</a:t>
            </a:r>
          </a:p>
          <a:p>
            <a:pPr marL="742950" lvl="1" indent="-285750">
              <a:buFontTx/>
              <a:buChar char="-"/>
            </a:pPr>
            <a:r>
              <a:rPr lang="cs-CZ" sz="3000" dirty="0"/>
              <a:t>h</a:t>
            </a:r>
            <a:r>
              <a:rPr lang="cs-CZ" sz="3000" dirty="0" smtClean="0"/>
              <a:t>orké prameny</a:t>
            </a:r>
          </a:p>
        </p:txBody>
      </p:sp>
    </p:spTree>
    <p:extLst>
      <p:ext uri="{BB962C8B-B14F-4D97-AF65-F5344CB8AC3E}">
        <p14:creationId xmlns:p14="http://schemas.microsoft.com/office/powerpoint/2010/main" val="814890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344850"/>
            <a:ext cx="2380332" cy="707886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Vodní květ</a:t>
            </a:r>
            <a:endParaRPr lang="cs-CZ" sz="4000" dirty="0"/>
          </a:p>
        </p:txBody>
      </p:sp>
      <p:pic>
        <p:nvPicPr>
          <p:cNvPr id="2050" name="Picture 2" descr="Soubor:River algae Sichua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8238" y="332656"/>
            <a:ext cx="428625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644008" y="6084004"/>
            <a:ext cx="743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4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07504" y="1268760"/>
            <a:ext cx="4303550" cy="3539430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2800" dirty="0" smtClean="0"/>
              <a:t>vzniká přemnožením sinic</a:t>
            </a:r>
          </a:p>
          <a:p>
            <a:endParaRPr lang="cs-CZ" sz="2800" dirty="0" smtClean="0"/>
          </a:p>
          <a:p>
            <a:pPr marL="285750" indent="-285750">
              <a:buFontTx/>
              <a:buChar char="-"/>
            </a:pPr>
            <a:r>
              <a:rPr lang="cs-CZ" sz="2800" dirty="0" smtClean="0"/>
              <a:t>důvod</a:t>
            </a:r>
            <a:r>
              <a:rPr lang="cs-CZ" sz="2800" dirty="0"/>
              <a:t>: </a:t>
            </a:r>
          </a:p>
          <a:p>
            <a:pPr marL="742950" lvl="1" indent="-285750">
              <a:buFontTx/>
              <a:buChar char="-"/>
            </a:pPr>
            <a:r>
              <a:rPr lang="cs-CZ" sz="2800" dirty="0"/>
              <a:t>znečištění vody (fosfor)</a:t>
            </a:r>
          </a:p>
          <a:p>
            <a:pPr marL="914400" lvl="1" indent="-457200">
              <a:buFontTx/>
              <a:buChar char="-"/>
            </a:pPr>
            <a:r>
              <a:rPr lang="cs-CZ" sz="2800" dirty="0"/>
              <a:t>kanalizace, hnojiva</a:t>
            </a:r>
          </a:p>
          <a:p>
            <a:endParaRPr lang="cs-CZ" sz="2800" dirty="0" smtClean="0"/>
          </a:p>
          <a:p>
            <a:r>
              <a:rPr lang="cs-CZ" sz="2800" dirty="0" smtClean="0"/>
              <a:t>- vyvolává silné alergické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reakce</a:t>
            </a:r>
          </a:p>
        </p:txBody>
      </p:sp>
    </p:spTree>
    <p:extLst>
      <p:ext uri="{BB962C8B-B14F-4D97-AF65-F5344CB8AC3E}">
        <p14:creationId xmlns:p14="http://schemas.microsoft.com/office/powerpoint/2010/main" val="1806711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344850"/>
            <a:ext cx="4318362" cy="707886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Význam pro člověka</a:t>
            </a:r>
            <a:endParaRPr lang="cs-CZ" sz="4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79512" y="1264404"/>
            <a:ext cx="1542410" cy="584775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/>
              <a:t>Záporný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79512" y="1988840"/>
            <a:ext cx="874906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Tx/>
              <a:buChar char="-"/>
            </a:pPr>
            <a:r>
              <a:rPr lang="cs-CZ" sz="2800" dirty="0" smtClean="0"/>
              <a:t>vliv na ekonomiku (zavřené koupaliště, znečištění vod…)</a:t>
            </a:r>
          </a:p>
          <a:p>
            <a:pPr marL="457200" indent="-457200">
              <a:buFontTx/>
              <a:buChar char="-"/>
            </a:pPr>
            <a:r>
              <a:rPr lang="cs-CZ" sz="2800" dirty="0"/>
              <a:t>v</a:t>
            </a:r>
            <a:r>
              <a:rPr lang="cs-CZ" sz="2800" dirty="0" smtClean="0"/>
              <a:t>liv na lidské zdraví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79512" y="3348281"/>
            <a:ext cx="1300741" cy="584775"/>
          </a:xfrm>
          <a:prstGeom prst="rect">
            <a:avLst/>
          </a:prstGeom>
          <a:solidFill>
            <a:srgbClr val="00B050"/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/>
              <a:t>Kladný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79512" y="4134559"/>
            <a:ext cx="9084153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Tx/>
              <a:buChar char="-"/>
            </a:pPr>
            <a:r>
              <a:rPr lang="cs-CZ" sz="2800" dirty="0"/>
              <a:t>v</a:t>
            </a:r>
            <a:r>
              <a:rPr lang="cs-CZ" sz="2800" dirty="0" smtClean="0"/>
              <a:t>ysoký obsah bílkovin, vitamínů</a:t>
            </a:r>
          </a:p>
          <a:p>
            <a:pPr marL="457200" indent="-457200">
              <a:buFontTx/>
              <a:buChar char="-"/>
            </a:pPr>
            <a:r>
              <a:rPr lang="cs-CZ" sz="2800" dirty="0"/>
              <a:t>v</a:t>
            </a:r>
            <a:r>
              <a:rPr lang="cs-CZ" sz="2800" dirty="0" smtClean="0"/>
              <a:t>ýroba barev</a:t>
            </a:r>
          </a:p>
          <a:p>
            <a:pPr marL="457200" indent="-457200">
              <a:buFontTx/>
              <a:buChar char="-"/>
            </a:pPr>
            <a:r>
              <a:rPr lang="cs-CZ" sz="2800" dirty="0"/>
              <a:t>v</a:t>
            </a:r>
            <a:r>
              <a:rPr lang="cs-CZ" sz="2800" dirty="0" smtClean="0"/>
              <a:t> budoucnu: výroba léků,  strava  kosmonautů, biopaliva ..</a:t>
            </a:r>
          </a:p>
          <a:p>
            <a:pPr marL="457200" indent="-457200">
              <a:buFontTx/>
              <a:buChar char="-"/>
            </a:pPr>
            <a:endParaRPr lang="cs-CZ" sz="2800" dirty="0"/>
          </a:p>
          <a:p>
            <a:pPr marL="457200" indent="-457200">
              <a:buFontTx/>
              <a:buChar char="-"/>
            </a:pP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614070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5496" y="116632"/>
            <a:ext cx="9366667" cy="10079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Zdroj obrázků:</a:t>
            </a:r>
          </a:p>
          <a:p>
            <a:r>
              <a:rPr lang="cs-CZ" sz="1050" dirty="0" smtClean="0"/>
              <a:t>Obr. 1: </a:t>
            </a:r>
            <a:r>
              <a:rPr lang="cs-CZ" sz="1050" dirty="0"/>
              <a:t>AUTOR NEUVEDEN. </a:t>
            </a:r>
            <a:r>
              <a:rPr lang="cs-CZ" sz="1050" i="1" dirty="0"/>
              <a:t>Wikipedia.org</a:t>
            </a:r>
            <a:r>
              <a:rPr lang="cs-CZ" sz="1050" dirty="0"/>
              <a:t> [online]. [cit. </a:t>
            </a:r>
            <a:r>
              <a:rPr lang="cs-CZ" sz="1050" dirty="0" smtClean="0"/>
              <a:t>29.10.2012]. </a:t>
            </a:r>
            <a:r>
              <a:rPr lang="cs-CZ" sz="1050" dirty="0"/>
              <a:t>Dostupný na WWW: </a:t>
            </a:r>
            <a:r>
              <a:rPr lang="cs-CZ" sz="1050" dirty="0">
                <a:hlinkClick r:id="rId2"/>
              </a:rPr>
              <a:t>http://en.wikipedia.org/wiki/File:Tolypothrix_(Cyanobacteria).</a:t>
            </a:r>
            <a:r>
              <a:rPr lang="cs-CZ" sz="1050" dirty="0" smtClean="0">
                <a:hlinkClick r:id="rId2"/>
              </a:rPr>
              <a:t>JPG</a:t>
            </a:r>
            <a:endParaRPr lang="cs-CZ" sz="1050" dirty="0" smtClean="0"/>
          </a:p>
          <a:p>
            <a:r>
              <a:rPr lang="cs-CZ" sz="1050" dirty="0" smtClean="0"/>
              <a:t>Obr. 2: </a:t>
            </a:r>
            <a:r>
              <a:rPr lang="cs-CZ" sz="1050" dirty="0"/>
              <a:t>AUTOR NEUVEDEN. </a:t>
            </a:r>
            <a:r>
              <a:rPr lang="cs-CZ" sz="1050" i="1" dirty="0"/>
              <a:t>Wikipedia.cz</a:t>
            </a:r>
            <a:r>
              <a:rPr lang="cs-CZ" sz="1050" dirty="0"/>
              <a:t> [online]. [cit. </a:t>
            </a:r>
            <a:r>
              <a:rPr lang="cs-CZ" sz="1050" dirty="0"/>
              <a:t>29.10.2012]. </a:t>
            </a:r>
            <a:r>
              <a:rPr lang="cs-CZ" sz="1050" dirty="0"/>
              <a:t>Dostupný na WWW: </a:t>
            </a:r>
            <a:r>
              <a:rPr lang="cs-CZ" sz="1050" dirty="0">
                <a:hlinkClick r:id="rId3"/>
              </a:rPr>
              <a:t>http://</a:t>
            </a:r>
            <a:r>
              <a:rPr lang="cs-CZ" sz="1050" dirty="0" smtClean="0">
                <a:hlinkClick r:id="rId3"/>
              </a:rPr>
              <a:t>cs.wikipedia.org/wiki/Soubor:Anabaenaflosaquae_EPA.jpg</a:t>
            </a:r>
            <a:endParaRPr lang="cs-CZ" sz="1050" dirty="0" smtClean="0"/>
          </a:p>
          <a:p>
            <a:r>
              <a:rPr lang="cs-CZ" sz="1050" dirty="0" smtClean="0"/>
              <a:t>Obr. 3:</a:t>
            </a:r>
            <a:r>
              <a:rPr lang="cs-CZ" sz="1000" dirty="0" smtClean="0"/>
              <a:t> </a:t>
            </a:r>
            <a:r>
              <a:rPr lang="cs-CZ" sz="1000" dirty="0"/>
              <a:t>AUTOR NEUVEDEN. </a:t>
            </a:r>
            <a:r>
              <a:rPr lang="cs-CZ" sz="1000" i="1" dirty="0"/>
              <a:t>Wikipedia.org</a:t>
            </a:r>
            <a:r>
              <a:rPr lang="cs-CZ" sz="1000" dirty="0"/>
              <a:t> [online]. [cit. </a:t>
            </a:r>
            <a:r>
              <a:rPr lang="cs-CZ" sz="1000" dirty="0"/>
              <a:t>29.10.2012]. </a:t>
            </a:r>
            <a:r>
              <a:rPr lang="cs-CZ" sz="1000" dirty="0"/>
              <a:t>Dostupný na WWW: </a:t>
            </a:r>
            <a:r>
              <a:rPr lang="cs-CZ" sz="1000" dirty="0">
                <a:hlinkClick r:id="rId4"/>
              </a:rPr>
              <a:t>http://commons.wikimedia.org/wiki/File:Rybn%C3%ADk_Koda,_</a:t>
            </a:r>
            <a:r>
              <a:rPr lang="cs-CZ" sz="1000" dirty="0" smtClean="0">
                <a:hlinkClick r:id="rId4"/>
              </a:rPr>
              <a:t>sinice.jpg?uselang=cs</a:t>
            </a:r>
            <a:endParaRPr lang="cs-CZ" sz="1000" dirty="0" smtClean="0"/>
          </a:p>
          <a:p>
            <a:r>
              <a:rPr lang="cs-CZ" sz="1000" dirty="0" smtClean="0"/>
              <a:t>Obr. 4: </a:t>
            </a:r>
            <a:r>
              <a:rPr lang="cs-CZ" sz="1000" dirty="0"/>
              <a:t>ANDREWS, Felix. </a:t>
            </a:r>
            <a:r>
              <a:rPr lang="cs-CZ" sz="1000" i="1" dirty="0"/>
              <a:t>Wikipedia.org</a:t>
            </a:r>
            <a:r>
              <a:rPr lang="cs-CZ" sz="1000" dirty="0"/>
              <a:t> [online]. [cit. </a:t>
            </a:r>
            <a:r>
              <a:rPr lang="cs-CZ" sz="1000" dirty="0"/>
              <a:t>29.10.2012]. </a:t>
            </a:r>
            <a:r>
              <a:rPr lang="cs-CZ" sz="1000" dirty="0"/>
              <a:t>Dostupný na WWW: </a:t>
            </a:r>
            <a:r>
              <a:rPr lang="cs-CZ" sz="1000" dirty="0">
                <a:hlinkClick r:id="rId5"/>
              </a:rPr>
              <a:t>http://</a:t>
            </a:r>
            <a:r>
              <a:rPr lang="cs-CZ" sz="1000" dirty="0" smtClean="0">
                <a:hlinkClick r:id="rId5"/>
              </a:rPr>
              <a:t>cs.wikipedia.org/wiki/Soubor:River_algae_Sichuan.jpg</a:t>
            </a:r>
            <a:endParaRPr lang="cs-CZ" sz="1000" dirty="0" smtClean="0"/>
          </a:p>
        </p:txBody>
      </p:sp>
    </p:spTree>
    <p:extLst>
      <p:ext uri="{BB962C8B-B14F-4D97-AF65-F5344CB8AC3E}">
        <p14:creationId xmlns:p14="http://schemas.microsoft.com/office/powerpoint/2010/main" val="2891118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43365</TotalTime>
  <Words>198</Words>
  <Application>Microsoft Office PowerPoint</Application>
  <PresentationFormat>Předvádění na obrazovce (4:3)</PresentationFormat>
  <Paragraphs>66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LukášD</dc:creator>
  <cp:lastModifiedBy>LukášD</cp:lastModifiedBy>
  <cp:revision>11</cp:revision>
  <dcterms:created xsi:type="dcterms:W3CDTF">2013-04-22T19:31:13Z</dcterms:created>
  <dcterms:modified xsi:type="dcterms:W3CDTF">2012-10-29T11:16:47Z</dcterms:modified>
</cp:coreProperties>
</file>