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3" r:id="rId2"/>
    <p:sldId id="264" r:id="rId3"/>
    <p:sldId id="257" r:id="rId4"/>
    <p:sldId id="256" r:id="rId5"/>
    <p:sldId id="259" r:id="rId6"/>
    <p:sldId id="260" r:id="rId7"/>
    <p:sldId id="261" r:id="rId8"/>
    <p:sldId id="262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04" y="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3936D6-8454-446D-A336-2DD3C00C40DC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216D46-07CD-4F26-A02E-923FF8EB16C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8306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972CE-A7AA-4CD2-8A73-775BAF064B42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497E-6349-435E-9B03-4CEB0C0F9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1566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972CE-A7AA-4CD2-8A73-775BAF064B42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497E-6349-435E-9B03-4CEB0C0F9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5800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972CE-A7AA-4CD2-8A73-775BAF064B42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497E-6349-435E-9B03-4CEB0C0F9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1494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972CE-A7AA-4CD2-8A73-775BAF064B42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497E-6349-435E-9B03-4CEB0C0F9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7207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972CE-A7AA-4CD2-8A73-775BAF064B42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497E-6349-435E-9B03-4CEB0C0F9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1955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972CE-A7AA-4CD2-8A73-775BAF064B42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497E-6349-435E-9B03-4CEB0C0F9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1047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972CE-A7AA-4CD2-8A73-775BAF064B42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497E-6349-435E-9B03-4CEB0C0F9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3503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972CE-A7AA-4CD2-8A73-775BAF064B42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497E-6349-435E-9B03-4CEB0C0F9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30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972CE-A7AA-4CD2-8A73-775BAF064B42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497E-6349-435E-9B03-4CEB0C0F9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9656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972CE-A7AA-4CD2-8A73-775BAF064B42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497E-6349-435E-9B03-4CEB0C0F9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1980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3972CE-A7AA-4CD2-8A73-775BAF064B42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497E-6349-435E-9B03-4CEB0C0F9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1385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3972CE-A7AA-4CD2-8A73-775BAF064B42}" type="datetimeFigureOut">
              <a:rPr lang="cs-CZ" smtClean="0"/>
              <a:t>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B497E-6349-435E-9B03-4CEB0C0F991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4541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Red_Wine_Glas.jpg" TargetMode="External"/><Relationship Id="rId2" Type="http://schemas.openxmlformats.org/officeDocument/2006/relationships/hyperlink" Target="http://en.wikipedia.org/wiki/File:S_cerevisiae_under_DIC_microscopy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Peka%C5%99sk%C3%A9_dro%C5%BEd%C3%AD.JPG" TargetMode="External"/><Relationship Id="rId5" Type="http://schemas.openxmlformats.org/officeDocument/2006/relationships/hyperlink" Target="http://cs.wikipedia.org/wiki/Soubor:Pivovarsk%C3%A9_kvasinky.jpg" TargetMode="External"/><Relationship Id="rId4" Type="http://schemas.openxmlformats.org/officeDocument/2006/relationships/hyperlink" Target="http://cs.wikipedia.org/wiki/Soubor:Policc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744" y="260648"/>
            <a:ext cx="5943600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859610"/>
            <a:ext cx="101917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4442800"/>
              </p:ext>
            </p:extLst>
          </p:nvPr>
        </p:nvGraphicFramePr>
        <p:xfrm>
          <a:off x="1043608" y="2078856"/>
          <a:ext cx="7200800" cy="2502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64168"/>
                <a:gridCol w="4036632"/>
              </a:tblGrid>
              <a:tr h="648072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Základní škola, Hradec Králové</a:t>
                      </a:r>
                    </a:p>
                    <a:p>
                      <a:pPr algn="ctr"/>
                      <a:r>
                        <a:rPr lang="cs-CZ" dirty="0" smtClean="0"/>
                        <a:t>Milady</a:t>
                      </a:r>
                      <a:r>
                        <a:rPr lang="cs-CZ" baseline="0" dirty="0" smtClean="0"/>
                        <a:t> Horákové 258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Mgr. Lukáš </a:t>
                      </a:r>
                      <a:r>
                        <a:rPr lang="cs-CZ" dirty="0" err="1" smtClean="0"/>
                        <a:t>Dubrovský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400" dirty="0" smtClean="0"/>
                        <a:t>VY_32_INOVACE_07_15A_Jednobuněčné houby</a:t>
                      </a:r>
                      <a:endParaRPr lang="cs-CZ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0" i="0" u="none" strike="noStrike" dirty="0" smtClean="0">
                          <a:effectLst/>
                          <a:latin typeface="+mn-lt"/>
                        </a:rPr>
                        <a:t>Přírodopis pro 6. ročník</a:t>
                      </a:r>
                    </a:p>
                  </a:txBody>
                  <a:tcPr marL="9525" marR="9525" marT="9525" marB="0"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Registrační 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 .00/21.2575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EU peníze školám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5081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476672"/>
            <a:ext cx="8138382" cy="3693319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cs-CZ" sz="3600" b="1" u="sng" dirty="0" smtClean="0"/>
              <a:t>Anotace</a:t>
            </a:r>
          </a:p>
          <a:p>
            <a:endParaRPr lang="cs-CZ" dirty="0" smtClean="0"/>
          </a:p>
          <a:p>
            <a:r>
              <a:rPr lang="cs-CZ" dirty="0" smtClean="0"/>
              <a:t>Materiál je určen k seznámení se základní charakteristikou jednobuněčných hub.</a:t>
            </a:r>
          </a:p>
          <a:p>
            <a:endParaRPr lang="cs-CZ" dirty="0" smtClean="0"/>
          </a:p>
          <a:p>
            <a:r>
              <a:rPr lang="cs-CZ" b="1" dirty="0" smtClean="0"/>
              <a:t>Očekávaný výstup:</a:t>
            </a:r>
          </a:p>
          <a:p>
            <a:r>
              <a:rPr lang="cs-CZ" dirty="0" smtClean="0"/>
              <a:t>Žák dokáže charakterizovat jednobuněčné houby – kvasinky z hlediska rozmnožování,</a:t>
            </a:r>
          </a:p>
          <a:p>
            <a:r>
              <a:rPr lang="cs-CZ" dirty="0" smtClean="0"/>
              <a:t>stavby těla a jejich významu pro člověka.</a:t>
            </a:r>
          </a:p>
          <a:p>
            <a:endParaRPr lang="cs-CZ" dirty="0"/>
          </a:p>
          <a:p>
            <a:r>
              <a:rPr lang="cs-CZ" b="1" dirty="0" smtClean="0"/>
              <a:t>Datum tvorby: </a:t>
            </a:r>
            <a:r>
              <a:rPr lang="cs-CZ" dirty="0" smtClean="0"/>
              <a:t>13. 11. 2012</a:t>
            </a:r>
          </a:p>
          <a:p>
            <a:endParaRPr lang="cs-CZ" dirty="0"/>
          </a:p>
          <a:p>
            <a:r>
              <a:rPr lang="cs-CZ" b="1" dirty="0" smtClean="0"/>
              <a:t>Ověřeno ve výuce: </a:t>
            </a:r>
            <a:r>
              <a:rPr lang="cs-CZ" dirty="0" smtClean="0"/>
              <a:t>15. 11. 2012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38890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755576" y="2282824"/>
            <a:ext cx="7772400" cy="2154288"/>
          </a:xfrm>
          <a:prstGeom prst="rect">
            <a:avLst/>
          </a:prstGeom>
          <a:solidFill>
            <a:srgbClr val="92D050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8000" dirty="0" smtClean="0"/>
              <a:t>Jednobuněčné </a:t>
            </a:r>
          </a:p>
          <a:p>
            <a:r>
              <a:rPr lang="cs-CZ" sz="8000" dirty="0" smtClean="0"/>
              <a:t>houby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71299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88640"/>
            <a:ext cx="2977803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Charakteristika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961564"/>
            <a:ext cx="8550418" cy="255454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3200" b="1" dirty="0" smtClean="0"/>
              <a:t>KVASINKY</a:t>
            </a:r>
            <a:r>
              <a:rPr lang="cs-CZ" sz="3200" dirty="0" smtClean="0"/>
              <a:t> = </a:t>
            </a:r>
            <a:r>
              <a:rPr lang="cs-CZ" sz="2800" dirty="0" smtClean="0"/>
              <a:t>jednobuněčné houbové mikroorganismy</a:t>
            </a:r>
          </a:p>
          <a:p>
            <a:endParaRPr lang="cs-CZ" sz="3200" dirty="0" smtClean="0"/>
          </a:p>
          <a:p>
            <a:pPr marL="457200" indent="-457200">
              <a:buFontTx/>
              <a:buChar char="-"/>
            </a:pPr>
            <a:r>
              <a:rPr lang="cs-CZ" sz="3200" dirty="0" smtClean="0"/>
              <a:t>netvoří </a:t>
            </a:r>
            <a:r>
              <a:rPr lang="cs-CZ" sz="3200" b="1" dirty="0" smtClean="0"/>
              <a:t>plodnice</a:t>
            </a:r>
          </a:p>
          <a:p>
            <a:endParaRPr lang="cs-CZ" sz="3200" b="1" dirty="0" smtClean="0"/>
          </a:p>
          <a:p>
            <a:pPr marL="457200" indent="-457200">
              <a:buFontTx/>
              <a:buChar char="-"/>
            </a:pPr>
            <a:r>
              <a:rPr lang="cs-CZ" sz="3200" dirty="0" smtClean="0"/>
              <a:t>rozmnožování: </a:t>
            </a:r>
            <a:r>
              <a:rPr lang="cs-CZ" sz="3200" b="1" dirty="0" smtClean="0"/>
              <a:t>nepohlavní</a:t>
            </a:r>
            <a:r>
              <a:rPr lang="cs-CZ" sz="3200" dirty="0" smtClean="0"/>
              <a:t> – pučení</a:t>
            </a:r>
          </a:p>
        </p:txBody>
      </p:sp>
      <p:pic>
        <p:nvPicPr>
          <p:cNvPr id="1026" name="Picture 2" descr="File:S cerevisiae under DIC micros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7926" y="3573016"/>
            <a:ext cx="3226202" cy="3226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004048" y="6453336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23124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88640"/>
            <a:ext cx="1436740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Využití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908720"/>
            <a:ext cx="5006307" cy="2554545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200" dirty="0"/>
              <a:t>p</a:t>
            </a:r>
            <a:r>
              <a:rPr lang="cs-CZ" sz="3200" dirty="0" smtClean="0"/>
              <a:t>otravinářství</a:t>
            </a:r>
          </a:p>
          <a:p>
            <a:pPr marL="742950" lvl="1" indent="-285750">
              <a:buFontTx/>
              <a:buChar char="-"/>
            </a:pPr>
            <a:r>
              <a:rPr lang="cs-CZ" sz="3200" dirty="0" smtClean="0"/>
              <a:t>výroba piva, vína, pečiva</a:t>
            </a:r>
          </a:p>
          <a:p>
            <a:pPr marL="742950" lvl="1" indent="-285750">
              <a:buFontTx/>
              <a:buChar char="-"/>
            </a:pPr>
            <a:r>
              <a:rPr lang="cs-CZ" sz="3200" dirty="0" smtClean="0"/>
              <a:t>schopnost </a:t>
            </a:r>
            <a:r>
              <a:rPr lang="cs-CZ" sz="3200" b="1" dirty="0" smtClean="0"/>
              <a:t>kvašení</a:t>
            </a:r>
          </a:p>
          <a:p>
            <a:pPr marL="742950" lvl="1" indent="-285750">
              <a:buFontTx/>
              <a:buChar char="-"/>
            </a:pPr>
            <a:endParaRPr lang="cs-CZ" sz="3200" dirty="0"/>
          </a:p>
          <a:p>
            <a:pPr marL="285750" indent="-285750">
              <a:buFontTx/>
              <a:buChar char="-"/>
            </a:pPr>
            <a:r>
              <a:rPr lang="cs-CZ" sz="3200" dirty="0" smtClean="0"/>
              <a:t>biotechnologie</a:t>
            </a:r>
          </a:p>
        </p:txBody>
      </p:sp>
      <p:pic>
        <p:nvPicPr>
          <p:cNvPr id="2050" name="Picture 2" descr="Soubor:Red Wine Gl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88640"/>
            <a:ext cx="2553469" cy="4772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444208" y="4567410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pic>
        <p:nvPicPr>
          <p:cNvPr id="2052" name="Picture 4" descr="Soubor:Polic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120" y="3573016"/>
            <a:ext cx="4139952" cy="3120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499992" y="6300028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4448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88640"/>
            <a:ext cx="1436740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Využití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4809" y="980728"/>
            <a:ext cx="9125703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u="sng" dirty="0" smtClean="0"/>
              <a:t>Alkoholové kvašení</a:t>
            </a:r>
          </a:p>
          <a:p>
            <a:pPr marL="457200" indent="-457200">
              <a:buFontTx/>
              <a:buChar char="-"/>
            </a:pPr>
            <a:r>
              <a:rPr lang="cs-CZ" sz="2800" dirty="0"/>
              <a:t>b</a:t>
            </a:r>
            <a:r>
              <a:rPr lang="cs-CZ" sz="2800" dirty="0" smtClean="0"/>
              <a:t>iochemický proces</a:t>
            </a:r>
          </a:p>
          <a:p>
            <a:pPr marL="457200" indent="-457200">
              <a:buFontTx/>
              <a:buChar char="-"/>
            </a:pPr>
            <a:r>
              <a:rPr lang="cs-CZ" sz="2800" dirty="0" smtClean="0"/>
              <a:t>kvasinky pomocí enzymů přeměňují rostlinné sacharidy na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</a:t>
            </a:r>
            <a:r>
              <a:rPr lang="cs-CZ" sz="2800" b="1" dirty="0" err="1" smtClean="0"/>
              <a:t>ethanol</a:t>
            </a:r>
            <a:r>
              <a:rPr lang="cs-CZ" sz="2800" b="1" dirty="0" smtClean="0"/>
              <a:t> </a:t>
            </a:r>
            <a:r>
              <a:rPr lang="cs-CZ" sz="2800" dirty="0" smtClean="0"/>
              <a:t>a CO2</a:t>
            </a:r>
          </a:p>
          <a:p>
            <a:endParaRPr lang="cs-CZ" sz="2800" dirty="0" smtClean="0"/>
          </a:p>
          <a:p>
            <a:r>
              <a:rPr lang="cs-CZ" sz="2800" dirty="0" smtClean="0"/>
              <a:t>…další typy kvašení:</a:t>
            </a:r>
            <a:endParaRPr lang="cs-CZ" sz="2800" dirty="0"/>
          </a:p>
          <a:p>
            <a:r>
              <a:rPr lang="cs-CZ" sz="2800" u="sng" dirty="0" smtClean="0"/>
              <a:t>Máselné kvašení</a:t>
            </a:r>
            <a:r>
              <a:rPr lang="cs-CZ" sz="2800" dirty="0" smtClean="0"/>
              <a:t> – např. zrání některých sýrů</a:t>
            </a:r>
          </a:p>
          <a:p>
            <a:endParaRPr lang="cs-CZ" sz="2800" u="sng" dirty="0"/>
          </a:p>
          <a:p>
            <a:r>
              <a:rPr lang="cs-CZ" sz="2800" u="sng" dirty="0" smtClean="0"/>
              <a:t>Mléčné kvašení</a:t>
            </a:r>
            <a:r>
              <a:rPr lang="cs-CZ" sz="2800" dirty="0" smtClean="0"/>
              <a:t> – výroba sýrů, tvarohů, kysaného zelí …</a:t>
            </a:r>
          </a:p>
          <a:p>
            <a:endParaRPr lang="cs-CZ" sz="2800" u="sng" dirty="0"/>
          </a:p>
          <a:p>
            <a:r>
              <a:rPr lang="cs-CZ" sz="2800" u="sng" dirty="0" smtClean="0"/>
              <a:t>Octové kvašení</a:t>
            </a:r>
            <a:r>
              <a:rPr lang="cs-CZ" sz="2800" dirty="0" smtClean="0"/>
              <a:t> – výroba octa</a:t>
            </a:r>
            <a:endParaRPr lang="cs-CZ" sz="2800" u="sng" dirty="0" smtClean="0"/>
          </a:p>
        </p:txBody>
      </p:sp>
    </p:spTree>
    <p:extLst>
      <p:ext uri="{BB962C8B-B14F-4D97-AF65-F5344CB8AC3E}">
        <p14:creationId xmlns:p14="http://schemas.microsoft.com/office/powerpoint/2010/main" val="2567442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Pivovarské kvasink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2943225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5536" y="6038132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1331640" y="5699578"/>
            <a:ext cx="4249048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/>
              <a:t>p</a:t>
            </a:r>
            <a:r>
              <a:rPr lang="cs-CZ" sz="4000" dirty="0" smtClean="0"/>
              <a:t>ivovarské kvasinky</a:t>
            </a:r>
            <a:endParaRPr lang="cs-CZ" sz="4000" dirty="0"/>
          </a:p>
        </p:txBody>
      </p:sp>
      <p:pic>
        <p:nvPicPr>
          <p:cNvPr id="3076" name="Picture 4" descr="Soubor:Pekařské droždí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32656"/>
            <a:ext cx="5079737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707904" y="3721550"/>
            <a:ext cx="743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7164288" y="3405119"/>
            <a:ext cx="1466171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droždí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240380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1" y="188640"/>
            <a:ext cx="237936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000" dirty="0" smtClean="0"/>
              <a:t>Opakování</a:t>
            </a:r>
            <a:endParaRPr lang="cs-CZ" sz="4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402898"/>
            <a:ext cx="8631145" cy="4247317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pPr marL="514350" indent="-514350">
              <a:buAutoNum type="arabicPeriod"/>
            </a:pPr>
            <a:r>
              <a:rPr lang="cs-CZ" sz="3000" dirty="0" smtClean="0"/>
              <a:t>Jak se nazývají jednobuněčné houby?</a:t>
            </a:r>
          </a:p>
          <a:p>
            <a:pPr marL="514350" indent="-514350">
              <a:buAutoNum type="arabicPeriod"/>
            </a:pPr>
            <a:endParaRPr lang="cs-CZ" sz="3000" dirty="0"/>
          </a:p>
          <a:p>
            <a:pPr marL="514350" indent="-514350">
              <a:buAutoNum type="arabicPeriod"/>
            </a:pPr>
            <a:r>
              <a:rPr lang="cs-CZ" sz="3000" dirty="0" smtClean="0"/>
              <a:t>Jak se kvasinky rozmnožují?</a:t>
            </a:r>
          </a:p>
          <a:p>
            <a:pPr marL="514350" indent="-514350">
              <a:buAutoNum type="arabicPeriod"/>
            </a:pPr>
            <a:endParaRPr lang="cs-CZ" sz="3000" dirty="0"/>
          </a:p>
          <a:p>
            <a:pPr marL="514350" indent="-514350">
              <a:buAutoNum type="arabicPeriod"/>
            </a:pPr>
            <a:r>
              <a:rPr lang="cs-CZ" sz="3000" dirty="0" smtClean="0"/>
              <a:t>Charakterizuj nepohlavní a pohlavní rozmnožování.</a:t>
            </a:r>
          </a:p>
          <a:p>
            <a:pPr marL="514350" indent="-514350">
              <a:buAutoNum type="arabicPeriod"/>
            </a:pPr>
            <a:endParaRPr lang="cs-CZ" sz="3000" dirty="0" smtClean="0"/>
          </a:p>
          <a:p>
            <a:pPr marL="514350" indent="-514350">
              <a:buAutoNum type="arabicPeriod"/>
            </a:pPr>
            <a:r>
              <a:rPr lang="cs-CZ" sz="3000" dirty="0" smtClean="0"/>
              <a:t>Jak se kvasinky využívají?</a:t>
            </a:r>
          </a:p>
          <a:p>
            <a:pPr marL="514350" indent="-514350">
              <a:buAutoNum type="arabicPeriod"/>
            </a:pPr>
            <a:endParaRPr lang="cs-CZ" sz="3000" dirty="0"/>
          </a:p>
          <a:p>
            <a:pPr marL="514350" indent="-514350">
              <a:buAutoNum type="arabicPeriod"/>
            </a:pPr>
            <a:r>
              <a:rPr lang="cs-CZ" sz="3000" dirty="0" smtClean="0"/>
              <a:t>Jaké znáš typy kvašení a co se při nich získává?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2721270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6632"/>
            <a:ext cx="9025228" cy="13311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Zdroje obrázků:</a:t>
            </a:r>
          </a:p>
          <a:p>
            <a:r>
              <a:rPr lang="cs-CZ" sz="1050" dirty="0" smtClean="0"/>
              <a:t>Obr. 1: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 smtClean="0"/>
              <a:t>13.11.2012].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2"/>
              </a:rPr>
              <a:t>http://</a:t>
            </a:r>
            <a:r>
              <a:rPr lang="cs-CZ" sz="1050" dirty="0" smtClean="0">
                <a:hlinkClick r:id="rId2"/>
              </a:rPr>
              <a:t>en.wikipedia.org/wiki/File:S_cerevisiae_under_DIC_microscopy.jpg</a:t>
            </a:r>
            <a:endParaRPr lang="cs-CZ" sz="1050" dirty="0" smtClean="0"/>
          </a:p>
          <a:p>
            <a:r>
              <a:rPr lang="cs-CZ" sz="1050" dirty="0" smtClean="0"/>
              <a:t>Obr. 2: </a:t>
            </a:r>
            <a:r>
              <a:rPr lang="cs-CZ" sz="1050" dirty="0"/>
              <a:t>KARWATH, André.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13.11.2012].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3"/>
              </a:rPr>
              <a:t>http://</a:t>
            </a:r>
            <a:r>
              <a:rPr lang="cs-CZ" sz="1050" dirty="0" smtClean="0">
                <a:hlinkClick r:id="rId3"/>
              </a:rPr>
              <a:t>cs.wikipedia.org/wiki/Soubor:Red_Wine_Glas.jpg</a:t>
            </a:r>
            <a:endParaRPr lang="cs-CZ" sz="1050" dirty="0" smtClean="0"/>
          </a:p>
          <a:p>
            <a:r>
              <a:rPr lang="cs-CZ" sz="1050" dirty="0" smtClean="0"/>
              <a:t>Obr. 3: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13.11.2012].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4"/>
              </a:rPr>
              <a:t>http://</a:t>
            </a:r>
            <a:r>
              <a:rPr lang="cs-CZ" sz="1050" dirty="0" smtClean="0">
                <a:hlinkClick r:id="rId4"/>
              </a:rPr>
              <a:t>cs.wikipedia.org/wiki/Soubor:Policce.jpg</a:t>
            </a:r>
            <a:endParaRPr lang="cs-CZ" sz="1050" dirty="0" smtClean="0"/>
          </a:p>
          <a:p>
            <a:r>
              <a:rPr lang="cs-CZ" sz="1050" dirty="0" smtClean="0"/>
              <a:t>Obr. 4: </a:t>
            </a:r>
            <a:r>
              <a:rPr lang="cs-CZ" sz="1050" dirty="0"/>
              <a:t>AUTOR NEUVEDEN. </a:t>
            </a:r>
            <a:r>
              <a:rPr lang="cs-CZ" sz="1050" i="1" dirty="0"/>
              <a:t>Wikipedia.org</a:t>
            </a:r>
            <a:r>
              <a:rPr lang="cs-CZ" sz="1050" dirty="0"/>
              <a:t> [online]. [cit. </a:t>
            </a:r>
            <a:r>
              <a:rPr lang="cs-CZ" sz="1050" dirty="0"/>
              <a:t>13.11.2012]. </a:t>
            </a:r>
            <a:r>
              <a:rPr lang="cs-CZ" sz="1050" dirty="0"/>
              <a:t>Dostupný na WWW: </a:t>
            </a:r>
            <a:r>
              <a:rPr lang="cs-CZ" sz="1050" dirty="0">
                <a:hlinkClick r:id="rId5"/>
              </a:rPr>
              <a:t>http://</a:t>
            </a:r>
            <a:r>
              <a:rPr lang="cs-CZ" sz="1050" dirty="0" smtClean="0">
                <a:hlinkClick r:id="rId5"/>
              </a:rPr>
              <a:t>cs.wikipedia.org/wiki/Soubor:Pivovarsk%C3%A9_kvasinky.jpg</a:t>
            </a:r>
            <a:endParaRPr lang="cs-CZ" sz="1050" dirty="0" smtClean="0"/>
          </a:p>
          <a:p>
            <a:r>
              <a:rPr lang="cs-CZ" sz="1050" dirty="0" smtClean="0"/>
              <a:t>Obr. 5:</a:t>
            </a:r>
            <a:r>
              <a:rPr lang="cs-CZ" sz="900" dirty="0" smtClean="0"/>
              <a:t> </a:t>
            </a:r>
            <a:r>
              <a:rPr lang="cs-CZ" sz="900" dirty="0"/>
              <a:t>AUTOR NEUVEDEN. </a:t>
            </a:r>
            <a:r>
              <a:rPr lang="cs-CZ" sz="900" i="1" dirty="0"/>
              <a:t>Wikipedia.org</a:t>
            </a:r>
            <a:r>
              <a:rPr lang="cs-CZ" sz="900" dirty="0"/>
              <a:t> [online]. [cit. </a:t>
            </a:r>
            <a:r>
              <a:rPr lang="cs-CZ" sz="900" dirty="0"/>
              <a:t>13.11.2012]. </a:t>
            </a:r>
            <a:r>
              <a:rPr lang="cs-CZ" sz="900" dirty="0"/>
              <a:t>Dostupný na WWW: </a:t>
            </a:r>
            <a:r>
              <a:rPr lang="cs-CZ" sz="900" dirty="0">
                <a:hlinkClick r:id="rId6"/>
              </a:rPr>
              <a:t>http://</a:t>
            </a:r>
            <a:r>
              <a:rPr lang="cs-CZ" sz="900" dirty="0" smtClean="0">
                <a:hlinkClick r:id="rId6"/>
              </a:rPr>
              <a:t>cs.wikipedia.org/wiki/Soubor:Peka%C5%99sk%C3%A9_dro%C5%BEd%C3%AD.JPG</a:t>
            </a:r>
            <a:endParaRPr lang="cs-CZ" sz="900" dirty="0" smtClean="0"/>
          </a:p>
        </p:txBody>
      </p:sp>
    </p:spTree>
    <p:extLst>
      <p:ext uri="{BB962C8B-B14F-4D97-AF65-F5344CB8AC3E}">
        <p14:creationId xmlns:p14="http://schemas.microsoft.com/office/powerpoint/2010/main" val="3449979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25995</TotalTime>
  <Words>223</Words>
  <Application>Microsoft Office PowerPoint</Application>
  <PresentationFormat>Předvádění na obrazovce (4:3)</PresentationFormat>
  <Paragraphs>73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LukášD</dc:creator>
  <cp:lastModifiedBy>LukášD</cp:lastModifiedBy>
  <cp:revision>9</cp:revision>
  <dcterms:created xsi:type="dcterms:W3CDTF">2013-05-12T21:58:59Z</dcterms:created>
  <dcterms:modified xsi:type="dcterms:W3CDTF">2012-11-13T11:21:41Z</dcterms:modified>
</cp:coreProperties>
</file>