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67" r:id="rId3"/>
    <p:sldId id="257" r:id="rId4"/>
    <p:sldId id="256" r:id="rId5"/>
    <p:sldId id="260" r:id="rId6"/>
    <p:sldId id="261" r:id="rId7"/>
    <p:sldId id="262" r:id="rId8"/>
    <p:sldId id="263" r:id="rId9"/>
    <p:sldId id="264" r:id="rId10"/>
    <p:sldId id="265" r:id="rId11"/>
    <p:sldId id="258" r:id="rId12"/>
    <p:sldId id="259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20" d="100"/>
          <a:sy n="120" d="100"/>
        </p:scale>
        <p:origin x="66" y="17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06AD3-1351-4428-A601-E531173A93D1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0BEE9-9195-406E-99B0-B67126C56F0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775469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06AD3-1351-4428-A601-E531173A93D1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0BEE9-9195-406E-99B0-B67126C56F0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509163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06AD3-1351-4428-A601-E531173A93D1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0BEE9-9195-406E-99B0-B67126C56F0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866210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06AD3-1351-4428-A601-E531173A93D1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0BEE9-9195-406E-99B0-B67126C56F0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548013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06AD3-1351-4428-A601-E531173A93D1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0BEE9-9195-406E-99B0-B67126C56F0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61389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06AD3-1351-4428-A601-E531173A93D1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0BEE9-9195-406E-99B0-B67126C56F0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659593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06AD3-1351-4428-A601-E531173A93D1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0BEE9-9195-406E-99B0-B67126C56F0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10034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06AD3-1351-4428-A601-E531173A93D1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0BEE9-9195-406E-99B0-B67126C56F0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434940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06AD3-1351-4428-A601-E531173A93D1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0BEE9-9195-406E-99B0-B67126C56F0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94877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06AD3-1351-4428-A601-E531173A93D1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0BEE9-9195-406E-99B0-B67126C56F0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94872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06AD3-1351-4428-A601-E531173A93D1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0BEE9-9195-406E-99B0-B67126C56F0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31220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306AD3-1351-4428-A601-E531173A93D1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30BEE9-9195-406E-99B0-B67126C56F0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810967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Grandes_coulemelles.jpg" TargetMode="External"/><Relationship Id="rId7" Type="http://schemas.openxmlformats.org/officeDocument/2006/relationships/hyperlink" Target="http://cs.wikipedia.org/wiki/Soubor:Kozlarz_pomaranczowy.jpg" TargetMode="External"/><Relationship Id="rId2" Type="http://schemas.openxmlformats.org/officeDocument/2006/relationships/hyperlink" Target="http://cs.wikipedia.org/wiki/Soubor:Cep_in_basket_2006_G01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commons.wikimedia.org/wiki/File:Leccinum_scabrum_JPG1.jpg?uselang=cs" TargetMode="External"/><Relationship Id="rId5" Type="http://schemas.openxmlformats.org/officeDocument/2006/relationships/hyperlink" Target="http://cs.wikipedia.org/wiki/Soubor:AD2009Sep13_Boletus_edulis_01.jpg" TargetMode="External"/><Relationship Id="rId4" Type="http://schemas.openxmlformats.org/officeDocument/2006/relationships/hyperlink" Target="http://cs.wikipedia.org/wiki/Soubor:2006-10-07_Boletus_aestivalis_cropped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4744" y="260648"/>
            <a:ext cx="5943600" cy="154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4859610"/>
            <a:ext cx="1019175" cy="180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2723050"/>
              </p:ext>
            </p:extLst>
          </p:nvPr>
        </p:nvGraphicFramePr>
        <p:xfrm>
          <a:off x="1043608" y="2078856"/>
          <a:ext cx="7200800" cy="25022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64168"/>
                <a:gridCol w="4036632"/>
              </a:tblGrid>
              <a:tr h="648072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školy: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Základní škola, Hradec Králové</a:t>
                      </a:r>
                    </a:p>
                    <a:p>
                      <a:pPr algn="ctr"/>
                      <a:r>
                        <a:rPr lang="cs-CZ" dirty="0" smtClean="0"/>
                        <a:t>Milady</a:t>
                      </a:r>
                      <a:r>
                        <a:rPr lang="cs-CZ" baseline="0" dirty="0" smtClean="0"/>
                        <a:t> Horákové 258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Autor: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Mgr. Lukáš </a:t>
                      </a:r>
                      <a:r>
                        <a:rPr lang="cs-CZ" dirty="0" err="1" smtClean="0"/>
                        <a:t>Dubrovský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VY_32_INOVACE_12_15A_Vyšší houby - jedlé</a:t>
                      </a:r>
                      <a:endParaRPr lang="cs-CZ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Téma: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i="0" u="none" strike="noStrike" dirty="0" smtClean="0">
                          <a:effectLst/>
                          <a:latin typeface="+mn-lt"/>
                        </a:rPr>
                        <a:t>Přírodopis </a:t>
                      </a:r>
                      <a:r>
                        <a:rPr lang="cs-CZ" sz="1800" b="0" i="0" u="none" strike="noStrike" dirty="0" smtClean="0">
                          <a:effectLst/>
                          <a:latin typeface="+mn-lt"/>
                        </a:rPr>
                        <a:t>pro 6. ročník</a:t>
                      </a:r>
                      <a:endParaRPr lang="cs-CZ" sz="1800" b="0" i="0" u="none" strike="noStrike" dirty="0"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Registrační číslo projektu: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CZ.1.07/1.4 .00/21.2575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projektu: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EU peníze školám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136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03706" y="692696"/>
            <a:ext cx="7783798" cy="3693319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sz="3600" b="1" u="sng" dirty="0" smtClean="0"/>
              <a:t>Anotace</a:t>
            </a:r>
          </a:p>
          <a:p>
            <a:endParaRPr lang="cs-CZ" dirty="0" smtClean="0"/>
          </a:p>
          <a:p>
            <a:r>
              <a:rPr lang="cs-CZ" dirty="0" smtClean="0"/>
              <a:t>Materiál je určen k seznámení s </a:t>
            </a:r>
            <a:r>
              <a:rPr lang="cs-CZ" dirty="0" smtClean="0"/>
              <a:t>jedlými houbami.</a:t>
            </a:r>
            <a:endParaRPr lang="cs-CZ" dirty="0" smtClean="0"/>
          </a:p>
          <a:p>
            <a:endParaRPr lang="cs-CZ" dirty="0" smtClean="0"/>
          </a:p>
          <a:p>
            <a:r>
              <a:rPr lang="cs-CZ" b="1" dirty="0" smtClean="0"/>
              <a:t>Očekávaný výstup:</a:t>
            </a:r>
          </a:p>
          <a:p>
            <a:r>
              <a:rPr lang="cs-CZ" dirty="0" smtClean="0"/>
              <a:t>Žák bude </a:t>
            </a:r>
            <a:r>
              <a:rPr lang="cs-CZ" dirty="0" smtClean="0"/>
              <a:t>vědět</a:t>
            </a:r>
            <a:r>
              <a:rPr lang="cs-CZ" dirty="0" smtClean="0"/>
              <a:t>, jaké jsou zásady správného houbaření. Dokáže poznat nejčastější</a:t>
            </a:r>
          </a:p>
          <a:p>
            <a:r>
              <a:rPr lang="cs-CZ" dirty="0" smtClean="0"/>
              <a:t>druhy jedlých hub.</a:t>
            </a:r>
            <a:endParaRPr lang="cs-CZ" dirty="0" smtClean="0"/>
          </a:p>
          <a:p>
            <a:endParaRPr lang="cs-CZ" dirty="0"/>
          </a:p>
          <a:p>
            <a:r>
              <a:rPr lang="cs-CZ" b="1" dirty="0" smtClean="0"/>
              <a:t>Datum tvorby: </a:t>
            </a:r>
            <a:r>
              <a:rPr lang="cs-CZ" dirty="0" smtClean="0"/>
              <a:t>12. 12. </a:t>
            </a:r>
            <a:r>
              <a:rPr lang="cs-CZ" dirty="0" smtClean="0"/>
              <a:t>2012</a:t>
            </a:r>
          </a:p>
          <a:p>
            <a:endParaRPr lang="cs-CZ" dirty="0"/>
          </a:p>
          <a:p>
            <a:r>
              <a:rPr lang="cs-CZ" b="1" dirty="0" smtClean="0"/>
              <a:t>Ověřeno ve výuce: </a:t>
            </a:r>
            <a:r>
              <a:rPr lang="cs-CZ" dirty="0" smtClean="0"/>
              <a:t>13</a:t>
            </a:r>
            <a:r>
              <a:rPr lang="cs-CZ" dirty="0" smtClean="0"/>
              <a:t>. 12. </a:t>
            </a:r>
            <a:r>
              <a:rPr lang="cs-CZ" dirty="0" smtClean="0"/>
              <a:t>2012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10925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>
          <a:xfrm>
            <a:off x="755576" y="2282824"/>
            <a:ext cx="7772400" cy="1470025"/>
          </a:xfrm>
          <a:prstGeom prst="rect">
            <a:avLst/>
          </a:prstGeom>
          <a:solidFill>
            <a:srgbClr val="92D050"/>
          </a:solidFill>
          <a:ln w="19050"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8000" dirty="0" smtClean="0"/>
              <a:t>Vyšší houby</a:t>
            </a:r>
            <a:endParaRPr lang="cs-CZ" sz="8000" dirty="0"/>
          </a:p>
        </p:txBody>
      </p:sp>
      <p:sp>
        <p:nvSpPr>
          <p:cNvPr id="2" name="TextovéPole 1"/>
          <p:cNvSpPr txBox="1"/>
          <p:nvPr/>
        </p:nvSpPr>
        <p:spPr>
          <a:xfrm>
            <a:off x="3428943" y="4365104"/>
            <a:ext cx="1935145" cy="110799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6600" dirty="0" smtClean="0"/>
              <a:t>Jedlé</a:t>
            </a:r>
            <a:endParaRPr lang="cs-CZ" sz="6600" dirty="0"/>
          </a:p>
        </p:txBody>
      </p:sp>
    </p:spTree>
    <p:extLst>
      <p:ext uri="{BB962C8B-B14F-4D97-AF65-F5344CB8AC3E}">
        <p14:creationId xmlns:p14="http://schemas.microsoft.com/office/powerpoint/2010/main" val="436907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179512" y="1052736"/>
            <a:ext cx="8712968" cy="5693866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cs-CZ" sz="2400" dirty="0" smtClean="0"/>
              <a:t>Sbíráme pouze ty druhy,  které známe.</a:t>
            </a:r>
          </a:p>
          <a:p>
            <a:endParaRPr lang="cs-CZ" sz="2800" dirty="0" smtClean="0"/>
          </a:p>
          <a:p>
            <a:pPr marL="514350" indent="-514350">
              <a:buAutoNum type="arabicPeriod" startAt="2"/>
            </a:pPr>
            <a:r>
              <a:rPr lang="cs-CZ" sz="2800" dirty="0" smtClean="0"/>
              <a:t>Sbíráme pouze mladé plodnice.</a:t>
            </a:r>
          </a:p>
          <a:p>
            <a:pPr marL="514350" indent="-514350">
              <a:buAutoNum type="arabicPeriod" startAt="2"/>
            </a:pPr>
            <a:endParaRPr lang="cs-CZ" sz="2800" dirty="0"/>
          </a:p>
          <a:p>
            <a:pPr marL="514350" indent="-514350">
              <a:buAutoNum type="arabicPeriod" startAt="2"/>
            </a:pPr>
            <a:r>
              <a:rPr lang="cs-CZ" sz="2800" dirty="0" smtClean="0"/>
              <a:t>Nesbíráme houby nasáklé vodou a napadené hmyzem.</a:t>
            </a:r>
          </a:p>
          <a:p>
            <a:pPr marL="514350" indent="-514350">
              <a:buAutoNum type="arabicPeriod" startAt="2"/>
            </a:pPr>
            <a:endParaRPr lang="cs-CZ" sz="2800" dirty="0"/>
          </a:p>
          <a:p>
            <a:pPr marL="514350" indent="-514350">
              <a:buAutoNum type="arabicPeriod" startAt="2"/>
            </a:pPr>
            <a:r>
              <a:rPr lang="cs-CZ" sz="2800" dirty="0" smtClean="0"/>
              <a:t>Neničíme „prašivky“ a jedovaté houby.</a:t>
            </a:r>
          </a:p>
          <a:p>
            <a:pPr marL="514350" indent="-514350">
              <a:buAutoNum type="arabicPeriod" startAt="2"/>
            </a:pPr>
            <a:endParaRPr lang="cs-CZ" sz="2800" dirty="0"/>
          </a:p>
          <a:p>
            <a:pPr marL="514350" indent="-514350">
              <a:buAutoNum type="arabicPeriod" startAt="2"/>
            </a:pPr>
            <a:r>
              <a:rPr lang="cs-CZ" sz="2800" dirty="0" smtClean="0"/>
              <a:t>Houby čistíme hned na místě.</a:t>
            </a:r>
          </a:p>
          <a:p>
            <a:pPr marL="514350" indent="-514350">
              <a:buAutoNum type="arabicPeriod" startAt="2"/>
            </a:pPr>
            <a:endParaRPr lang="cs-CZ" sz="2800" dirty="0"/>
          </a:p>
          <a:p>
            <a:pPr marL="514350" indent="-514350">
              <a:buAutoNum type="arabicPeriod" startAt="2"/>
            </a:pPr>
            <a:r>
              <a:rPr lang="cs-CZ" sz="2800" dirty="0" smtClean="0"/>
              <a:t>Houby nesbíráme do igelitových tašek.</a:t>
            </a:r>
          </a:p>
          <a:p>
            <a:pPr marL="514350" indent="-514350">
              <a:buAutoNum type="arabicPeriod" startAt="2"/>
            </a:pPr>
            <a:endParaRPr lang="cs-CZ" sz="2800" dirty="0"/>
          </a:p>
          <a:p>
            <a:pPr marL="514350" indent="-514350">
              <a:buAutoNum type="arabicPeriod" startAt="2"/>
            </a:pPr>
            <a:r>
              <a:rPr lang="cs-CZ" sz="2800" dirty="0" smtClean="0"/>
              <a:t>Houby dvakrát neohříváme.</a:t>
            </a:r>
          </a:p>
        </p:txBody>
      </p:sp>
      <p:pic>
        <p:nvPicPr>
          <p:cNvPr id="9" name="Picture 2" descr="Soubor:Cep in basket 2006 G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12613"/>
            <a:ext cx="3563888" cy="2672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5040560" y="2401143"/>
            <a:ext cx="1475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Obr. 1</a:t>
            </a:r>
            <a:endParaRPr lang="cs-CZ" sz="1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79512" y="260648"/>
            <a:ext cx="5556458" cy="646331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3600" dirty="0" smtClean="0"/>
              <a:t>Zásady správného houbaření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2472205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07504" y="116632"/>
            <a:ext cx="4033092" cy="646331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3600" dirty="0" smtClean="0"/>
              <a:t>Vybrané jedlé houby</a:t>
            </a:r>
            <a:endParaRPr lang="cs-CZ" sz="3600" dirty="0"/>
          </a:p>
        </p:txBody>
      </p:sp>
      <p:pic>
        <p:nvPicPr>
          <p:cNvPr id="2050" name="Picture 2" descr="Soubor:Grandes coulemell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906979"/>
            <a:ext cx="61722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827584" y="6361583"/>
            <a:ext cx="1475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Obr. 2</a:t>
            </a:r>
            <a:endParaRPr lang="cs-CZ" sz="1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67544" y="5373216"/>
            <a:ext cx="2329164" cy="584775"/>
          </a:xfrm>
          <a:prstGeom prst="rect">
            <a:avLst/>
          </a:prstGeom>
          <a:solidFill>
            <a:srgbClr val="00B0F0"/>
          </a:solidFill>
        </p:spPr>
        <p:txBody>
          <a:bodyPr wrap="none" rtlCol="0">
            <a:spAutoFit/>
          </a:bodyPr>
          <a:lstStyle/>
          <a:p>
            <a:r>
              <a:rPr lang="cs-CZ" sz="3200" dirty="0" smtClean="0"/>
              <a:t>bedla vysoká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1750396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Soubor:2006-10-07 Boletus aestivalis croppe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4806" y="933164"/>
            <a:ext cx="6734175" cy="5705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07504" y="116632"/>
            <a:ext cx="4033092" cy="646331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3600" dirty="0" smtClean="0"/>
              <a:t>Vybrané jedlé houby</a:t>
            </a:r>
            <a:endParaRPr lang="cs-CZ" sz="36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755576" y="6361583"/>
            <a:ext cx="1475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Obr. 3</a:t>
            </a:r>
            <a:endParaRPr lang="cs-CZ" sz="1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467544" y="5373216"/>
            <a:ext cx="2185855" cy="584775"/>
          </a:xfrm>
          <a:prstGeom prst="rect">
            <a:avLst/>
          </a:prstGeom>
          <a:solidFill>
            <a:srgbClr val="00B0F0"/>
          </a:solidFill>
        </p:spPr>
        <p:txBody>
          <a:bodyPr wrap="none" rtlCol="0">
            <a:spAutoFit/>
          </a:bodyPr>
          <a:lstStyle/>
          <a:p>
            <a:r>
              <a:rPr lang="cs-CZ" sz="3200" dirty="0" smtClean="0"/>
              <a:t>hřib dubový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43316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Soubor:AD2009Sep13 Boletus edulis 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142054"/>
            <a:ext cx="7620000" cy="5105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07504" y="116632"/>
            <a:ext cx="4033092" cy="646331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3600" dirty="0" smtClean="0"/>
              <a:t>Vybrané jedlé houby</a:t>
            </a:r>
            <a:endParaRPr lang="cs-CZ" sz="36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1560" y="6237312"/>
            <a:ext cx="1475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Obr. 4</a:t>
            </a:r>
            <a:endParaRPr lang="cs-CZ" sz="1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79512" y="5373216"/>
            <a:ext cx="2340321" cy="584775"/>
          </a:xfrm>
          <a:prstGeom prst="rect">
            <a:avLst/>
          </a:prstGeom>
          <a:solidFill>
            <a:srgbClr val="00B0F0"/>
          </a:solidFill>
        </p:spPr>
        <p:txBody>
          <a:bodyPr wrap="none" rtlCol="0">
            <a:spAutoFit/>
          </a:bodyPr>
          <a:lstStyle/>
          <a:p>
            <a:r>
              <a:rPr lang="cs-CZ" sz="3200" dirty="0" smtClean="0"/>
              <a:t>hřib smrkový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47108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File:Leccinum scabrum JPG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692696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07504" y="116632"/>
            <a:ext cx="4033092" cy="646331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3600" dirty="0" smtClean="0"/>
              <a:t>Vybrané jedlé houby</a:t>
            </a:r>
            <a:endParaRPr lang="cs-CZ" sz="36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48072" y="6361583"/>
            <a:ext cx="1475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Obr. 5</a:t>
            </a:r>
            <a:endParaRPr lang="cs-CZ" sz="1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79512" y="5373216"/>
            <a:ext cx="2586990" cy="584775"/>
          </a:xfrm>
          <a:prstGeom prst="rect">
            <a:avLst/>
          </a:prstGeom>
          <a:solidFill>
            <a:srgbClr val="00B0F0"/>
          </a:solidFill>
        </p:spPr>
        <p:txBody>
          <a:bodyPr wrap="none" rtlCol="0">
            <a:spAutoFit/>
          </a:bodyPr>
          <a:lstStyle/>
          <a:p>
            <a:r>
              <a:rPr lang="cs-CZ" sz="3200" dirty="0" smtClean="0"/>
              <a:t>kozák březový 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1330627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Soubor:Kozlarz pomaranczow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273961"/>
            <a:ext cx="7620000" cy="5076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07504" y="116632"/>
            <a:ext cx="4033092" cy="646331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3600" dirty="0" smtClean="0"/>
              <a:t>Vybrané jedlé houby</a:t>
            </a:r>
            <a:endParaRPr lang="cs-CZ" sz="36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864096" y="6361583"/>
            <a:ext cx="1475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Obr. 6</a:t>
            </a:r>
            <a:endParaRPr lang="cs-CZ" sz="1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79512" y="5373216"/>
            <a:ext cx="1830373" cy="584775"/>
          </a:xfrm>
          <a:prstGeom prst="rect">
            <a:avLst/>
          </a:prstGeom>
          <a:solidFill>
            <a:srgbClr val="00B0F0"/>
          </a:solidFill>
        </p:spPr>
        <p:txBody>
          <a:bodyPr wrap="none" rtlCol="0">
            <a:spAutoFit/>
          </a:bodyPr>
          <a:lstStyle/>
          <a:p>
            <a:r>
              <a:rPr lang="cs-CZ" sz="3200" dirty="0" smtClean="0"/>
              <a:t>křemenáč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1448680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7504" y="116632"/>
            <a:ext cx="4033092" cy="646331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3600" dirty="0" smtClean="0"/>
              <a:t>Vybrané jedlé houby</a:t>
            </a:r>
            <a:endParaRPr lang="cs-CZ" sz="36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467544" y="6433591"/>
            <a:ext cx="1475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Obr. 7</a:t>
            </a:r>
            <a:endParaRPr lang="cs-CZ" sz="1400" dirty="0"/>
          </a:p>
        </p:txBody>
      </p:sp>
      <p:pic>
        <p:nvPicPr>
          <p:cNvPr id="7170" name="Picture 2" descr="Soubor:Agaricus campestri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4698" y="974587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79512" y="5373216"/>
            <a:ext cx="1609351" cy="584775"/>
          </a:xfrm>
          <a:prstGeom prst="rect">
            <a:avLst/>
          </a:prstGeom>
          <a:solidFill>
            <a:srgbClr val="00B0F0"/>
          </a:solidFill>
        </p:spPr>
        <p:txBody>
          <a:bodyPr wrap="none" rtlCol="0">
            <a:spAutoFit/>
          </a:bodyPr>
          <a:lstStyle/>
          <a:p>
            <a:r>
              <a:rPr lang="cs-CZ" sz="3200" dirty="0" smtClean="0"/>
              <a:t>žampion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5825449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7504" y="188640"/>
            <a:ext cx="2379369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Opakování</a:t>
            </a:r>
            <a:endParaRPr lang="cs-CZ" sz="4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79512" y="1196752"/>
            <a:ext cx="8828507" cy="1938992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cs-CZ" sz="4000" dirty="0" smtClean="0"/>
              <a:t> Jaké jsou zásady správného houbaření?</a:t>
            </a:r>
          </a:p>
          <a:p>
            <a:pPr marL="342900" indent="-342900">
              <a:buAutoNum type="arabicPeriod"/>
            </a:pPr>
            <a:endParaRPr lang="cs-CZ" sz="4000" dirty="0"/>
          </a:p>
          <a:p>
            <a:pPr marL="342900" indent="-342900">
              <a:buAutoNum type="arabicPeriod"/>
            </a:pPr>
            <a:r>
              <a:rPr lang="cs-CZ" sz="4000" dirty="0" smtClean="0"/>
              <a:t>Jmenuj příklady jedlých hub.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14873147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1052736"/>
            <a:ext cx="916629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50" dirty="0" smtClean="0"/>
              <a:t>Obr. 1: </a:t>
            </a:r>
            <a:r>
              <a:rPr lang="cs-CZ" sz="1050" dirty="0"/>
              <a:t>CHERNILEVSKY, George. </a:t>
            </a:r>
            <a:r>
              <a:rPr lang="cs-CZ" sz="1050" i="1" dirty="0"/>
              <a:t>Wikipedia.org</a:t>
            </a:r>
            <a:r>
              <a:rPr lang="cs-CZ" sz="1050" dirty="0"/>
              <a:t> [online]. [cit. </a:t>
            </a:r>
            <a:r>
              <a:rPr lang="cs-CZ" sz="1050" dirty="0" smtClean="0"/>
              <a:t>12</a:t>
            </a:r>
            <a:r>
              <a:rPr lang="cs-CZ" sz="1050" dirty="0" smtClean="0"/>
              <a:t>.12.2012]. </a:t>
            </a:r>
            <a:r>
              <a:rPr lang="cs-CZ" sz="1050" dirty="0"/>
              <a:t>Dostupný na WWW: </a:t>
            </a:r>
            <a:r>
              <a:rPr lang="cs-CZ" sz="1050" dirty="0">
                <a:hlinkClick r:id="rId2"/>
              </a:rPr>
              <a:t>http://</a:t>
            </a:r>
            <a:r>
              <a:rPr lang="cs-CZ" sz="1050" dirty="0" smtClean="0">
                <a:hlinkClick r:id="rId2"/>
              </a:rPr>
              <a:t>cs.wikipedia.org/wiki/Soubor:Cep_in_basket_2006_G01.jpg</a:t>
            </a:r>
            <a:endParaRPr lang="cs-CZ" sz="1050" dirty="0" smtClean="0"/>
          </a:p>
          <a:p>
            <a:r>
              <a:rPr lang="cs-CZ" sz="1050" dirty="0" smtClean="0"/>
              <a:t>Obr. 2: </a:t>
            </a:r>
            <a:r>
              <a:rPr lang="cs-CZ" sz="1050" dirty="0"/>
              <a:t>AUTOR NEUVEDEN. </a:t>
            </a:r>
            <a:r>
              <a:rPr lang="cs-CZ" sz="1050" i="1" dirty="0"/>
              <a:t>Wikipedia.org</a:t>
            </a:r>
            <a:r>
              <a:rPr lang="cs-CZ" sz="1050" dirty="0"/>
              <a:t> [online]. [cit. </a:t>
            </a:r>
            <a:r>
              <a:rPr lang="cs-CZ" sz="1050" dirty="0"/>
              <a:t>12.12.2012]. </a:t>
            </a:r>
            <a:r>
              <a:rPr lang="cs-CZ" sz="1050" dirty="0"/>
              <a:t>Dostupný na WWW: </a:t>
            </a:r>
            <a:r>
              <a:rPr lang="cs-CZ" sz="1050" dirty="0">
                <a:hlinkClick r:id="rId3"/>
              </a:rPr>
              <a:t>http://</a:t>
            </a:r>
            <a:r>
              <a:rPr lang="cs-CZ" sz="1050" dirty="0" smtClean="0">
                <a:hlinkClick r:id="rId3"/>
              </a:rPr>
              <a:t>cs.wikipedia.org/wiki/Soubor:Grandes_coulemelles.jpg</a:t>
            </a:r>
            <a:endParaRPr lang="cs-CZ" sz="1050" dirty="0" smtClean="0"/>
          </a:p>
          <a:p>
            <a:r>
              <a:rPr lang="cs-CZ" sz="1050" dirty="0" smtClean="0"/>
              <a:t>Obr. 3: </a:t>
            </a:r>
            <a:r>
              <a:rPr lang="cs-CZ" sz="1000" dirty="0"/>
              <a:t>AUTOR NEUVEDEN. </a:t>
            </a:r>
            <a:r>
              <a:rPr lang="cs-CZ" sz="1000" i="1" dirty="0"/>
              <a:t>Wikipedia.org</a:t>
            </a:r>
            <a:r>
              <a:rPr lang="cs-CZ" sz="1000" dirty="0"/>
              <a:t> [online]. [cit. </a:t>
            </a:r>
            <a:r>
              <a:rPr lang="cs-CZ" sz="1000" dirty="0"/>
              <a:t>12.12.2012]. </a:t>
            </a:r>
            <a:r>
              <a:rPr lang="cs-CZ" sz="1000" dirty="0"/>
              <a:t>Dostupný na WWW: </a:t>
            </a:r>
            <a:r>
              <a:rPr lang="cs-CZ" sz="1000" dirty="0">
                <a:hlinkClick r:id="rId4"/>
              </a:rPr>
              <a:t>http://</a:t>
            </a:r>
            <a:r>
              <a:rPr lang="cs-CZ" sz="1000" dirty="0" smtClean="0">
                <a:hlinkClick r:id="rId4"/>
              </a:rPr>
              <a:t>cs.wikipedia.org/wiki/Soubor:2006-10-07_Boletus_aestivalis_cropped.jpg</a:t>
            </a:r>
            <a:endParaRPr lang="cs-CZ" sz="1000" dirty="0" smtClean="0"/>
          </a:p>
          <a:p>
            <a:r>
              <a:rPr lang="cs-CZ" sz="1000" dirty="0" smtClean="0"/>
              <a:t>Obr. 4: </a:t>
            </a:r>
            <a:r>
              <a:rPr lang="cs-CZ" sz="1000" dirty="0"/>
              <a:t>AUTOR NEUVEDEN. </a:t>
            </a:r>
            <a:r>
              <a:rPr lang="cs-CZ" sz="1000" i="1" dirty="0"/>
              <a:t>Wikipedia.org</a:t>
            </a:r>
            <a:r>
              <a:rPr lang="cs-CZ" sz="1000" dirty="0"/>
              <a:t> [online]. [cit. </a:t>
            </a:r>
            <a:r>
              <a:rPr lang="cs-CZ" sz="1000" dirty="0"/>
              <a:t>12.12.2012]. </a:t>
            </a:r>
            <a:r>
              <a:rPr lang="cs-CZ" sz="1000" dirty="0"/>
              <a:t>Dostupný na WWW: </a:t>
            </a:r>
            <a:r>
              <a:rPr lang="cs-CZ" sz="1000" dirty="0">
                <a:hlinkClick r:id="rId5"/>
              </a:rPr>
              <a:t>http://</a:t>
            </a:r>
            <a:r>
              <a:rPr lang="cs-CZ" sz="1000" dirty="0" smtClean="0">
                <a:hlinkClick r:id="rId5"/>
              </a:rPr>
              <a:t>cs.wikipedia.org/wiki/Soubor:AD2009Sep13_Boletus_edulis_01.jpg</a:t>
            </a:r>
            <a:endParaRPr lang="cs-CZ" sz="1000" dirty="0" smtClean="0"/>
          </a:p>
          <a:p>
            <a:r>
              <a:rPr lang="cs-CZ" sz="1000" dirty="0" smtClean="0"/>
              <a:t>Obr. 5: </a:t>
            </a:r>
            <a:r>
              <a:rPr lang="cs-CZ" sz="1000" dirty="0"/>
              <a:t>AUTOR NEUVEDEN. </a:t>
            </a:r>
            <a:r>
              <a:rPr lang="cs-CZ" sz="1000" i="1" dirty="0"/>
              <a:t>Wikipedia.org</a:t>
            </a:r>
            <a:r>
              <a:rPr lang="cs-CZ" sz="1000" dirty="0"/>
              <a:t> [online]. [cit. </a:t>
            </a:r>
            <a:r>
              <a:rPr lang="cs-CZ" sz="1000" dirty="0"/>
              <a:t>12.12.2012]. </a:t>
            </a:r>
            <a:r>
              <a:rPr lang="cs-CZ" sz="1000" dirty="0"/>
              <a:t>Dostupný na WWW: </a:t>
            </a:r>
            <a:r>
              <a:rPr lang="cs-CZ" sz="1000" dirty="0">
                <a:hlinkClick r:id="rId6"/>
              </a:rPr>
              <a:t>http://</a:t>
            </a:r>
            <a:r>
              <a:rPr lang="cs-CZ" sz="1000" dirty="0" smtClean="0">
                <a:hlinkClick r:id="rId6"/>
              </a:rPr>
              <a:t>commons.wikimedia.org/wiki/File:Leccinum_scabrum_JPG1.jpg?uselang=cs</a:t>
            </a:r>
            <a:endParaRPr lang="cs-CZ" sz="1000" dirty="0" smtClean="0"/>
          </a:p>
          <a:p>
            <a:r>
              <a:rPr lang="cs-CZ" sz="1000" dirty="0" smtClean="0"/>
              <a:t>Obr. 6: </a:t>
            </a:r>
            <a:r>
              <a:rPr lang="cs-CZ" sz="1000" dirty="0"/>
              <a:t>AUTOR NEUVEDEN. </a:t>
            </a:r>
            <a:r>
              <a:rPr lang="cs-CZ" sz="1000" i="1" dirty="0"/>
              <a:t>Wikipedia.org</a:t>
            </a:r>
            <a:r>
              <a:rPr lang="cs-CZ" sz="1000" dirty="0"/>
              <a:t> [online]. [cit. </a:t>
            </a:r>
            <a:r>
              <a:rPr lang="cs-CZ" sz="1000" dirty="0"/>
              <a:t>12.12.2012]. </a:t>
            </a:r>
            <a:r>
              <a:rPr lang="cs-CZ" sz="1000" dirty="0"/>
              <a:t>Dostupný na WWW: </a:t>
            </a:r>
            <a:r>
              <a:rPr lang="cs-CZ" sz="1000" dirty="0">
                <a:hlinkClick r:id="rId7"/>
              </a:rPr>
              <a:t>http://</a:t>
            </a:r>
            <a:r>
              <a:rPr lang="cs-CZ" sz="1000" dirty="0" smtClean="0">
                <a:hlinkClick r:id="rId7"/>
              </a:rPr>
              <a:t>cs.wikipedia.org/wiki/Soubor:Kozlarz_pomaranczowy.jpg</a:t>
            </a:r>
            <a:endParaRPr lang="cs-CZ" sz="1000" dirty="0" smtClean="0"/>
          </a:p>
          <a:p>
            <a:r>
              <a:rPr lang="cs-CZ" sz="1000" dirty="0" smtClean="0"/>
              <a:t>Obr. 7: </a:t>
            </a:r>
            <a:r>
              <a:rPr lang="cs-CZ" sz="1000" dirty="0"/>
              <a:t>AUTOR NEUVEDEN. </a:t>
            </a:r>
            <a:r>
              <a:rPr lang="cs-CZ" sz="1000" i="1" dirty="0"/>
              <a:t>Wikipedia.org</a:t>
            </a:r>
            <a:r>
              <a:rPr lang="cs-CZ" sz="1000" dirty="0"/>
              <a:t> [online]. [cit. </a:t>
            </a:r>
            <a:r>
              <a:rPr lang="cs-CZ" sz="1000" dirty="0"/>
              <a:t>12.12.2012]. </a:t>
            </a:r>
            <a:r>
              <a:rPr lang="cs-CZ" sz="1000" dirty="0"/>
              <a:t>Dostupný na WWW: http://cs.wikipedia.org/wiki/Soubor:Agaricus_campestris.jpg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107504" y="116632"/>
            <a:ext cx="3421899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Zdroje obrázků: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3517106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</TotalTime>
  <Words>214</Words>
  <Application>Microsoft Office PowerPoint</Application>
  <PresentationFormat>Předvádění na obrazovce (4:3)</PresentationFormat>
  <Paragraphs>71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LukášD</dc:creator>
  <cp:lastModifiedBy>LukášD</cp:lastModifiedBy>
  <cp:revision>6</cp:revision>
  <dcterms:created xsi:type="dcterms:W3CDTF">2013-05-30T14:41:28Z</dcterms:created>
  <dcterms:modified xsi:type="dcterms:W3CDTF">2012-12-12T11:12:21Z</dcterms:modified>
</cp:coreProperties>
</file>