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56" r:id="rId4"/>
    <p:sldId id="257" r:id="rId5"/>
    <p:sldId id="265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2C2D7F-9584-4FC2-8435-BE4DD5AD7428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A5C842-E271-4549-8EAB-9A89059F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299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272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993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883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040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46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804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594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220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190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918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736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DBF914-88BC-49AE-94E1-BC9AA7D89D7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0A803D-9260-45EF-8920-CA5415C88C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810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Xanthoria_parietina_(06_03_31).jpg" TargetMode="External"/><Relationship Id="rId3" Type="http://schemas.openxmlformats.org/officeDocument/2006/relationships/hyperlink" Target="http://cs.wikipedia.org/wiki/Soubor:Xanthoria_elegans.jpg" TargetMode="External"/><Relationship Id="rId7" Type="http://schemas.openxmlformats.org/officeDocument/2006/relationships/hyperlink" Target="http://cs.wikipedia.org/wiki/Soubor:Rhizocarpon_geographicum01.jpg" TargetMode="External"/><Relationship Id="rId2" Type="http://schemas.openxmlformats.org/officeDocument/2006/relationships/hyperlink" Target="http://cs.wikipedia.org/wiki/Soubor:Caribou_mos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Lisaj-sa-Stare-planine4.jpg" TargetMode="External"/><Relationship Id="rId5" Type="http://schemas.openxmlformats.org/officeDocument/2006/relationships/hyperlink" Target="http://cs.wikipedia.org/wiki/Soubor:Cladonia_rangiferina.jpeg" TargetMode="External"/><Relationship Id="rId10" Type="http://schemas.openxmlformats.org/officeDocument/2006/relationships/hyperlink" Target="http://cs.wikipedia.org/wiki/Soubor:Usnea_1_(2005_07_19).jpg" TargetMode="External"/><Relationship Id="rId4" Type="http://schemas.openxmlformats.org/officeDocument/2006/relationships/hyperlink" Target="http://cs.wikipedia.org/wiki/Soubor:20070818-0001-strolling_reindeer.jpg" TargetMode="External"/><Relationship Id="rId9" Type="http://schemas.openxmlformats.org/officeDocument/2006/relationships/hyperlink" Target="http://cs.wikipedia.org/wiki/Soubor:Lichen_cross-sectio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5146773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VY_32_INOVACE_14_15A_Lišejníky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9243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927683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</a:t>
            </a:r>
            <a:r>
              <a:rPr lang="cs-CZ" dirty="0" smtClean="0"/>
              <a:t>lišejníky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dokáže charakterizovat lišejníky z hlediska jejich anatomie. Bude umět vysvětlit</a:t>
            </a:r>
          </a:p>
          <a:p>
            <a:r>
              <a:rPr lang="cs-CZ" dirty="0" smtClean="0"/>
              <a:t>pojmy </a:t>
            </a:r>
            <a:r>
              <a:rPr lang="cs-CZ" dirty="0" err="1" smtClean="0"/>
              <a:t>lichenismus</a:t>
            </a:r>
            <a:r>
              <a:rPr lang="cs-CZ" dirty="0" smtClean="0"/>
              <a:t> a symbióza.</a:t>
            </a:r>
          </a:p>
          <a:p>
            <a:r>
              <a:rPr lang="cs-CZ" dirty="0" smtClean="0"/>
              <a:t>Bude vědět, jaké je praktické využití lišejníků a jaký je jejich význam.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3. </a:t>
            </a:r>
            <a:r>
              <a:rPr lang="cs-CZ" dirty="0" smtClean="0"/>
              <a:t>12. 2012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12. 2012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59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800" dirty="0" smtClean="0"/>
              <a:t>Lišejníky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76299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87" y="1062831"/>
            <a:ext cx="858068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symbiotické společenství </a:t>
            </a:r>
            <a:r>
              <a:rPr lang="cs-CZ" sz="2800" b="1" u="sng" dirty="0" smtClean="0">
                <a:solidFill>
                  <a:srgbClr val="C00000"/>
                </a:solidFill>
              </a:rPr>
              <a:t>houby</a:t>
            </a:r>
            <a:r>
              <a:rPr lang="cs-CZ" sz="2800" dirty="0" smtClean="0"/>
              <a:t> a </a:t>
            </a:r>
            <a:r>
              <a:rPr lang="cs-CZ" sz="2800" b="1" u="sng" dirty="0" smtClean="0">
                <a:solidFill>
                  <a:srgbClr val="00B050"/>
                </a:solidFill>
              </a:rPr>
              <a:t>řasy</a:t>
            </a:r>
            <a:r>
              <a:rPr lang="cs-CZ" sz="2800" dirty="0" smtClean="0"/>
              <a:t> nebo </a:t>
            </a:r>
            <a:r>
              <a:rPr lang="cs-CZ" sz="2800" b="1" u="sng" dirty="0" smtClean="0">
                <a:solidFill>
                  <a:srgbClr val="00B050"/>
                </a:solidFill>
              </a:rPr>
              <a:t>sinice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tělo lišejníku se nazývá </a:t>
            </a:r>
            <a:r>
              <a:rPr lang="cs-CZ" sz="2800" u="sng" dirty="0" smtClean="0"/>
              <a:t>stélka</a:t>
            </a:r>
          </a:p>
          <a:p>
            <a:pPr marL="457200" indent="-457200">
              <a:buFontTx/>
              <a:buChar char="-"/>
            </a:pPr>
            <a:r>
              <a:rPr lang="cs-CZ" sz="2800" dirty="0" err="1" smtClean="0"/>
              <a:t>lichenismus</a:t>
            </a:r>
            <a:r>
              <a:rPr lang="cs-CZ" sz="2800" dirty="0" smtClean="0"/>
              <a:t> = symbiotické soužití organismů v lišejníku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1026" name="Picture 2" descr="Soubor:Caribou mo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0912" y="2537983"/>
            <a:ext cx="5461367" cy="409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6261541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6840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Lichen cross-secti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182" y="834971"/>
            <a:ext cx="51054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88640"/>
            <a:ext cx="200811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Anatomie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40863" y="6524433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196752"/>
            <a:ext cx="2712730" cy="267765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Sinice (řasa):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fotosyntéza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u="sng" dirty="0" smtClean="0"/>
              <a:t>Houba: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získávání vody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08141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139781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Výskyt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383" y="946789"/>
            <a:ext cx="904407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nejčastěji na dřevě, kamenech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„pionýrské organismy“ – </a:t>
            </a:r>
            <a:r>
              <a:rPr lang="cs-CZ" sz="2600" dirty="0" smtClean="0"/>
              <a:t>osídlují nová, neosídlená stanoviště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výskyt téměř všude na světě	, často extrémní podmínky: </a:t>
            </a:r>
            <a:endParaRPr lang="cs-CZ" sz="2800" dirty="0" smtClean="0"/>
          </a:p>
          <a:p>
            <a:pPr marL="914400" lvl="1" indent="-457200">
              <a:buFontTx/>
              <a:buChar char="-"/>
            </a:pPr>
            <a:r>
              <a:rPr lang="cs-CZ" sz="2800" dirty="0" smtClean="0"/>
              <a:t>300 km od pólu	</a:t>
            </a:r>
          </a:p>
          <a:p>
            <a:pPr marL="914400" lvl="1" indent="-457200">
              <a:buFontTx/>
              <a:buChar char="-"/>
            </a:pPr>
            <a:r>
              <a:rPr lang="cs-CZ" sz="2800" dirty="0" smtClean="0"/>
              <a:t>7000 m. n. m.</a:t>
            </a:r>
          </a:p>
          <a:p>
            <a:pPr marL="914400" lvl="1" indent="-457200">
              <a:buFontTx/>
              <a:buChar char="-"/>
            </a:pPr>
            <a:r>
              <a:rPr lang="cs-CZ" sz="2800" dirty="0" smtClean="0"/>
              <a:t>Sahara</a:t>
            </a:r>
          </a:p>
          <a:p>
            <a:pPr marL="914400" lvl="1" indent="-457200">
              <a:buFontTx/>
              <a:buChar char="-"/>
            </a:pPr>
            <a:endParaRPr lang="cs-CZ" sz="2800" dirty="0" smtClean="0"/>
          </a:p>
          <a:p>
            <a:pPr lvl="2"/>
            <a:r>
              <a:rPr lang="cs-CZ" sz="2800" dirty="0"/>
              <a:t>	</a:t>
            </a:r>
            <a:r>
              <a:rPr lang="cs-CZ" sz="2800" dirty="0" smtClean="0"/>
              <a:t>			</a:t>
            </a:r>
          </a:p>
        </p:txBody>
      </p:sp>
      <p:pic>
        <p:nvPicPr>
          <p:cNvPr id="3074" name="Picture 2" descr="Soubor:Xanthoria elega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03843"/>
            <a:ext cx="5328592" cy="399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63888" y="6230955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118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165731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Význam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96752"/>
            <a:ext cx="73627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z</a:t>
            </a:r>
            <a:r>
              <a:rPr lang="cs-CZ" sz="2800" dirty="0" smtClean="0"/>
              <a:t>droj potravy pro zvířata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výroba barviv, léčiv, kosmetiky, textilních vláken</a:t>
            </a:r>
            <a:endParaRPr lang="cs-CZ" sz="2800" dirty="0"/>
          </a:p>
        </p:txBody>
      </p:sp>
      <p:pic>
        <p:nvPicPr>
          <p:cNvPr id="2050" name="Picture 2" descr="Soubor:20070818-0001-strolling reinde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372" y="2488486"/>
            <a:ext cx="6570697" cy="4369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Cladonia rangiferina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76872"/>
            <a:ext cx="345638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10372" y="6494972"/>
            <a:ext cx="743345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73113" y="486916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6165304"/>
            <a:ext cx="7035131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Dutohlávka sobí je častou potravou sobů.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07941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566225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Citlivost ke znečištění ovzduší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177200" y="1052736"/>
            <a:ext cx="823520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lišejníky jsou citlivé na znečištění ovzduší</a:t>
            </a:r>
          </a:p>
          <a:p>
            <a:pPr marL="457200" indent="-457200">
              <a:buFontTx/>
              <a:buChar char="-"/>
            </a:pPr>
            <a:r>
              <a:rPr lang="cs-CZ" sz="2800" i="1" dirty="0"/>
              <a:t>b</a:t>
            </a:r>
            <a:r>
              <a:rPr lang="cs-CZ" sz="2800" i="1" dirty="0" smtClean="0"/>
              <a:t>ioindikátory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škodí zejména: CO</a:t>
            </a:r>
            <a:r>
              <a:rPr lang="cs-CZ" dirty="0" smtClean="0"/>
              <a:t>2</a:t>
            </a:r>
            <a:r>
              <a:rPr lang="cs-CZ" sz="2800" dirty="0" smtClean="0"/>
              <a:t>, těžké kovy, radioaktivní spad</a:t>
            </a:r>
            <a:endParaRPr lang="cs-CZ" sz="2800" dirty="0"/>
          </a:p>
        </p:txBody>
      </p:sp>
      <p:pic>
        <p:nvPicPr>
          <p:cNvPr id="4098" name="Picture 2" descr="Soubor:Lisaj-sa-Stare-planin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803" y="2636912"/>
            <a:ext cx="4798160" cy="3966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90963" y="6269487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854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173534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Zástupci</a:t>
            </a:r>
            <a:endParaRPr lang="cs-CZ" sz="3600" dirty="0"/>
          </a:p>
        </p:txBody>
      </p:sp>
      <p:pic>
        <p:nvPicPr>
          <p:cNvPr id="5122" name="Picture 2" descr="Soubor:Rhizocarpon geographicum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177" y="980727"/>
            <a:ext cx="7197223" cy="553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5177" y="6498989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64088" y="5733256"/>
            <a:ext cx="3671774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i="1" dirty="0" err="1" smtClean="0"/>
              <a:t>mapovník</a:t>
            </a:r>
            <a:r>
              <a:rPr lang="cs-CZ" sz="3200" i="1" dirty="0" smtClean="0"/>
              <a:t> zeměpisný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210972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Xanthoria parietina (06 03 3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96944" cy="637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6597352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78488" y="5874923"/>
            <a:ext cx="2668295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terčovník zední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1881378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Usnea 1 (2005 07 19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8639"/>
            <a:ext cx="4898324" cy="6531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50044" y="6384201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5799426"/>
            <a:ext cx="2070823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provazovka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559647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Hypogymnia physodes 01010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39"/>
            <a:ext cx="7704856" cy="6520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6372036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5805264"/>
            <a:ext cx="3282052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terčovka bublinatá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2680714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8928992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 obrázků:</a:t>
            </a:r>
          </a:p>
          <a:p>
            <a:r>
              <a:rPr lang="cs-CZ" sz="1050" dirty="0" smtClean="0"/>
              <a:t>Obr. 1: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8.5.2013].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cs.wikipedia.org/wiki/Soubor:Caribou_moss.jpg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8.5.2013].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cs.wikipedia.org/wiki/Soubor:Xanthoria_elegans.jpg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BUISSE, Alexandre. </a:t>
            </a:r>
            <a:r>
              <a:rPr lang="cs-CZ" sz="1050" i="1" dirty="0"/>
              <a:t>Wikipedia.cz</a:t>
            </a:r>
            <a:r>
              <a:rPr lang="cs-CZ" sz="1050" dirty="0"/>
              <a:t> [online]. [cit. 8.5.2013].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cs.wikipedia.org/wiki/Soubor:20070818-0001-strolling_reindeer.jpg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nl-NL" sz="1050" dirty="0"/>
              <a:t>PETERS, Kristian. </a:t>
            </a:r>
            <a:r>
              <a:rPr lang="nl-NL" sz="1050" i="1" dirty="0"/>
              <a:t>Wikipedia.cz</a:t>
            </a:r>
            <a:r>
              <a:rPr lang="nl-NL" sz="1050" dirty="0"/>
              <a:t> [online]. [cit. 8.5.2013]. Dostupný na WWW: </a:t>
            </a:r>
            <a:r>
              <a:rPr lang="nl-NL" sz="1050" dirty="0">
                <a:hlinkClick r:id="rId5"/>
              </a:rPr>
              <a:t>http://</a:t>
            </a:r>
            <a:r>
              <a:rPr lang="nl-NL" sz="1050" dirty="0" smtClean="0">
                <a:hlinkClick r:id="rId5"/>
              </a:rPr>
              <a:t>cs.wikipedia.org/wiki/Soubor:Cladonia_rangiferina.jpeg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Wikiskripta.cz</a:t>
            </a:r>
            <a:r>
              <a:rPr lang="cs-CZ" sz="1050" dirty="0"/>
              <a:t> [online]. [cit. 8.5.2013].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cs.wikipedia.org/wiki/Soubor:Lisaj-sa-Stare-planine4.jpg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8.5.2013].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cs.wikipedia.org/wiki/Soubor:Rhizocarpon_geographicum01.jpg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8.5.2013]. Dostupný na WWW: </a:t>
            </a:r>
            <a:r>
              <a:rPr lang="cs-CZ" sz="1050" dirty="0">
                <a:hlinkClick r:id="rId8"/>
              </a:rPr>
              <a:t>http://cs.wikipedia.org/wiki/Soubor:Xanthoria_parietina_(06_03_31).</a:t>
            </a:r>
            <a:r>
              <a:rPr lang="cs-CZ" sz="1050" dirty="0" smtClean="0">
                <a:hlinkClick r:id="rId8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DOSTÁL, Vojtěch. </a:t>
            </a:r>
            <a:r>
              <a:rPr lang="cs-CZ" sz="1050" i="1" dirty="0"/>
              <a:t>Wikipedia.cz</a:t>
            </a:r>
            <a:r>
              <a:rPr lang="cs-CZ" sz="1050" dirty="0"/>
              <a:t> [online]. [cit. 8.5.2013]. 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cs.wikipedia.org/wiki/Soubor:Lichen_cross-section.png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8.5.2013]. Dostupný na WWW: </a:t>
            </a:r>
            <a:r>
              <a:rPr lang="cs-CZ" sz="1050" dirty="0">
                <a:hlinkClick r:id="rId10"/>
              </a:rPr>
              <a:t>http://cs.wikipedia.org/wiki/Soubor:Usnea_1_(2005_07_19).</a:t>
            </a:r>
            <a:r>
              <a:rPr lang="cs-CZ" sz="1050" dirty="0" smtClean="0">
                <a:hlinkClick r:id="rId10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10: </a:t>
            </a:r>
            <a:r>
              <a:rPr lang="cs-CZ" sz="1050" dirty="0"/>
              <a:t>HAYNOLD, </a:t>
            </a:r>
            <a:r>
              <a:rPr lang="cs-CZ" sz="1050" dirty="0" err="1"/>
              <a:t>Bernd</a:t>
            </a:r>
            <a:r>
              <a:rPr lang="cs-CZ" sz="1050" dirty="0"/>
              <a:t>. </a:t>
            </a:r>
            <a:r>
              <a:rPr lang="cs-CZ" sz="1050" i="1" dirty="0"/>
              <a:t>Wikipedia.cz</a:t>
            </a:r>
            <a:r>
              <a:rPr lang="cs-CZ" sz="1050" dirty="0"/>
              <a:t> [online]. [cit. 8.5.2013]. Dostupný na WWW: http://cs.wikipedia.org/wiki/Soubor:Hypogymnia_physodes_010108.jpg</a:t>
            </a:r>
          </a:p>
        </p:txBody>
      </p:sp>
    </p:spTree>
    <p:extLst>
      <p:ext uri="{BB962C8B-B14F-4D97-AF65-F5344CB8AC3E}">
        <p14:creationId xmlns:p14="http://schemas.microsoft.com/office/powerpoint/2010/main" val="58545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239</Words>
  <Application>Microsoft Office PowerPoint</Application>
  <PresentationFormat>Předvádění na obrazovce (4:3)</PresentationFormat>
  <Paragraphs>79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Lišejníky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Lišejníky</dc:title>
  <dc:creator>LukášD</dc:creator>
  <cp:lastModifiedBy>LukášD</cp:lastModifiedBy>
  <cp:revision>11</cp:revision>
  <dcterms:created xsi:type="dcterms:W3CDTF">2013-05-06T20:39:08Z</dcterms:created>
  <dcterms:modified xsi:type="dcterms:W3CDTF">2012-12-03T11:35:39Z</dcterms:modified>
</cp:coreProperties>
</file>