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65" r:id="rId3"/>
    <p:sldId id="257" r:id="rId4"/>
    <p:sldId id="256" r:id="rId5"/>
    <p:sldId id="258" r:id="rId6"/>
    <p:sldId id="259" r:id="rId7"/>
    <p:sldId id="261" r:id="rId8"/>
    <p:sldId id="262" r:id="rId9"/>
    <p:sldId id="263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458B95-1924-44CC-B8FB-74DFEDFDB01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AA76DC-308E-4D96-A740-FE1C3B6812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668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A6C23-0F7B-4B03-A0F4-4B231412FDC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1B757-3B29-4830-9771-B4FE8D49D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656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A6C23-0F7B-4B03-A0F4-4B231412FDC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1B757-3B29-4830-9771-B4FE8D49D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2500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A6C23-0F7B-4B03-A0F4-4B231412FDC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1B757-3B29-4830-9771-B4FE8D49D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934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A6C23-0F7B-4B03-A0F4-4B231412FDC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1B757-3B29-4830-9771-B4FE8D49D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392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A6C23-0F7B-4B03-A0F4-4B231412FDC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1B757-3B29-4830-9771-B4FE8D49D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700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A6C23-0F7B-4B03-A0F4-4B231412FDC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1B757-3B29-4830-9771-B4FE8D49D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1189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A6C23-0F7B-4B03-A0F4-4B231412FDC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1B757-3B29-4830-9771-B4FE8D49D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6198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A6C23-0F7B-4B03-A0F4-4B231412FDC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1B757-3B29-4830-9771-B4FE8D49D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893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A6C23-0F7B-4B03-A0F4-4B231412FDC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1B757-3B29-4830-9771-B4FE8D49D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468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A6C23-0F7B-4B03-A0F4-4B231412FDC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1B757-3B29-4830-9771-B4FE8D49D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621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A6C23-0F7B-4B03-A0F4-4B231412FDC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C1B757-3B29-4830-9771-B4FE8D49D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876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7A6C23-0F7B-4B03-A0F4-4B231412FDCD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C1B757-3B29-4830-9771-B4FE8D49D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15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phrodite_aculeata_Helgoland.JPG?uselang=cs" TargetMode="External"/><Relationship Id="rId2" Type="http://schemas.openxmlformats.org/officeDocument/2006/relationships/hyperlink" Target="http://commons.wikimedia.org/wiki/File:Nereis_pelagica.jp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v%C3%B8mmende_blodigle.JPG" TargetMode="External"/><Relationship Id="rId5" Type="http://schemas.openxmlformats.org/officeDocument/2006/relationships/hyperlink" Target="http://cs.wikipedia.org/wiki/Soubor:Redwiggler1.jpg" TargetMode="External"/><Relationship Id="rId4" Type="http://schemas.openxmlformats.org/officeDocument/2006/relationships/hyperlink" Target="http://cs.wikipedia.org/wiki/Soubor:Regenwurm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5978767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VY_32_INOVACE_15_15A_Kroužkovci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6. ročník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011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124275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</a:t>
            </a:r>
            <a:r>
              <a:rPr lang="cs-CZ" dirty="0" smtClean="0"/>
              <a:t>kroužkovci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anatomii kroužkovců. </a:t>
            </a:r>
            <a:r>
              <a:rPr lang="cs-CZ" dirty="0" smtClean="0"/>
              <a:t>Bude </a:t>
            </a:r>
            <a:r>
              <a:rPr lang="cs-CZ" dirty="0" smtClean="0"/>
              <a:t>znát jejich systém a rozdělení.</a:t>
            </a:r>
            <a:endParaRPr lang="cs-CZ" dirty="0"/>
          </a:p>
          <a:p>
            <a:r>
              <a:rPr lang="cs-CZ" dirty="0" smtClean="0"/>
              <a:t>Bude znát důležité druhy kroužkovců a bude je umět popsat a charakterizovat.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27</a:t>
            </a:r>
            <a:r>
              <a:rPr lang="cs-CZ" dirty="0" smtClean="0"/>
              <a:t>. 1.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29</a:t>
            </a:r>
            <a:r>
              <a:rPr lang="cs-CZ" dirty="0" smtClean="0"/>
              <a:t>. 1.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4164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Kroužkovci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712991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2870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955199"/>
            <a:ext cx="7945300" cy="569386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Typický znak: </a:t>
            </a:r>
            <a:r>
              <a:rPr lang="cs-CZ" sz="2800" b="1" dirty="0"/>
              <a:t>r</a:t>
            </a:r>
            <a:r>
              <a:rPr lang="cs-CZ" sz="2800" b="1" dirty="0" smtClean="0"/>
              <a:t>ovnoměrné článkování těla</a:t>
            </a:r>
          </a:p>
          <a:p>
            <a:endParaRPr lang="cs-CZ" sz="2800" b="1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tělní články mají shodný vzhled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rozmnožování: hermafroditi, </a:t>
            </a:r>
            <a:r>
              <a:rPr lang="cs-CZ" sz="2800" dirty="0" err="1" smtClean="0"/>
              <a:t>gonochoristé</a:t>
            </a:r>
            <a:endParaRPr lang="cs-CZ" sz="2800" dirty="0" smtClean="0"/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ývoj: přímý i nepřímý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ervová soustava: uzlinová a žebříčkovitá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hlavní smysl: hmat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cévní soustava: uzavřená</a:t>
            </a:r>
          </a:p>
        </p:txBody>
      </p:sp>
    </p:spTree>
    <p:extLst>
      <p:ext uri="{BB962C8B-B14F-4D97-AF65-F5344CB8AC3E}">
        <p14:creationId xmlns:p14="http://schemas.microsoft.com/office/powerpoint/2010/main" val="2203023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52392" y="1121638"/>
            <a:ext cx="2399568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Kroužkovci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496" y="1231031"/>
            <a:ext cx="12298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men:</a:t>
            </a:r>
            <a:endParaRPr lang="cs-CZ" sz="32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4004320" y="1911494"/>
            <a:ext cx="1800200" cy="1076747"/>
          </a:xfrm>
          <a:prstGeom prst="straightConnector1">
            <a:avLst/>
          </a:prstGeom>
          <a:ln w="889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5804520" y="1914273"/>
            <a:ext cx="1719808" cy="1073968"/>
          </a:xfrm>
          <a:prstGeom prst="straightConnector1">
            <a:avLst/>
          </a:prstGeom>
          <a:ln w="889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5496" y="3140968"/>
            <a:ext cx="1879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podkmen: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3140968"/>
            <a:ext cx="2379113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bezopaskovci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78120" y="3140968"/>
            <a:ext cx="1810304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opaskovci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0875" y="165231"/>
            <a:ext cx="1667572" cy="70788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Systém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7504" y="4428401"/>
            <a:ext cx="10839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třída: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23728" y="4428401"/>
            <a:ext cx="2912207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mnohoštětinatci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65734" y="4500409"/>
            <a:ext cx="2554738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máloštětinatci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75380" y="5292497"/>
            <a:ext cx="1441036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pijavice</a:t>
            </a:r>
            <a:endParaRPr lang="cs-CZ" sz="3200" dirty="0"/>
          </a:p>
        </p:txBody>
      </p:sp>
      <p:sp>
        <p:nvSpPr>
          <p:cNvPr id="18" name="Šipka dolů 17"/>
          <p:cNvSpPr/>
          <p:nvPr/>
        </p:nvSpPr>
        <p:spPr>
          <a:xfrm>
            <a:off x="2987824" y="3861048"/>
            <a:ext cx="880039" cy="46106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ů 18"/>
          <p:cNvSpPr/>
          <p:nvPr/>
        </p:nvSpPr>
        <p:spPr>
          <a:xfrm>
            <a:off x="7051960" y="3867880"/>
            <a:ext cx="880039" cy="46106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375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10" grpId="0"/>
      <p:bldP spid="11" grpId="0" animBg="1"/>
      <p:bldP spid="12" grpId="0" animBg="1"/>
      <p:bldP spid="14" grpId="0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3614066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Mnohoštětinatci</a:t>
            </a:r>
            <a:endParaRPr lang="cs-CZ" sz="4000" dirty="0"/>
          </a:p>
        </p:txBody>
      </p:sp>
      <p:pic>
        <p:nvPicPr>
          <p:cNvPr id="1026" name="Picture 2" descr="File:Nereis pelagic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52736"/>
            <a:ext cx="4248472" cy="2750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378904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429" y="4072088"/>
            <a:ext cx="2448427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nereidka hnědá</a:t>
            </a:r>
            <a:endParaRPr lang="cs-CZ" sz="2800" i="1" dirty="0"/>
          </a:p>
        </p:txBody>
      </p:sp>
      <p:pic>
        <p:nvPicPr>
          <p:cNvPr id="1028" name="Picture 4" descr="File:Aphrodite aculeata Helgolan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587" y="3055983"/>
            <a:ext cx="4469909" cy="307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553559" y="613003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79957" y="6218148"/>
            <a:ext cx="2780248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afroditka plstnatá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1819156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7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Regenwurm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295" y="1124744"/>
            <a:ext cx="4280705" cy="4302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88640"/>
            <a:ext cx="316682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Máloštětinatci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295" y="568404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57442" y="5567477"/>
            <a:ext cx="2132250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žížala obecná</a:t>
            </a:r>
            <a:endParaRPr lang="cs-CZ" sz="2800" i="1" dirty="0"/>
          </a:p>
        </p:txBody>
      </p:sp>
      <p:pic>
        <p:nvPicPr>
          <p:cNvPr id="1026" name="Picture 2" descr="http://upload.wikimedia.org/wikipedia/commons/0/0b/Redwiggler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88640"/>
            <a:ext cx="3888432" cy="2859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076056" y="3142784"/>
            <a:ext cx="1979966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žížala hnojní</a:t>
            </a:r>
            <a:endParaRPr lang="cs-CZ" sz="28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345857" y="306985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67230" y="3754775"/>
            <a:ext cx="447677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600" dirty="0" smtClean="0"/>
              <a:t>velká schopnost regenerace</a:t>
            </a:r>
          </a:p>
          <a:p>
            <a:pPr marL="457200" indent="-457200">
              <a:buFontTx/>
              <a:buChar char="-"/>
            </a:pPr>
            <a:r>
              <a:rPr lang="cs-CZ" sz="2600" dirty="0" smtClean="0"/>
              <a:t>hermafrodité</a:t>
            </a:r>
          </a:p>
          <a:p>
            <a:pPr marL="457200" indent="-457200">
              <a:buFontTx/>
              <a:buChar char="-"/>
            </a:pPr>
            <a:r>
              <a:rPr lang="cs-CZ" sz="2600" dirty="0"/>
              <a:t>e</a:t>
            </a:r>
            <a:r>
              <a:rPr lang="cs-CZ" sz="2600" dirty="0" smtClean="0"/>
              <a:t>kologický význam:</a:t>
            </a:r>
          </a:p>
          <a:p>
            <a:pPr marL="914400" lvl="1" indent="-457200">
              <a:buFontTx/>
              <a:buChar char="-"/>
            </a:pPr>
            <a:r>
              <a:rPr lang="cs-CZ" sz="2600" dirty="0"/>
              <a:t>t</a:t>
            </a:r>
            <a:r>
              <a:rPr lang="cs-CZ" sz="2600" dirty="0" smtClean="0"/>
              <a:t>vorba humusu</a:t>
            </a:r>
          </a:p>
          <a:p>
            <a:pPr marL="914400" lvl="1" indent="-457200">
              <a:buFontTx/>
              <a:buChar char="-"/>
            </a:pPr>
            <a:r>
              <a:rPr lang="cs-CZ" sz="2600" dirty="0" smtClean="0"/>
              <a:t>provzdušnění půdy </a:t>
            </a:r>
            <a:r>
              <a:rPr lang="cs-CZ" sz="2800" dirty="0"/>
              <a:t>	</a:t>
            </a:r>
            <a:r>
              <a:rPr lang="cs-CZ" sz="2800" dirty="0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795210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174708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Pijavice</a:t>
            </a:r>
            <a:endParaRPr lang="cs-CZ" sz="4000" dirty="0"/>
          </a:p>
        </p:txBody>
      </p:sp>
      <p:pic>
        <p:nvPicPr>
          <p:cNvPr id="2050" name="Picture 2" descr="Soubor:Svømmende blodig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12" y="1124744"/>
            <a:ext cx="4306696" cy="393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8112" y="505780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5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051720" y="5297020"/>
            <a:ext cx="2488823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pijavka lékařská</a:t>
            </a:r>
            <a:endParaRPr lang="cs-CZ" sz="28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16016" y="950057"/>
            <a:ext cx="4197303" cy="440120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je známo cca 300 druhů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¾ druhů jsou parazité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většina žije ve vodě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v tropech i suchozemské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druhy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a těle 2 přísavky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h</a:t>
            </a:r>
            <a:r>
              <a:rPr lang="cs-CZ" sz="2800" dirty="0" smtClean="0"/>
              <a:t>ermafrodité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pijavka koňská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dirty="0" err="1" smtClean="0"/>
              <a:t>chobotnatka</a:t>
            </a:r>
            <a:r>
              <a:rPr lang="cs-CZ" sz="2800" dirty="0" smtClean="0"/>
              <a:t> rybí</a:t>
            </a:r>
          </a:p>
          <a:p>
            <a:r>
              <a:rPr lang="cs-CZ" sz="2800" dirty="0" smtClean="0"/>
              <a:t>     pijavka lékařská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35867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4741" y="1007150"/>
            <a:ext cx="7279365" cy="381642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Typický znak kroužkovců.</a:t>
            </a:r>
            <a:r>
              <a:rPr lang="cs-CZ" dirty="0" smtClean="0"/>
              <a:t> 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sz="2800" dirty="0" smtClean="0"/>
              <a:t>Systém kroužkovců.</a:t>
            </a:r>
          </a:p>
          <a:p>
            <a:endParaRPr lang="cs-CZ" sz="2800" dirty="0" smtClean="0"/>
          </a:p>
          <a:p>
            <a:r>
              <a:rPr lang="cs-CZ" sz="2800" dirty="0" smtClean="0"/>
              <a:t>3. Zástupci </a:t>
            </a:r>
            <a:r>
              <a:rPr lang="cs-CZ" sz="2800" dirty="0" err="1" smtClean="0"/>
              <a:t>máloštětinatců</a:t>
            </a:r>
            <a:r>
              <a:rPr lang="cs-CZ" sz="2800" dirty="0" smtClean="0"/>
              <a:t>.</a:t>
            </a:r>
          </a:p>
          <a:p>
            <a:pPr marL="514350" indent="-514350">
              <a:buAutoNum type="arabicPeriod"/>
            </a:pPr>
            <a:endParaRPr lang="cs-CZ" sz="2800" dirty="0" smtClean="0"/>
          </a:p>
          <a:p>
            <a:r>
              <a:rPr lang="cs-CZ" sz="2800" dirty="0" smtClean="0"/>
              <a:t>4. Charakterizuj žížalu (význam, rozmnožování …)</a:t>
            </a:r>
          </a:p>
          <a:p>
            <a:endParaRPr lang="cs-CZ" sz="2800" dirty="0"/>
          </a:p>
          <a:p>
            <a:r>
              <a:rPr lang="cs-CZ" sz="2800" dirty="0" smtClean="0"/>
              <a:t>5. Charakterizuj pijavice a jmenuj zástupce.</a:t>
            </a:r>
          </a:p>
        </p:txBody>
      </p:sp>
    </p:spTree>
    <p:extLst>
      <p:ext uri="{BB962C8B-B14F-4D97-AF65-F5344CB8AC3E}">
        <p14:creationId xmlns:p14="http://schemas.microsoft.com/office/powerpoint/2010/main" val="1149636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3" y="79901"/>
            <a:ext cx="9110186" cy="12849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 obrázků:</a:t>
            </a:r>
          </a:p>
          <a:p>
            <a:r>
              <a:rPr lang="cs-CZ" sz="1050" dirty="0" smtClean="0"/>
              <a:t>Obr. 1:</a:t>
            </a:r>
            <a:r>
              <a:rPr lang="cs-CZ" sz="1050" dirty="0"/>
              <a:t>SEMENOV, Alexander.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27</a:t>
            </a:r>
            <a:r>
              <a:rPr lang="cs-CZ" sz="1050" dirty="0" smtClean="0"/>
              <a:t>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commons.wikimedia.org/wiki/File:Nereis_pelagica.jpg?uselang=cs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900" dirty="0" smtClean="0"/>
              <a:t>KOTHE-HEINRICH</a:t>
            </a:r>
            <a:r>
              <a:rPr lang="cs-CZ" sz="900" dirty="0"/>
              <a:t>, Gabriele.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27.1.2013]. </a:t>
            </a:r>
            <a:r>
              <a:rPr lang="cs-CZ" sz="900" dirty="0"/>
              <a:t>Dostupný na WWW: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commons.wikimedia.org/wiki/File:Aphrodite_aculeata_Helgoland.JPG?uselang=cs</a:t>
            </a:r>
            <a:endParaRPr lang="cs-CZ" sz="900" dirty="0" smtClean="0"/>
          </a:p>
          <a:p>
            <a:r>
              <a:rPr lang="cs-CZ" sz="900" dirty="0" smtClean="0"/>
              <a:t>Obr. 3: </a:t>
            </a:r>
            <a:r>
              <a:rPr lang="cs-CZ" sz="900" dirty="0"/>
              <a:t>LINNENBACH, Michael.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27.1.2013]. </a:t>
            </a:r>
            <a:r>
              <a:rPr lang="cs-CZ" sz="900" dirty="0"/>
              <a:t>Dostupný na WWW: </a:t>
            </a:r>
            <a:r>
              <a:rPr lang="cs-CZ" sz="900" dirty="0">
                <a:hlinkClick r:id="rId4"/>
              </a:rPr>
              <a:t>http://</a:t>
            </a:r>
            <a:r>
              <a:rPr lang="cs-CZ" sz="900" dirty="0" smtClean="0">
                <a:hlinkClick r:id="rId4"/>
              </a:rPr>
              <a:t>cs.wikipedia.org/wiki/Soubor:Regenwurm1.jpg</a:t>
            </a:r>
            <a:endParaRPr lang="cs-CZ" sz="900" dirty="0" smtClean="0"/>
          </a:p>
          <a:p>
            <a:r>
              <a:rPr lang="cs-CZ" sz="900" dirty="0" smtClean="0"/>
              <a:t>Obr. 4:</a:t>
            </a:r>
            <a:r>
              <a:rPr lang="cs-CZ" sz="900" dirty="0"/>
              <a:t>DUGULEANA, </a:t>
            </a:r>
            <a:r>
              <a:rPr lang="cs-CZ" sz="900" dirty="0" err="1"/>
              <a:t>Mihai</a:t>
            </a:r>
            <a:r>
              <a:rPr lang="cs-CZ" sz="900" dirty="0"/>
              <a:t>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27.1.2013]. </a:t>
            </a:r>
            <a:r>
              <a:rPr lang="cs-CZ" sz="900" dirty="0"/>
              <a:t>Dostupný na WWW: </a:t>
            </a:r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cs.wikipedia.org/wiki/Soubor:Redwiggler1.jpg</a:t>
            </a:r>
            <a:endParaRPr lang="cs-CZ" sz="900" dirty="0" smtClean="0"/>
          </a:p>
          <a:p>
            <a:r>
              <a:rPr lang="cs-CZ" sz="900" dirty="0" smtClean="0"/>
              <a:t>Obr. 5:  GJERTSEN, Karl Ragnar. </a:t>
            </a:r>
            <a:r>
              <a:rPr lang="cs-CZ" sz="900" i="1" dirty="0" smtClean="0"/>
              <a:t>Wikipedia.org</a:t>
            </a:r>
            <a:r>
              <a:rPr lang="cs-CZ" sz="900" dirty="0" smtClean="0"/>
              <a:t> [online]. [cit. </a:t>
            </a:r>
            <a:r>
              <a:rPr lang="cs-CZ" sz="900" dirty="0"/>
              <a:t>27.1.2013]. </a:t>
            </a:r>
            <a:r>
              <a:rPr lang="cs-CZ" sz="900" dirty="0" smtClean="0"/>
              <a:t>Dostupný na WWW: </a:t>
            </a:r>
            <a:r>
              <a:rPr lang="cs-CZ" sz="900" dirty="0" smtClean="0">
                <a:hlinkClick r:id="rId6"/>
              </a:rPr>
              <a:t>http://cs.wikipedia.org/wiki/Soubor:Sv%C3%B8mmende_blodigle.JPG</a:t>
            </a: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620469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80335</TotalTime>
  <Words>254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10</cp:revision>
  <dcterms:created xsi:type="dcterms:W3CDTF">2013-05-12T22:00:40Z</dcterms:created>
  <dcterms:modified xsi:type="dcterms:W3CDTF">2013-01-27T12:08:57Z</dcterms:modified>
</cp:coreProperties>
</file>